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2"/>
  </p:notesMasterIdLst>
  <p:handoutMasterIdLst>
    <p:handoutMasterId r:id="rId83"/>
  </p:handoutMasterIdLst>
  <p:sldIdLst>
    <p:sldId id="256" r:id="rId5"/>
    <p:sldId id="257" r:id="rId6"/>
    <p:sldId id="331" r:id="rId7"/>
    <p:sldId id="334" r:id="rId8"/>
    <p:sldId id="259" r:id="rId9"/>
    <p:sldId id="276" r:id="rId10"/>
    <p:sldId id="277" r:id="rId11"/>
    <p:sldId id="278" r:id="rId12"/>
    <p:sldId id="317" r:id="rId13"/>
    <p:sldId id="260" r:id="rId14"/>
    <p:sldId id="318" r:id="rId15"/>
    <p:sldId id="319" r:id="rId16"/>
    <p:sldId id="320" r:id="rId17"/>
    <p:sldId id="263" r:id="rId18"/>
    <p:sldId id="335" r:id="rId19"/>
    <p:sldId id="336" r:id="rId20"/>
    <p:sldId id="337" r:id="rId21"/>
    <p:sldId id="346" r:id="rId22"/>
    <p:sldId id="271" r:id="rId23"/>
    <p:sldId id="279" r:id="rId24"/>
    <p:sldId id="280" r:id="rId25"/>
    <p:sldId id="281" r:id="rId26"/>
    <p:sldId id="312" r:id="rId27"/>
    <p:sldId id="282" r:id="rId28"/>
    <p:sldId id="283" r:id="rId29"/>
    <p:sldId id="321" r:id="rId30"/>
    <p:sldId id="310" r:id="rId31"/>
    <p:sldId id="272" r:id="rId32"/>
    <p:sldId id="286" r:id="rId33"/>
    <p:sldId id="308" r:id="rId34"/>
    <p:sldId id="268" r:id="rId35"/>
    <p:sldId id="323" r:id="rId36"/>
    <p:sldId id="329" r:id="rId37"/>
    <p:sldId id="305" r:id="rId38"/>
    <p:sldId id="288" r:id="rId39"/>
    <p:sldId id="311" r:id="rId40"/>
    <p:sldId id="273" r:id="rId41"/>
    <p:sldId id="290" r:id="rId42"/>
    <p:sldId id="355" r:id="rId43"/>
    <p:sldId id="339" r:id="rId44"/>
    <p:sldId id="340" r:id="rId45"/>
    <p:sldId id="342" r:id="rId46"/>
    <p:sldId id="354" r:id="rId47"/>
    <p:sldId id="367" r:id="rId48"/>
    <p:sldId id="341" r:id="rId49"/>
    <p:sldId id="309" r:id="rId50"/>
    <p:sldId id="313" r:id="rId51"/>
    <p:sldId id="332" r:id="rId52"/>
    <p:sldId id="289" r:id="rId53"/>
    <p:sldId id="359" r:id="rId54"/>
    <p:sldId id="360" r:id="rId55"/>
    <p:sldId id="369" r:id="rId56"/>
    <p:sldId id="362" r:id="rId57"/>
    <p:sldId id="361" r:id="rId58"/>
    <p:sldId id="345" r:id="rId59"/>
    <p:sldId id="347" r:id="rId60"/>
    <p:sldId id="327" r:id="rId61"/>
    <p:sldId id="351" r:id="rId62"/>
    <p:sldId id="348" r:id="rId63"/>
    <p:sldId id="316" r:id="rId64"/>
    <p:sldId id="363" r:id="rId65"/>
    <p:sldId id="266" r:id="rId66"/>
    <p:sldId id="287" r:id="rId67"/>
    <p:sldId id="265" r:id="rId68"/>
    <p:sldId id="303" r:id="rId69"/>
    <p:sldId id="274" r:id="rId70"/>
    <p:sldId id="344" r:id="rId71"/>
    <p:sldId id="364" r:id="rId72"/>
    <p:sldId id="365" r:id="rId73"/>
    <p:sldId id="314" r:id="rId74"/>
    <p:sldId id="349" r:id="rId75"/>
    <p:sldId id="368" r:id="rId76"/>
    <p:sldId id="356" r:id="rId77"/>
    <p:sldId id="357" r:id="rId78"/>
    <p:sldId id="358" r:id="rId79"/>
    <p:sldId id="302" r:id="rId80"/>
    <p:sldId id="300" r:id="rId8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7A1084B-B29E-4257-B97B-655A73DF9CE3}">
          <p14:sldIdLst>
            <p14:sldId id="256"/>
          </p14:sldIdLst>
        </p14:section>
        <p14:section name="Introduction" id="{65D10D6F-FC90-4B5D-A2A0-9EDCD93987E2}">
          <p14:sldIdLst>
            <p14:sldId id="257"/>
            <p14:sldId id="331"/>
            <p14:sldId id="334"/>
            <p14:sldId id="259"/>
            <p14:sldId id="276"/>
            <p14:sldId id="277"/>
            <p14:sldId id="278"/>
            <p14:sldId id="317"/>
            <p14:sldId id="260"/>
          </p14:sldIdLst>
        </p14:section>
        <p14:section name="Related Work" id="{C2CCEB40-0E7E-48F1-82B5-E7FE7A37DFA0}">
          <p14:sldIdLst>
            <p14:sldId id="318"/>
            <p14:sldId id="319"/>
            <p14:sldId id="320"/>
          </p14:sldIdLst>
        </p14:section>
        <p14:section name="Thesis Statement" id="{1B00753A-B5E1-4032-93DE-83B9357781D1}">
          <p14:sldIdLst>
            <p14:sldId id="263"/>
            <p14:sldId id="335"/>
            <p14:sldId id="336"/>
            <p14:sldId id="337"/>
            <p14:sldId id="346"/>
          </p14:sldIdLst>
        </p14:section>
        <p14:section name="Robustness" id="{8FAE5C0D-414E-4EBA-BD2F-739CFB3E87C5}">
          <p14:sldIdLst>
            <p14:sldId id="271"/>
            <p14:sldId id="279"/>
            <p14:sldId id="280"/>
            <p14:sldId id="281"/>
            <p14:sldId id="312"/>
            <p14:sldId id="282"/>
            <p14:sldId id="283"/>
            <p14:sldId id="321"/>
            <p14:sldId id="310"/>
          </p14:sldIdLst>
        </p14:section>
        <p14:section name="Robustification by Control" id="{8CE754EA-0401-4D1F-9A83-2F4E78D7619E}">
          <p14:sldIdLst>
            <p14:sldId id="272"/>
            <p14:sldId id="286"/>
            <p14:sldId id="308"/>
            <p14:sldId id="268"/>
            <p14:sldId id="323"/>
            <p14:sldId id="329"/>
            <p14:sldId id="305"/>
            <p14:sldId id="288"/>
            <p14:sldId id="311"/>
          </p14:sldIdLst>
        </p14:section>
        <p14:section name="Specification Weakening" id="{21774BD1-055E-4A10-919A-2D93978657AD}">
          <p14:sldIdLst>
            <p14:sldId id="273"/>
            <p14:sldId id="290"/>
            <p14:sldId id="355"/>
            <p14:sldId id="339"/>
            <p14:sldId id="340"/>
            <p14:sldId id="342"/>
            <p14:sldId id="354"/>
            <p14:sldId id="367"/>
            <p14:sldId id="341"/>
          </p14:sldIdLst>
        </p14:section>
        <p14:section name="Evaluation" id="{23BCA2F0-1F98-44E5-AE43-68525B41DD59}">
          <p14:sldIdLst>
            <p14:sldId id="309"/>
            <p14:sldId id="313"/>
            <p14:sldId id="332"/>
            <p14:sldId id="289"/>
            <p14:sldId id="359"/>
            <p14:sldId id="360"/>
            <p14:sldId id="369"/>
            <p14:sldId id="362"/>
            <p14:sldId id="361"/>
          </p14:sldIdLst>
        </p14:section>
        <p14:section name="Future Work" id="{EE25E9BF-87DF-4BC1-89A6-5F6702E97F73}">
          <p14:sldIdLst>
            <p14:sldId id="345"/>
            <p14:sldId id="347"/>
          </p14:sldIdLst>
        </p14:section>
        <p14:section name="Conclusion" id="{86EED027-73B3-4191-B6EE-526DBE737A1D}">
          <p14:sldIdLst>
            <p14:sldId id="327"/>
            <p14:sldId id="351"/>
            <p14:sldId id="348"/>
          </p14:sldIdLst>
        </p14:section>
        <p14:section name="Backup" id="{17DFE7EA-81D4-4224-96DA-3C8DA3635B5A}">
          <p14:sldIdLst>
            <p14:sldId id="316"/>
            <p14:sldId id="363"/>
            <p14:sldId id="266"/>
            <p14:sldId id="287"/>
            <p14:sldId id="265"/>
            <p14:sldId id="303"/>
            <p14:sldId id="274"/>
            <p14:sldId id="344"/>
            <p14:sldId id="364"/>
            <p14:sldId id="365"/>
            <p14:sldId id="314"/>
            <p14:sldId id="349"/>
            <p14:sldId id="368"/>
            <p14:sldId id="356"/>
            <p14:sldId id="357"/>
            <p14:sldId id="358"/>
            <p14:sldId id="302"/>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92D050"/>
    <a:srgbClr val="4EA72E"/>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7" autoAdjust="0"/>
    <p:restoredTop sz="81146" autoAdjust="0"/>
  </p:normalViewPr>
  <p:slideViewPr>
    <p:cSldViewPr snapToGrid="0">
      <p:cViewPr varScale="1">
        <p:scale>
          <a:sx n="91" d="100"/>
          <a:sy n="91" d="100"/>
        </p:scale>
        <p:origin x="1037" y="7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6" d="100"/>
          <a:sy n="86" d="100"/>
        </p:scale>
        <p:origin x="4166" y="5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90D1E5-2784-4AA6-9368-AE0493C5C51D}" type="doc">
      <dgm:prSet loTypeId="urn:microsoft.com/office/officeart/2005/8/layout/cycle1" loCatId="cycle" qsTypeId="urn:microsoft.com/office/officeart/2005/8/quickstyle/simple1" qsCatId="simple" csTypeId="urn:microsoft.com/office/officeart/2005/8/colors/accent0_1" csCatId="mainScheme" phldr="1"/>
      <dgm:spPr/>
      <dgm:t>
        <a:bodyPr/>
        <a:lstStyle/>
        <a:p>
          <a:endParaRPr lang="en-US"/>
        </a:p>
      </dgm:t>
    </dgm:pt>
    <dgm:pt modelId="{4F263F88-0332-4147-86B1-6B81C7FFE234}">
      <dgm:prSet phldrT="[Text]"/>
      <dgm:spPr/>
      <dgm:t>
        <a:bodyPr/>
        <a:lstStyle/>
        <a:p>
          <a:r>
            <a:rPr lang="en-US" dirty="0"/>
            <a:t> </a:t>
          </a:r>
        </a:p>
      </dgm:t>
    </dgm:pt>
    <dgm:pt modelId="{6513A6AC-05F2-4ED4-B0FD-657230184D7E}" type="parTrans" cxnId="{76DAE4CD-9C4E-4661-A667-AC2AE3D65B43}">
      <dgm:prSet/>
      <dgm:spPr/>
      <dgm:t>
        <a:bodyPr/>
        <a:lstStyle/>
        <a:p>
          <a:endParaRPr lang="en-US"/>
        </a:p>
      </dgm:t>
    </dgm:pt>
    <dgm:pt modelId="{B38CBDFB-F764-4507-BC4A-C71CE973CCF5}" type="sibTrans" cxnId="{76DAE4CD-9C4E-4661-A667-AC2AE3D65B43}">
      <dgm:prSet/>
      <dgm:spPr/>
      <dgm:t>
        <a:bodyPr/>
        <a:lstStyle/>
        <a:p>
          <a:endParaRPr lang="en-US"/>
        </a:p>
      </dgm:t>
    </dgm:pt>
    <dgm:pt modelId="{BC310716-0D5D-418A-8AFB-159AC8712B67}">
      <dgm:prSet phldrT="[Text]"/>
      <dgm:spPr/>
      <dgm:t>
        <a:bodyPr/>
        <a:lstStyle/>
        <a:p>
          <a:r>
            <a:rPr lang="en-US" dirty="0"/>
            <a:t>  </a:t>
          </a:r>
        </a:p>
      </dgm:t>
    </dgm:pt>
    <dgm:pt modelId="{76DD5A9B-B6FB-4FD0-A0AD-9732116D7543}" type="parTrans" cxnId="{CC8DBE5C-2707-4BA5-808E-926C923CBD8E}">
      <dgm:prSet/>
      <dgm:spPr/>
      <dgm:t>
        <a:bodyPr/>
        <a:lstStyle/>
        <a:p>
          <a:endParaRPr lang="en-US"/>
        </a:p>
      </dgm:t>
    </dgm:pt>
    <dgm:pt modelId="{B3FDC458-03BD-4176-BC55-896CC8A1CB0F}" type="sibTrans" cxnId="{CC8DBE5C-2707-4BA5-808E-926C923CBD8E}">
      <dgm:prSet/>
      <dgm:spPr/>
      <dgm:t>
        <a:bodyPr/>
        <a:lstStyle/>
        <a:p>
          <a:endParaRPr lang="en-US"/>
        </a:p>
      </dgm:t>
    </dgm:pt>
    <dgm:pt modelId="{AC49F15D-1EAC-4AE9-8F05-BF6E10E3FB9A}">
      <dgm:prSet phldrT="[Text]"/>
      <dgm:spPr/>
      <dgm:t>
        <a:bodyPr/>
        <a:lstStyle/>
        <a:p>
          <a:r>
            <a:rPr lang="en-US" dirty="0"/>
            <a:t> </a:t>
          </a:r>
        </a:p>
      </dgm:t>
    </dgm:pt>
    <dgm:pt modelId="{A4392F9F-0C40-45FF-97C7-96E9AB42485D}" type="parTrans" cxnId="{5763F254-3EA7-45FB-A570-0E38351F7639}">
      <dgm:prSet/>
      <dgm:spPr/>
      <dgm:t>
        <a:bodyPr/>
        <a:lstStyle/>
        <a:p>
          <a:endParaRPr lang="en-US"/>
        </a:p>
      </dgm:t>
    </dgm:pt>
    <dgm:pt modelId="{2BD78727-68AA-4DC0-8C72-9DEDA273512C}" type="sibTrans" cxnId="{5763F254-3EA7-45FB-A570-0E38351F7639}">
      <dgm:prSet/>
      <dgm:spPr/>
      <dgm:t>
        <a:bodyPr/>
        <a:lstStyle/>
        <a:p>
          <a:endParaRPr lang="en-US"/>
        </a:p>
      </dgm:t>
    </dgm:pt>
    <dgm:pt modelId="{D93F464A-BE84-413D-82FA-230A78884230}" type="pres">
      <dgm:prSet presAssocID="{A490D1E5-2784-4AA6-9368-AE0493C5C51D}" presName="cycle" presStyleCnt="0">
        <dgm:presLayoutVars>
          <dgm:dir/>
          <dgm:resizeHandles val="exact"/>
        </dgm:presLayoutVars>
      </dgm:prSet>
      <dgm:spPr/>
    </dgm:pt>
    <dgm:pt modelId="{47EB470D-9B31-4850-A34B-510CD8287D4E}" type="pres">
      <dgm:prSet presAssocID="{4F263F88-0332-4147-86B1-6B81C7FFE234}" presName="dummy" presStyleCnt="0"/>
      <dgm:spPr/>
    </dgm:pt>
    <dgm:pt modelId="{DBEB5674-1630-433C-8EC7-86719CA334B7}" type="pres">
      <dgm:prSet presAssocID="{4F263F88-0332-4147-86B1-6B81C7FFE234}" presName="node" presStyleLbl="revTx" presStyleIdx="0" presStyleCnt="3">
        <dgm:presLayoutVars>
          <dgm:bulletEnabled val="1"/>
        </dgm:presLayoutVars>
      </dgm:prSet>
      <dgm:spPr/>
    </dgm:pt>
    <dgm:pt modelId="{5F5B7373-0A1C-4792-A862-9B0B0A880F0F}" type="pres">
      <dgm:prSet presAssocID="{B38CBDFB-F764-4507-BC4A-C71CE973CCF5}" presName="sibTrans" presStyleLbl="node1" presStyleIdx="0" presStyleCnt="3"/>
      <dgm:spPr/>
    </dgm:pt>
    <dgm:pt modelId="{E0E60A8C-5D75-40DA-93BC-C22A422FEE28}" type="pres">
      <dgm:prSet presAssocID="{BC310716-0D5D-418A-8AFB-159AC8712B67}" presName="dummy" presStyleCnt="0"/>
      <dgm:spPr/>
    </dgm:pt>
    <dgm:pt modelId="{32DC73CC-8873-412C-8FE5-D2FE7AED974E}" type="pres">
      <dgm:prSet presAssocID="{BC310716-0D5D-418A-8AFB-159AC8712B67}" presName="node" presStyleLbl="revTx" presStyleIdx="1" presStyleCnt="3">
        <dgm:presLayoutVars>
          <dgm:bulletEnabled val="1"/>
        </dgm:presLayoutVars>
      </dgm:prSet>
      <dgm:spPr/>
    </dgm:pt>
    <dgm:pt modelId="{B7CB0836-6BD4-4F0B-8F91-CB32B3FC63B4}" type="pres">
      <dgm:prSet presAssocID="{B3FDC458-03BD-4176-BC55-896CC8A1CB0F}" presName="sibTrans" presStyleLbl="node1" presStyleIdx="1" presStyleCnt="3"/>
      <dgm:spPr/>
    </dgm:pt>
    <dgm:pt modelId="{52547CC4-59F8-44DC-A9A4-60C01DAFDD34}" type="pres">
      <dgm:prSet presAssocID="{AC49F15D-1EAC-4AE9-8F05-BF6E10E3FB9A}" presName="dummy" presStyleCnt="0"/>
      <dgm:spPr/>
    </dgm:pt>
    <dgm:pt modelId="{06581EC1-CF16-4755-8B4A-193E94D81406}" type="pres">
      <dgm:prSet presAssocID="{AC49F15D-1EAC-4AE9-8F05-BF6E10E3FB9A}" presName="node" presStyleLbl="revTx" presStyleIdx="2" presStyleCnt="3">
        <dgm:presLayoutVars>
          <dgm:bulletEnabled val="1"/>
        </dgm:presLayoutVars>
      </dgm:prSet>
      <dgm:spPr/>
    </dgm:pt>
    <dgm:pt modelId="{693C35CB-B082-4469-993C-C17060A5E1D4}" type="pres">
      <dgm:prSet presAssocID="{2BD78727-68AA-4DC0-8C72-9DEDA273512C}" presName="sibTrans" presStyleLbl="node1" presStyleIdx="2" presStyleCnt="3"/>
      <dgm:spPr/>
    </dgm:pt>
  </dgm:ptLst>
  <dgm:cxnLst>
    <dgm:cxn modelId="{556B9B0D-0F01-436B-87B8-41EEE777B65E}" type="presOf" srcId="{B3FDC458-03BD-4176-BC55-896CC8A1CB0F}" destId="{B7CB0836-6BD4-4F0B-8F91-CB32B3FC63B4}" srcOrd="0" destOrd="0" presId="urn:microsoft.com/office/officeart/2005/8/layout/cycle1"/>
    <dgm:cxn modelId="{CC8DBE5C-2707-4BA5-808E-926C923CBD8E}" srcId="{A490D1E5-2784-4AA6-9368-AE0493C5C51D}" destId="{BC310716-0D5D-418A-8AFB-159AC8712B67}" srcOrd="1" destOrd="0" parTransId="{76DD5A9B-B6FB-4FD0-A0AD-9732116D7543}" sibTransId="{B3FDC458-03BD-4176-BC55-896CC8A1CB0F}"/>
    <dgm:cxn modelId="{5763F254-3EA7-45FB-A570-0E38351F7639}" srcId="{A490D1E5-2784-4AA6-9368-AE0493C5C51D}" destId="{AC49F15D-1EAC-4AE9-8F05-BF6E10E3FB9A}" srcOrd="2" destOrd="0" parTransId="{A4392F9F-0C40-45FF-97C7-96E9AB42485D}" sibTransId="{2BD78727-68AA-4DC0-8C72-9DEDA273512C}"/>
    <dgm:cxn modelId="{CECD527F-6427-41B3-B2F6-5E71A4786364}" type="presOf" srcId="{A490D1E5-2784-4AA6-9368-AE0493C5C51D}" destId="{D93F464A-BE84-413D-82FA-230A78884230}" srcOrd="0" destOrd="0" presId="urn:microsoft.com/office/officeart/2005/8/layout/cycle1"/>
    <dgm:cxn modelId="{5287B57F-3565-471A-ACB8-A007CDFE1A8E}" type="presOf" srcId="{BC310716-0D5D-418A-8AFB-159AC8712B67}" destId="{32DC73CC-8873-412C-8FE5-D2FE7AED974E}" srcOrd="0" destOrd="0" presId="urn:microsoft.com/office/officeart/2005/8/layout/cycle1"/>
    <dgm:cxn modelId="{818DF892-8D83-42C1-9FC3-725B51543ED4}" type="presOf" srcId="{AC49F15D-1EAC-4AE9-8F05-BF6E10E3FB9A}" destId="{06581EC1-CF16-4755-8B4A-193E94D81406}" srcOrd="0" destOrd="0" presId="urn:microsoft.com/office/officeart/2005/8/layout/cycle1"/>
    <dgm:cxn modelId="{9D8636AB-3C0C-4137-B12C-E9E241236F99}" type="presOf" srcId="{2BD78727-68AA-4DC0-8C72-9DEDA273512C}" destId="{693C35CB-B082-4469-993C-C17060A5E1D4}" srcOrd="0" destOrd="0" presId="urn:microsoft.com/office/officeart/2005/8/layout/cycle1"/>
    <dgm:cxn modelId="{76DAE4CD-9C4E-4661-A667-AC2AE3D65B43}" srcId="{A490D1E5-2784-4AA6-9368-AE0493C5C51D}" destId="{4F263F88-0332-4147-86B1-6B81C7FFE234}" srcOrd="0" destOrd="0" parTransId="{6513A6AC-05F2-4ED4-B0FD-657230184D7E}" sibTransId="{B38CBDFB-F764-4507-BC4A-C71CE973CCF5}"/>
    <dgm:cxn modelId="{CD30EFDB-3D4F-49AC-88AC-ED2F645C123A}" type="presOf" srcId="{B38CBDFB-F764-4507-BC4A-C71CE973CCF5}" destId="{5F5B7373-0A1C-4792-A862-9B0B0A880F0F}" srcOrd="0" destOrd="0" presId="urn:microsoft.com/office/officeart/2005/8/layout/cycle1"/>
    <dgm:cxn modelId="{75DFD3FB-6BB4-45D4-81B0-4BB5141280A8}" type="presOf" srcId="{4F263F88-0332-4147-86B1-6B81C7FFE234}" destId="{DBEB5674-1630-433C-8EC7-86719CA334B7}" srcOrd="0" destOrd="0" presId="urn:microsoft.com/office/officeart/2005/8/layout/cycle1"/>
    <dgm:cxn modelId="{5F7A2321-DAF1-4569-BDBA-3BA65EDD2B79}" type="presParOf" srcId="{D93F464A-BE84-413D-82FA-230A78884230}" destId="{47EB470D-9B31-4850-A34B-510CD8287D4E}" srcOrd="0" destOrd="0" presId="urn:microsoft.com/office/officeart/2005/8/layout/cycle1"/>
    <dgm:cxn modelId="{167E6488-2EB4-4F1B-8F9C-E81AAEC3E730}" type="presParOf" srcId="{D93F464A-BE84-413D-82FA-230A78884230}" destId="{DBEB5674-1630-433C-8EC7-86719CA334B7}" srcOrd="1" destOrd="0" presId="urn:microsoft.com/office/officeart/2005/8/layout/cycle1"/>
    <dgm:cxn modelId="{1651DD32-5BD2-46F7-9924-4655D540802B}" type="presParOf" srcId="{D93F464A-BE84-413D-82FA-230A78884230}" destId="{5F5B7373-0A1C-4792-A862-9B0B0A880F0F}" srcOrd="2" destOrd="0" presId="urn:microsoft.com/office/officeart/2005/8/layout/cycle1"/>
    <dgm:cxn modelId="{F927F1B6-4F5C-4DD1-BAF9-74ECE6D3FCC3}" type="presParOf" srcId="{D93F464A-BE84-413D-82FA-230A78884230}" destId="{E0E60A8C-5D75-40DA-93BC-C22A422FEE28}" srcOrd="3" destOrd="0" presId="urn:microsoft.com/office/officeart/2005/8/layout/cycle1"/>
    <dgm:cxn modelId="{E2C40FD9-CDAA-47BA-9F78-FC1DB131708C}" type="presParOf" srcId="{D93F464A-BE84-413D-82FA-230A78884230}" destId="{32DC73CC-8873-412C-8FE5-D2FE7AED974E}" srcOrd="4" destOrd="0" presId="urn:microsoft.com/office/officeart/2005/8/layout/cycle1"/>
    <dgm:cxn modelId="{793D3AE3-5525-4B82-A2F1-A8C7DF44C21F}" type="presParOf" srcId="{D93F464A-BE84-413D-82FA-230A78884230}" destId="{B7CB0836-6BD4-4F0B-8F91-CB32B3FC63B4}" srcOrd="5" destOrd="0" presId="urn:microsoft.com/office/officeart/2005/8/layout/cycle1"/>
    <dgm:cxn modelId="{C7433B3E-3CF2-471C-9C78-A2342ABD1AF4}" type="presParOf" srcId="{D93F464A-BE84-413D-82FA-230A78884230}" destId="{52547CC4-59F8-44DC-A9A4-60C01DAFDD34}" srcOrd="6" destOrd="0" presId="urn:microsoft.com/office/officeart/2005/8/layout/cycle1"/>
    <dgm:cxn modelId="{6508A37F-B894-44D1-8A5F-3F5CC9199EDB}" type="presParOf" srcId="{D93F464A-BE84-413D-82FA-230A78884230}" destId="{06581EC1-CF16-4755-8B4A-193E94D81406}" srcOrd="7" destOrd="0" presId="urn:microsoft.com/office/officeart/2005/8/layout/cycle1"/>
    <dgm:cxn modelId="{A2F8052D-6F5F-4F9B-819B-E5275DD33086}" type="presParOf" srcId="{D93F464A-BE84-413D-82FA-230A78884230}" destId="{693C35CB-B082-4469-993C-C17060A5E1D4}"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490D1E5-2784-4AA6-9368-AE0493C5C51D}" type="doc">
      <dgm:prSet loTypeId="urn:microsoft.com/office/officeart/2005/8/layout/cycle1" loCatId="cycle" qsTypeId="urn:microsoft.com/office/officeart/2005/8/quickstyle/simple1" qsCatId="simple" csTypeId="urn:microsoft.com/office/officeart/2005/8/colors/accent0_1" csCatId="mainScheme" phldr="1"/>
      <dgm:spPr/>
      <dgm:t>
        <a:bodyPr/>
        <a:lstStyle/>
        <a:p>
          <a:endParaRPr lang="en-US"/>
        </a:p>
      </dgm:t>
    </dgm:pt>
    <dgm:pt modelId="{4F263F88-0332-4147-86B1-6B81C7FFE234}">
      <dgm:prSet phldrT="[Text]"/>
      <dgm:spPr/>
      <dgm:t>
        <a:bodyPr/>
        <a:lstStyle/>
        <a:p>
          <a:r>
            <a:rPr lang="en-US" dirty="0"/>
            <a:t> </a:t>
          </a:r>
        </a:p>
      </dgm:t>
    </dgm:pt>
    <dgm:pt modelId="{6513A6AC-05F2-4ED4-B0FD-657230184D7E}" type="parTrans" cxnId="{76DAE4CD-9C4E-4661-A667-AC2AE3D65B43}">
      <dgm:prSet/>
      <dgm:spPr/>
      <dgm:t>
        <a:bodyPr/>
        <a:lstStyle/>
        <a:p>
          <a:endParaRPr lang="en-US"/>
        </a:p>
      </dgm:t>
    </dgm:pt>
    <dgm:pt modelId="{B38CBDFB-F764-4507-BC4A-C71CE973CCF5}" type="sibTrans" cxnId="{76DAE4CD-9C4E-4661-A667-AC2AE3D65B43}">
      <dgm:prSet/>
      <dgm:spPr/>
      <dgm:t>
        <a:bodyPr/>
        <a:lstStyle/>
        <a:p>
          <a:endParaRPr lang="en-US"/>
        </a:p>
      </dgm:t>
    </dgm:pt>
    <dgm:pt modelId="{BC310716-0D5D-418A-8AFB-159AC8712B67}">
      <dgm:prSet phldrT="[Text]"/>
      <dgm:spPr/>
      <dgm:t>
        <a:bodyPr/>
        <a:lstStyle/>
        <a:p>
          <a:r>
            <a:rPr lang="en-US" dirty="0"/>
            <a:t>  </a:t>
          </a:r>
        </a:p>
      </dgm:t>
    </dgm:pt>
    <dgm:pt modelId="{76DD5A9B-B6FB-4FD0-A0AD-9732116D7543}" type="parTrans" cxnId="{CC8DBE5C-2707-4BA5-808E-926C923CBD8E}">
      <dgm:prSet/>
      <dgm:spPr/>
      <dgm:t>
        <a:bodyPr/>
        <a:lstStyle/>
        <a:p>
          <a:endParaRPr lang="en-US"/>
        </a:p>
      </dgm:t>
    </dgm:pt>
    <dgm:pt modelId="{B3FDC458-03BD-4176-BC55-896CC8A1CB0F}" type="sibTrans" cxnId="{CC8DBE5C-2707-4BA5-808E-926C923CBD8E}">
      <dgm:prSet/>
      <dgm:spPr/>
      <dgm:t>
        <a:bodyPr/>
        <a:lstStyle/>
        <a:p>
          <a:endParaRPr lang="en-US"/>
        </a:p>
      </dgm:t>
    </dgm:pt>
    <dgm:pt modelId="{AC49F15D-1EAC-4AE9-8F05-BF6E10E3FB9A}">
      <dgm:prSet phldrT="[Text]"/>
      <dgm:spPr/>
      <dgm:t>
        <a:bodyPr/>
        <a:lstStyle/>
        <a:p>
          <a:r>
            <a:rPr lang="en-US" dirty="0"/>
            <a:t> </a:t>
          </a:r>
        </a:p>
      </dgm:t>
    </dgm:pt>
    <dgm:pt modelId="{A4392F9F-0C40-45FF-97C7-96E9AB42485D}" type="parTrans" cxnId="{5763F254-3EA7-45FB-A570-0E38351F7639}">
      <dgm:prSet/>
      <dgm:spPr/>
      <dgm:t>
        <a:bodyPr/>
        <a:lstStyle/>
        <a:p>
          <a:endParaRPr lang="en-US"/>
        </a:p>
      </dgm:t>
    </dgm:pt>
    <dgm:pt modelId="{2BD78727-68AA-4DC0-8C72-9DEDA273512C}" type="sibTrans" cxnId="{5763F254-3EA7-45FB-A570-0E38351F7639}">
      <dgm:prSet/>
      <dgm:spPr/>
      <dgm:t>
        <a:bodyPr/>
        <a:lstStyle/>
        <a:p>
          <a:endParaRPr lang="en-US"/>
        </a:p>
      </dgm:t>
    </dgm:pt>
    <dgm:pt modelId="{D93F464A-BE84-413D-82FA-230A78884230}" type="pres">
      <dgm:prSet presAssocID="{A490D1E5-2784-4AA6-9368-AE0493C5C51D}" presName="cycle" presStyleCnt="0">
        <dgm:presLayoutVars>
          <dgm:dir/>
          <dgm:resizeHandles val="exact"/>
        </dgm:presLayoutVars>
      </dgm:prSet>
      <dgm:spPr/>
    </dgm:pt>
    <dgm:pt modelId="{47EB470D-9B31-4850-A34B-510CD8287D4E}" type="pres">
      <dgm:prSet presAssocID="{4F263F88-0332-4147-86B1-6B81C7FFE234}" presName="dummy" presStyleCnt="0"/>
      <dgm:spPr/>
    </dgm:pt>
    <dgm:pt modelId="{DBEB5674-1630-433C-8EC7-86719CA334B7}" type="pres">
      <dgm:prSet presAssocID="{4F263F88-0332-4147-86B1-6B81C7FFE234}" presName="node" presStyleLbl="revTx" presStyleIdx="0" presStyleCnt="3">
        <dgm:presLayoutVars>
          <dgm:bulletEnabled val="1"/>
        </dgm:presLayoutVars>
      </dgm:prSet>
      <dgm:spPr/>
    </dgm:pt>
    <dgm:pt modelId="{5F5B7373-0A1C-4792-A862-9B0B0A880F0F}" type="pres">
      <dgm:prSet presAssocID="{B38CBDFB-F764-4507-BC4A-C71CE973CCF5}" presName="sibTrans" presStyleLbl="node1" presStyleIdx="0" presStyleCnt="3"/>
      <dgm:spPr/>
    </dgm:pt>
    <dgm:pt modelId="{E0E60A8C-5D75-40DA-93BC-C22A422FEE28}" type="pres">
      <dgm:prSet presAssocID="{BC310716-0D5D-418A-8AFB-159AC8712B67}" presName="dummy" presStyleCnt="0"/>
      <dgm:spPr/>
    </dgm:pt>
    <dgm:pt modelId="{32DC73CC-8873-412C-8FE5-D2FE7AED974E}" type="pres">
      <dgm:prSet presAssocID="{BC310716-0D5D-418A-8AFB-159AC8712B67}" presName="node" presStyleLbl="revTx" presStyleIdx="1" presStyleCnt="3">
        <dgm:presLayoutVars>
          <dgm:bulletEnabled val="1"/>
        </dgm:presLayoutVars>
      </dgm:prSet>
      <dgm:spPr/>
    </dgm:pt>
    <dgm:pt modelId="{B7CB0836-6BD4-4F0B-8F91-CB32B3FC63B4}" type="pres">
      <dgm:prSet presAssocID="{B3FDC458-03BD-4176-BC55-896CC8A1CB0F}" presName="sibTrans" presStyleLbl="node1" presStyleIdx="1" presStyleCnt="3"/>
      <dgm:spPr/>
    </dgm:pt>
    <dgm:pt modelId="{52547CC4-59F8-44DC-A9A4-60C01DAFDD34}" type="pres">
      <dgm:prSet presAssocID="{AC49F15D-1EAC-4AE9-8F05-BF6E10E3FB9A}" presName="dummy" presStyleCnt="0"/>
      <dgm:spPr/>
    </dgm:pt>
    <dgm:pt modelId="{06581EC1-CF16-4755-8B4A-193E94D81406}" type="pres">
      <dgm:prSet presAssocID="{AC49F15D-1EAC-4AE9-8F05-BF6E10E3FB9A}" presName="node" presStyleLbl="revTx" presStyleIdx="2" presStyleCnt="3">
        <dgm:presLayoutVars>
          <dgm:bulletEnabled val="1"/>
        </dgm:presLayoutVars>
      </dgm:prSet>
      <dgm:spPr/>
    </dgm:pt>
    <dgm:pt modelId="{693C35CB-B082-4469-993C-C17060A5E1D4}" type="pres">
      <dgm:prSet presAssocID="{2BD78727-68AA-4DC0-8C72-9DEDA273512C}" presName="sibTrans" presStyleLbl="node1" presStyleIdx="2" presStyleCnt="3"/>
      <dgm:spPr/>
    </dgm:pt>
  </dgm:ptLst>
  <dgm:cxnLst>
    <dgm:cxn modelId="{556B9B0D-0F01-436B-87B8-41EEE777B65E}" type="presOf" srcId="{B3FDC458-03BD-4176-BC55-896CC8A1CB0F}" destId="{B7CB0836-6BD4-4F0B-8F91-CB32B3FC63B4}" srcOrd="0" destOrd="0" presId="urn:microsoft.com/office/officeart/2005/8/layout/cycle1"/>
    <dgm:cxn modelId="{CC8DBE5C-2707-4BA5-808E-926C923CBD8E}" srcId="{A490D1E5-2784-4AA6-9368-AE0493C5C51D}" destId="{BC310716-0D5D-418A-8AFB-159AC8712B67}" srcOrd="1" destOrd="0" parTransId="{76DD5A9B-B6FB-4FD0-A0AD-9732116D7543}" sibTransId="{B3FDC458-03BD-4176-BC55-896CC8A1CB0F}"/>
    <dgm:cxn modelId="{5763F254-3EA7-45FB-A570-0E38351F7639}" srcId="{A490D1E5-2784-4AA6-9368-AE0493C5C51D}" destId="{AC49F15D-1EAC-4AE9-8F05-BF6E10E3FB9A}" srcOrd="2" destOrd="0" parTransId="{A4392F9F-0C40-45FF-97C7-96E9AB42485D}" sibTransId="{2BD78727-68AA-4DC0-8C72-9DEDA273512C}"/>
    <dgm:cxn modelId="{CECD527F-6427-41B3-B2F6-5E71A4786364}" type="presOf" srcId="{A490D1E5-2784-4AA6-9368-AE0493C5C51D}" destId="{D93F464A-BE84-413D-82FA-230A78884230}" srcOrd="0" destOrd="0" presId="urn:microsoft.com/office/officeart/2005/8/layout/cycle1"/>
    <dgm:cxn modelId="{5287B57F-3565-471A-ACB8-A007CDFE1A8E}" type="presOf" srcId="{BC310716-0D5D-418A-8AFB-159AC8712B67}" destId="{32DC73CC-8873-412C-8FE5-D2FE7AED974E}" srcOrd="0" destOrd="0" presId="urn:microsoft.com/office/officeart/2005/8/layout/cycle1"/>
    <dgm:cxn modelId="{818DF892-8D83-42C1-9FC3-725B51543ED4}" type="presOf" srcId="{AC49F15D-1EAC-4AE9-8F05-BF6E10E3FB9A}" destId="{06581EC1-CF16-4755-8B4A-193E94D81406}" srcOrd="0" destOrd="0" presId="urn:microsoft.com/office/officeart/2005/8/layout/cycle1"/>
    <dgm:cxn modelId="{9D8636AB-3C0C-4137-B12C-E9E241236F99}" type="presOf" srcId="{2BD78727-68AA-4DC0-8C72-9DEDA273512C}" destId="{693C35CB-B082-4469-993C-C17060A5E1D4}" srcOrd="0" destOrd="0" presId="urn:microsoft.com/office/officeart/2005/8/layout/cycle1"/>
    <dgm:cxn modelId="{76DAE4CD-9C4E-4661-A667-AC2AE3D65B43}" srcId="{A490D1E5-2784-4AA6-9368-AE0493C5C51D}" destId="{4F263F88-0332-4147-86B1-6B81C7FFE234}" srcOrd="0" destOrd="0" parTransId="{6513A6AC-05F2-4ED4-B0FD-657230184D7E}" sibTransId="{B38CBDFB-F764-4507-BC4A-C71CE973CCF5}"/>
    <dgm:cxn modelId="{CD30EFDB-3D4F-49AC-88AC-ED2F645C123A}" type="presOf" srcId="{B38CBDFB-F764-4507-BC4A-C71CE973CCF5}" destId="{5F5B7373-0A1C-4792-A862-9B0B0A880F0F}" srcOrd="0" destOrd="0" presId="urn:microsoft.com/office/officeart/2005/8/layout/cycle1"/>
    <dgm:cxn modelId="{75DFD3FB-6BB4-45D4-81B0-4BB5141280A8}" type="presOf" srcId="{4F263F88-0332-4147-86B1-6B81C7FFE234}" destId="{DBEB5674-1630-433C-8EC7-86719CA334B7}" srcOrd="0" destOrd="0" presId="urn:microsoft.com/office/officeart/2005/8/layout/cycle1"/>
    <dgm:cxn modelId="{5F7A2321-DAF1-4569-BDBA-3BA65EDD2B79}" type="presParOf" srcId="{D93F464A-BE84-413D-82FA-230A78884230}" destId="{47EB470D-9B31-4850-A34B-510CD8287D4E}" srcOrd="0" destOrd="0" presId="urn:microsoft.com/office/officeart/2005/8/layout/cycle1"/>
    <dgm:cxn modelId="{167E6488-2EB4-4F1B-8F9C-E81AAEC3E730}" type="presParOf" srcId="{D93F464A-BE84-413D-82FA-230A78884230}" destId="{DBEB5674-1630-433C-8EC7-86719CA334B7}" srcOrd="1" destOrd="0" presId="urn:microsoft.com/office/officeart/2005/8/layout/cycle1"/>
    <dgm:cxn modelId="{1651DD32-5BD2-46F7-9924-4655D540802B}" type="presParOf" srcId="{D93F464A-BE84-413D-82FA-230A78884230}" destId="{5F5B7373-0A1C-4792-A862-9B0B0A880F0F}" srcOrd="2" destOrd="0" presId="urn:microsoft.com/office/officeart/2005/8/layout/cycle1"/>
    <dgm:cxn modelId="{F927F1B6-4F5C-4DD1-BAF9-74ECE6D3FCC3}" type="presParOf" srcId="{D93F464A-BE84-413D-82FA-230A78884230}" destId="{E0E60A8C-5D75-40DA-93BC-C22A422FEE28}" srcOrd="3" destOrd="0" presId="urn:microsoft.com/office/officeart/2005/8/layout/cycle1"/>
    <dgm:cxn modelId="{E2C40FD9-CDAA-47BA-9F78-FC1DB131708C}" type="presParOf" srcId="{D93F464A-BE84-413D-82FA-230A78884230}" destId="{32DC73CC-8873-412C-8FE5-D2FE7AED974E}" srcOrd="4" destOrd="0" presId="urn:microsoft.com/office/officeart/2005/8/layout/cycle1"/>
    <dgm:cxn modelId="{793D3AE3-5525-4B82-A2F1-A8C7DF44C21F}" type="presParOf" srcId="{D93F464A-BE84-413D-82FA-230A78884230}" destId="{B7CB0836-6BD4-4F0B-8F91-CB32B3FC63B4}" srcOrd="5" destOrd="0" presId="urn:microsoft.com/office/officeart/2005/8/layout/cycle1"/>
    <dgm:cxn modelId="{C7433B3E-3CF2-471C-9C78-A2342ABD1AF4}" type="presParOf" srcId="{D93F464A-BE84-413D-82FA-230A78884230}" destId="{52547CC4-59F8-44DC-A9A4-60C01DAFDD34}" srcOrd="6" destOrd="0" presId="urn:microsoft.com/office/officeart/2005/8/layout/cycle1"/>
    <dgm:cxn modelId="{6508A37F-B894-44D1-8A5F-3F5CC9199EDB}" type="presParOf" srcId="{D93F464A-BE84-413D-82FA-230A78884230}" destId="{06581EC1-CF16-4755-8B4A-193E94D81406}" srcOrd="7" destOrd="0" presId="urn:microsoft.com/office/officeart/2005/8/layout/cycle1"/>
    <dgm:cxn modelId="{A2F8052D-6F5F-4F9B-819B-E5275DD33086}" type="presParOf" srcId="{D93F464A-BE84-413D-82FA-230A78884230}" destId="{693C35CB-B082-4469-993C-C17060A5E1D4}"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490D1E5-2784-4AA6-9368-AE0493C5C51D}" type="doc">
      <dgm:prSet loTypeId="urn:microsoft.com/office/officeart/2005/8/layout/cycle1" loCatId="cycle" qsTypeId="urn:microsoft.com/office/officeart/2005/8/quickstyle/simple1" qsCatId="simple" csTypeId="urn:microsoft.com/office/officeart/2005/8/colors/accent0_1" csCatId="mainScheme" phldr="1"/>
      <dgm:spPr/>
      <dgm:t>
        <a:bodyPr/>
        <a:lstStyle/>
        <a:p>
          <a:endParaRPr lang="en-US"/>
        </a:p>
      </dgm:t>
    </dgm:pt>
    <dgm:pt modelId="{4F263F88-0332-4147-86B1-6B81C7FFE234}">
      <dgm:prSet phldrT="[Text]"/>
      <dgm:spPr/>
      <dgm:t>
        <a:bodyPr/>
        <a:lstStyle/>
        <a:p>
          <a:r>
            <a:rPr lang="en-US" dirty="0"/>
            <a:t> </a:t>
          </a:r>
        </a:p>
      </dgm:t>
    </dgm:pt>
    <dgm:pt modelId="{6513A6AC-05F2-4ED4-B0FD-657230184D7E}" type="parTrans" cxnId="{76DAE4CD-9C4E-4661-A667-AC2AE3D65B43}">
      <dgm:prSet/>
      <dgm:spPr/>
      <dgm:t>
        <a:bodyPr/>
        <a:lstStyle/>
        <a:p>
          <a:endParaRPr lang="en-US"/>
        </a:p>
      </dgm:t>
    </dgm:pt>
    <dgm:pt modelId="{B38CBDFB-F764-4507-BC4A-C71CE973CCF5}" type="sibTrans" cxnId="{76DAE4CD-9C4E-4661-A667-AC2AE3D65B43}">
      <dgm:prSet/>
      <dgm:spPr/>
      <dgm:t>
        <a:bodyPr/>
        <a:lstStyle/>
        <a:p>
          <a:endParaRPr lang="en-US"/>
        </a:p>
      </dgm:t>
    </dgm:pt>
    <dgm:pt modelId="{BC310716-0D5D-418A-8AFB-159AC8712B67}">
      <dgm:prSet phldrT="[Text]"/>
      <dgm:spPr/>
      <dgm:t>
        <a:bodyPr/>
        <a:lstStyle/>
        <a:p>
          <a:r>
            <a:rPr lang="en-US" dirty="0"/>
            <a:t>  </a:t>
          </a:r>
        </a:p>
      </dgm:t>
    </dgm:pt>
    <dgm:pt modelId="{76DD5A9B-B6FB-4FD0-A0AD-9732116D7543}" type="parTrans" cxnId="{CC8DBE5C-2707-4BA5-808E-926C923CBD8E}">
      <dgm:prSet/>
      <dgm:spPr/>
      <dgm:t>
        <a:bodyPr/>
        <a:lstStyle/>
        <a:p>
          <a:endParaRPr lang="en-US"/>
        </a:p>
      </dgm:t>
    </dgm:pt>
    <dgm:pt modelId="{B3FDC458-03BD-4176-BC55-896CC8A1CB0F}" type="sibTrans" cxnId="{CC8DBE5C-2707-4BA5-808E-926C923CBD8E}">
      <dgm:prSet/>
      <dgm:spPr/>
      <dgm:t>
        <a:bodyPr/>
        <a:lstStyle/>
        <a:p>
          <a:endParaRPr lang="en-US"/>
        </a:p>
      </dgm:t>
    </dgm:pt>
    <dgm:pt modelId="{AC49F15D-1EAC-4AE9-8F05-BF6E10E3FB9A}">
      <dgm:prSet phldrT="[Text]"/>
      <dgm:spPr/>
      <dgm:t>
        <a:bodyPr/>
        <a:lstStyle/>
        <a:p>
          <a:r>
            <a:rPr lang="en-US" dirty="0"/>
            <a:t> </a:t>
          </a:r>
        </a:p>
      </dgm:t>
    </dgm:pt>
    <dgm:pt modelId="{A4392F9F-0C40-45FF-97C7-96E9AB42485D}" type="parTrans" cxnId="{5763F254-3EA7-45FB-A570-0E38351F7639}">
      <dgm:prSet/>
      <dgm:spPr/>
      <dgm:t>
        <a:bodyPr/>
        <a:lstStyle/>
        <a:p>
          <a:endParaRPr lang="en-US"/>
        </a:p>
      </dgm:t>
    </dgm:pt>
    <dgm:pt modelId="{2BD78727-68AA-4DC0-8C72-9DEDA273512C}" type="sibTrans" cxnId="{5763F254-3EA7-45FB-A570-0E38351F7639}">
      <dgm:prSet/>
      <dgm:spPr/>
      <dgm:t>
        <a:bodyPr/>
        <a:lstStyle/>
        <a:p>
          <a:endParaRPr lang="en-US"/>
        </a:p>
      </dgm:t>
    </dgm:pt>
    <dgm:pt modelId="{D93F464A-BE84-413D-82FA-230A78884230}" type="pres">
      <dgm:prSet presAssocID="{A490D1E5-2784-4AA6-9368-AE0493C5C51D}" presName="cycle" presStyleCnt="0">
        <dgm:presLayoutVars>
          <dgm:dir/>
          <dgm:resizeHandles val="exact"/>
        </dgm:presLayoutVars>
      </dgm:prSet>
      <dgm:spPr/>
    </dgm:pt>
    <dgm:pt modelId="{47EB470D-9B31-4850-A34B-510CD8287D4E}" type="pres">
      <dgm:prSet presAssocID="{4F263F88-0332-4147-86B1-6B81C7FFE234}" presName="dummy" presStyleCnt="0"/>
      <dgm:spPr/>
    </dgm:pt>
    <dgm:pt modelId="{DBEB5674-1630-433C-8EC7-86719CA334B7}" type="pres">
      <dgm:prSet presAssocID="{4F263F88-0332-4147-86B1-6B81C7FFE234}" presName="node" presStyleLbl="revTx" presStyleIdx="0" presStyleCnt="3">
        <dgm:presLayoutVars>
          <dgm:bulletEnabled val="1"/>
        </dgm:presLayoutVars>
      </dgm:prSet>
      <dgm:spPr/>
    </dgm:pt>
    <dgm:pt modelId="{5F5B7373-0A1C-4792-A862-9B0B0A880F0F}" type="pres">
      <dgm:prSet presAssocID="{B38CBDFB-F764-4507-BC4A-C71CE973CCF5}" presName="sibTrans" presStyleLbl="node1" presStyleIdx="0" presStyleCnt="3"/>
      <dgm:spPr/>
    </dgm:pt>
    <dgm:pt modelId="{E0E60A8C-5D75-40DA-93BC-C22A422FEE28}" type="pres">
      <dgm:prSet presAssocID="{BC310716-0D5D-418A-8AFB-159AC8712B67}" presName="dummy" presStyleCnt="0"/>
      <dgm:spPr/>
    </dgm:pt>
    <dgm:pt modelId="{32DC73CC-8873-412C-8FE5-D2FE7AED974E}" type="pres">
      <dgm:prSet presAssocID="{BC310716-0D5D-418A-8AFB-159AC8712B67}" presName="node" presStyleLbl="revTx" presStyleIdx="1" presStyleCnt="3">
        <dgm:presLayoutVars>
          <dgm:bulletEnabled val="1"/>
        </dgm:presLayoutVars>
      </dgm:prSet>
      <dgm:spPr/>
    </dgm:pt>
    <dgm:pt modelId="{B7CB0836-6BD4-4F0B-8F91-CB32B3FC63B4}" type="pres">
      <dgm:prSet presAssocID="{B3FDC458-03BD-4176-BC55-896CC8A1CB0F}" presName="sibTrans" presStyleLbl="node1" presStyleIdx="1" presStyleCnt="3"/>
      <dgm:spPr/>
    </dgm:pt>
    <dgm:pt modelId="{52547CC4-59F8-44DC-A9A4-60C01DAFDD34}" type="pres">
      <dgm:prSet presAssocID="{AC49F15D-1EAC-4AE9-8F05-BF6E10E3FB9A}" presName="dummy" presStyleCnt="0"/>
      <dgm:spPr/>
    </dgm:pt>
    <dgm:pt modelId="{06581EC1-CF16-4755-8B4A-193E94D81406}" type="pres">
      <dgm:prSet presAssocID="{AC49F15D-1EAC-4AE9-8F05-BF6E10E3FB9A}" presName="node" presStyleLbl="revTx" presStyleIdx="2" presStyleCnt="3">
        <dgm:presLayoutVars>
          <dgm:bulletEnabled val="1"/>
        </dgm:presLayoutVars>
      </dgm:prSet>
      <dgm:spPr/>
    </dgm:pt>
    <dgm:pt modelId="{693C35CB-B082-4469-993C-C17060A5E1D4}" type="pres">
      <dgm:prSet presAssocID="{2BD78727-68AA-4DC0-8C72-9DEDA273512C}" presName="sibTrans" presStyleLbl="node1" presStyleIdx="2" presStyleCnt="3"/>
      <dgm:spPr/>
    </dgm:pt>
  </dgm:ptLst>
  <dgm:cxnLst>
    <dgm:cxn modelId="{556B9B0D-0F01-436B-87B8-41EEE777B65E}" type="presOf" srcId="{B3FDC458-03BD-4176-BC55-896CC8A1CB0F}" destId="{B7CB0836-6BD4-4F0B-8F91-CB32B3FC63B4}" srcOrd="0" destOrd="0" presId="urn:microsoft.com/office/officeart/2005/8/layout/cycle1"/>
    <dgm:cxn modelId="{CC8DBE5C-2707-4BA5-808E-926C923CBD8E}" srcId="{A490D1E5-2784-4AA6-9368-AE0493C5C51D}" destId="{BC310716-0D5D-418A-8AFB-159AC8712B67}" srcOrd="1" destOrd="0" parTransId="{76DD5A9B-B6FB-4FD0-A0AD-9732116D7543}" sibTransId="{B3FDC458-03BD-4176-BC55-896CC8A1CB0F}"/>
    <dgm:cxn modelId="{5763F254-3EA7-45FB-A570-0E38351F7639}" srcId="{A490D1E5-2784-4AA6-9368-AE0493C5C51D}" destId="{AC49F15D-1EAC-4AE9-8F05-BF6E10E3FB9A}" srcOrd="2" destOrd="0" parTransId="{A4392F9F-0C40-45FF-97C7-96E9AB42485D}" sibTransId="{2BD78727-68AA-4DC0-8C72-9DEDA273512C}"/>
    <dgm:cxn modelId="{CECD527F-6427-41B3-B2F6-5E71A4786364}" type="presOf" srcId="{A490D1E5-2784-4AA6-9368-AE0493C5C51D}" destId="{D93F464A-BE84-413D-82FA-230A78884230}" srcOrd="0" destOrd="0" presId="urn:microsoft.com/office/officeart/2005/8/layout/cycle1"/>
    <dgm:cxn modelId="{5287B57F-3565-471A-ACB8-A007CDFE1A8E}" type="presOf" srcId="{BC310716-0D5D-418A-8AFB-159AC8712B67}" destId="{32DC73CC-8873-412C-8FE5-D2FE7AED974E}" srcOrd="0" destOrd="0" presId="urn:microsoft.com/office/officeart/2005/8/layout/cycle1"/>
    <dgm:cxn modelId="{818DF892-8D83-42C1-9FC3-725B51543ED4}" type="presOf" srcId="{AC49F15D-1EAC-4AE9-8F05-BF6E10E3FB9A}" destId="{06581EC1-CF16-4755-8B4A-193E94D81406}" srcOrd="0" destOrd="0" presId="urn:microsoft.com/office/officeart/2005/8/layout/cycle1"/>
    <dgm:cxn modelId="{9D8636AB-3C0C-4137-B12C-E9E241236F99}" type="presOf" srcId="{2BD78727-68AA-4DC0-8C72-9DEDA273512C}" destId="{693C35CB-B082-4469-993C-C17060A5E1D4}" srcOrd="0" destOrd="0" presId="urn:microsoft.com/office/officeart/2005/8/layout/cycle1"/>
    <dgm:cxn modelId="{76DAE4CD-9C4E-4661-A667-AC2AE3D65B43}" srcId="{A490D1E5-2784-4AA6-9368-AE0493C5C51D}" destId="{4F263F88-0332-4147-86B1-6B81C7FFE234}" srcOrd="0" destOrd="0" parTransId="{6513A6AC-05F2-4ED4-B0FD-657230184D7E}" sibTransId="{B38CBDFB-F764-4507-BC4A-C71CE973CCF5}"/>
    <dgm:cxn modelId="{CD30EFDB-3D4F-49AC-88AC-ED2F645C123A}" type="presOf" srcId="{B38CBDFB-F764-4507-BC4A-C71CE973CCF5}" destId="{5F5B7373-0A1C-4792-A862-9B0B0A880F0F}" srcOrd="0" destOrd="0" presId="urn:microsoft.com/office/officeart/2005/8/layout/cycle1"/>
    <dgm:cxn modelId="{75DFD3FB-6BB4-45D4-81B0-4BB5141280A8}" type="presOf" srcId="{4F263F88-0332-4147-86B1-6B81C7FFE234}" destId="{DBEB5674-1630-433C-8EC7-86719CA334B7}" srcOrd="0" destOrd="0" presId="urn:microsoft.com/office/officeart/2005/8/layout/cycle1"/>
    <dgm:cxn modelId="{5F7A2321-DAF1-4569-BDBA-3BA65EDD2B79}" type="presParOf" srcId="{D93F464A-BE84-413D-82FA-230A78884230}" destId="{47EB470D-9B31-4850-A34B-510CD8287D4E}" srcOrd="0" destOrd="0" presId="urn:microsoft.com/office/officeart/2005/8/layout/cycle1"/>
    <dgm:cxn modelId="{167E6488-2EB4-4F1B-8F9C-E81AAEC3E730}" type="presParOf" srcId="{D93F464A-BE84-413D-82FA-230A78884230}" destId="{DBEB5674-1630-433C-8EC7-86719CA334B7}" srcOrd="1" destOrd="0" presId="urn:microsoft.com/office/officeart/2005/8/layout/cycle1"/>
    <dgm:cxn modelId="{1651DD32-5BD2-46F7-9924-4655D540802B}" type="presParOf" srcId="{D93F464A-BE84-413D-82FA-230A78884230}" destId="{5F5B7373-0A1C-4792-A862-9B0B0A880F0F}" srcOrd="2" destOrd="0" presId="urn:microsoft.com/office/officeart/2005/8/layout/cycle1"/>
    <dgm:cxn modelId="{F927F1B6-4F5C-4DD1-BAF9-74ECE6D3FCC3}" type="presParOf" srcId="{D93F464A-BE84-413D-82FA-230A78884230}" destId="{E0E60A8C-5D75-40DA-93BC-C22A422FEE28}" srcOrd="3" destOrd="0" presId="urn:microsoft.com/office/officeart/2005/8/layout/cycle1"/>
    <dgm:cxn modelId="{E2C40FD9-CDAA-47BA-9F78-FC1DB131708C}" type="presParOf" srcId="{D93F464A-BE84-413D-82FA-230A78884230}" destId="{32DC73CC-8873-412C-8FE5-D2FE7AED974E}" srcOrd="4" destOrd="0" presId="urn:microsoft.com/office/officeart/2005/8/layout/cycle1"/>
    <dgm:cxn modelId="{793D3AE3-5525-4B82-A2F1-A8C7DF44C21F}" type="presParOf" srcId="{D93F464A-BE84-413D-82FA-230A78884230}" destId="{B7CB0836-6BD4-4F0B-8F91-CB32B3FC63B4}" srcOrd="5" destOrd="0" presId="urn:microsoft.com/office/officeart/2005/8/layout/cycle1"/>
    <dgm:cxn modelId="{C7433B3E-3CF2-471C-9C78-A2342ABD1AF4}" type="presParOf" srcId="{D93F464A-BE84-413D-82FA-230A78884230}" destId="{52547CC4-59F8-44DC-A9A4-60C01DAFDD34}" srcOrd="6" destOrd="0" presId="urn:microsoft.com/office/officeart/2005/8/layout/cycle1"/>
    <dgm:cxn modelId="{6508A37F-B894-44D1-8A5F-3F5CC9199EDB}" type="presParOf" srcId="{D93F464A-BE84-413D-82FA-230A78884230}" destId="{06581EC1-CF16-4755-8B4A-193E94D81406}" srcOrd="7" destOrd="0" presId="urn:microsoft.com/office/officeart/2005/8/layout/cycle1"/>
    <dgm:cxn modelId="{A2F8052D-6F5F-4F9B-819B-E5275DD33086}" type="presParOf" srcId="{D93F464A-BE84-413D-82FA-230A78884230}" destId="{693C35CB-B082-4469-993C-C17060A5E1D4}" srcOrd="8"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90D1E5-2784-4AA6-9368-AE0493C5C51D}" type="doc">
      <dgm:prSet loTypeId="urn:microsoft.com/office/officeart/2005/8/layout/cycle1" loCatId="cycle" qsTypeId="urn:microsoft.com/office/officeart/2005/8/quickstyle/simple1" qsCatId="simple" csTypeId="urn:microsoft.com/office/officeart/2005/8/colors/accent0_1" csCatId="mainScheme" phldr="1"/>
      <dgm:spPr/>
      <dgm:t>
        <a:bodyPr/>
        <a:lstStyle/>
        <a:p>
          <a:endParaRPr lang="en-US"/>
        </a:p>
      </dgm:t>
    </dgm:pt>
    <dgm:pt modelId="{4F263F88-0332-4147-86B1-6B81C7FFE234}">
      <dgm:prSet phldrT="[Text]"/>
      <dgm:spPr/>
      <dgm:t>
        <a:bodyPr/>
        <a:lstStyle/>
        <a:p>
          <a:r>
            <a:rPr lang="en-US" dirty="0"/>
            <a:t> </a:t>
          </a:r>
        </a:p>
      </dgm:t>
    </dgm:pt>
    <dgm:pt modelId="{6513A6AC-05F2-4ED4-B0FD-657230184D7E}" type="parTrans" cxnId="{76DAE4CD-9C4E-4661-A667-AC2AE3D65B43}">
      <dgm:prSet/>
      <dgm:spPr/>
      <dgm:t>
        <a:bodyPr/>
        <a:lstStyle/>
        <a:p>
          <a:endParaRPr lang="en-US"/>
        </a:p>
      </dgm:t>
    </dgm:pt>
    <dgm:pt modelId="{B38CBDFB-F764-4507-BC4A-C71CE973CCF5}" type="sibTrans" cxnId="{76DAE4CD-9C4E-4661-A667-AC2AE3D65B43}">
      <dgm:prSet/>
      <dgm:spPr/>
      <dgm:t>
        <a:bodyPr/>
        <a:lstStyle/>
        <a:p>
          <a:endParaRPr lang="en-US"/>
        </a:p>
      </dgm:t>
    </dgm:pt>
    <dgm:pt modelId="{BC310716-0D5D-418A-8AFB-159AC8712B67}">
      <dgm:prSet phldrT="[Text]"/>
      <dgm:spPr/>
      <dgm:t>
        <a:bodyPr/>
        <a:lstStyle/>
        <a:p>
          <a:r>
            <a:rPr lang="en-US" dirty="0"/>
            <a:t>  </a:t>
          </a:r>
        </a:p>
      </dgm:t>
    </dgm:pt>
    <dgm:pt modelId="{76DD5A9B-B6FB-4FD0-A0AD-9732116D7543}" type="parTrans" cxnId="{CC8DBE5C-2707-4BA5-808E-926C923CBD8E}">
      <dgm:prSet/>
      <dgm:spPr/>
      <dgm:t>
        <a:bodyPr/>
        <a:lstStyle/>
        <a:p>
          <a:endParaRPr lang="en-US"/>
        </a:p>
      </dgm:t>
    </dgm:pt>
    <dgm:pt modelId="{B3FDC458-03BD-4176-BC55-896CC8A1CB0F}" type="sibTrans" cxnId="{CC8DBE5C-2707-4BA5-808E-926C923CBD8E}">
      <dgm:prSet/>
      <dgm:spPr/>
      <dgm:t>
        <a:bodyPr/>
        <a:lstStyle/>
        <a:p>
          <a:endParaRPr lang="en-US"/>
        </a:p>
      </dgm:t>
    </dgm:pt>
    <dgm:pt modelId="{AC49F15D-1EAC-4AE9-8F05-BF6E10E3FB9A}">
      <dgm:prSet phldrT="[Text]"/>
      <dgm:spPr/>
      <dgm:t>
        <a:bodyPr/>
        <a:lstStyle/>
        <a:p>
          <a:r>
            <a:rPr lang="en-US" dirty="0"/>
            <a:t> </a:t>
          </a:r>
        </a:p>
      </dgm:t>
    </dgm:pt>
    <dgm:pt modelId="{A4392F9F-0C40-45FF-97C7-96E9AB42485D}" type="parTrans" cxnId="{5763F254-3EA7-45FB-A570-0E38351F7639}">
      <dgm:prSet/>
      <dgm:spPr/>
      <dgm:t>
        <a:bodyPr/>
        <a:lstStyle/>
        <a:p>
          <a:endParaRPr lang="en-US"/>
        </a:p>
      </dgm:t>
    </dgm:pt>
    <dgm:pt modelId="{2BD78727-68AA-4DC0-8C72-9DEDA273512C}" type="sibTrans" cxnId="{5763F254-3EA7-45FB-A570-0E38351F7639}">
      <dgm:prSet/>
      <dgm:spPr/>
      <dgm:t>
        <a:bodyPr/>
        <a:lstStyle/>
        <a:p>
          <a:endParaRPr lang="en-US"/>
        </a:p>
      </dgm:t>
    </dgm:pt>
    <dgm:pt modelId="{D93F464A-BE84-413D-82FA-230A78884230}" type="pres">
      <dgm:prSet presAssocID="{A490D1E5-2784-4AA6-9368-AE0493C5C51D}" presName="cycle" presStyleCnt="0">
        <dgm:presLayoutVars>
          <dgm:dir/>
          <dgm:resizeHandles val="exact"/>
        </dgm:presLayoutVars>
      </dgm:prSet>
      <dgm:spPr/>
    </dgm:pt>
    <dgm:pt modelId="{47EB470D-9B31-4850-A34B-510CD8287D4E}" type="pres">
      <dgm:prSet presAssocID="{4F263F88-0332-4147-86B1-6B81C7FFE234}" presName="dummy" presStyleCnt="0"/>
      <dgm:spPr/>
    </dgm:pt>
    <dgm:pt modelId="{DBEB5674-1630-433C-8EC7-86719CA334B7}" type="pres">
      <dgm:prSet presAssocID="{4F263F88-0332-4147-86B1-6B81C7FFE234}" presName="node" presStyleLbl="revTx" presStyleIdx="0" presStyleCnt="3">
        <dgm:presLayoutVars>
          <dgm:bulletEnabled val="1"/>
        </dgm:presLayoutVars>
      </dgm:prSet>
      <dgm:spPr/>
    </dgm:pt>
    <dgm:pt modelId="{5F5B7373-0A1C-4792-A862-9B0B0A880F0F}" type="pres">
      <dgm:prSet presAssocID="{B38CBDFB-F764-4507-BC4A-C71CE973CCF5}" presName="sibTrans" presStyleLbl="node1" presStyleIdx="0" presStyleCnt="3"/>
      <dgm:spPr/>
    </dgm:pt>
    <dgm:pt modelId="{E0E60A8C-5D75-40DA-93BC-C22A422FEE28}" type="pres">
      <dgm:prSet presAssocID="{BC310716-0D5D-418A-8AFB-159AC8712B67}" presName="dummy" presStyleCnt="0"/>
      <dgm:spPr/>
    </dgm:pt>
    <dgm:pt modelId="{32DC73CC-8873-412C-8FE5-D2FE7AED974E}" type="pres">
      <dgm:prSet presAssocID="{BC310716-0D5D-418A-8AFB-159AC8712B67}" presName="node" presStyleLbl="revTx" presStyleIdx="1" presStyleCnt="3">
        <dgm:presLayoutVars>
          <dgm:bulletEnabled val="1"/>
        </dgm:presLayoutVars>
      </dgm:prSet>
      <dgm:spPr/>
    </dgm:pt>
    <dgm:pt modelId="{B7CB0836-6BD4-4F0B-8F91-CB32B3FC63B4}" type="pres">
      <dgm:prSet presAssocID="{B3FDC458-03BD-4176-BC55-896CC8A1CB0F}" presName="sibTrans" presStyleLbl="node1" presStyleIdx="1" presStyleCnt="3"/>
      <dgm:spPr/>
    </dgm:pt>
    <dgm:pt modelId="{52547CC4-59F8-44DC-A9A4-60C01DAFDD34}" type="pres">
      <dgm:prSet presAssocID="{AC49F15D-1EAC-4AE9-8F05-BF6E10E3FB9A}" presName="dummy" presStyleCnt="0"/>
      <dgm:spPr/>
    </dgm:pt>
    <dgm:pt modelId="{06581EC1-CF16-4755-8B4A-193E94D81406}" type="pres">
      <dgm:prSet presAssocID="{AC49F15D-1EAC-4AE9-8F05-BF6E10E3FB9A}" presName="node" presStyleLbl="revTx" presStyleIdx="2" presStyleCnt="3">
        <dgm:presLayoutVars>
          <dgm:bulletEnabled val="1"/>
        </dgm:presLayoutVars>
      </dgm:prSet>
      <dgm:spPr/>
    </dgm:pt>
    <dgm:pt modelId="{693C35CB-B082-4469-993C-C17060A5E1D4}" type="pres">
      <dgm:prSet presAssocID="{2BD78727-68AA-4DC0-8C72-9DEDA273512C}" presName="sibTrans" presStyleLbl="node1" presStyleIdx="2" presStyleCnt="3"/>
      <dgm:spPr/>
    </dgm:pt>
  </dgm:ptLst>
  <dgm:cxnLst>
    <dgm:cxn modelId="{556B9B0D-0F01-436B-87B8-41EEE777B65E}" type="presOf" srcId="{B3FDC458-03BD-4176-BC55-896CC8A1CB0F}" destId="{B7CB0836-6BD4-4F0B-8F91-CB32B3FC63B4}" srcOrd="0" destOrd="0" presId="urn:microsoft.com/office/officeart/2005/8/layout/cycle1"/>
    <dgm:cxn modelId="{CC8DBE5C-2707-4BA5-808E-926C923CBD8E}" srcId="{A490D1E5-2784-4AA6-9368-AE0493C5C51D}" destId="{BC310716-0D5D-418A-8AFB-159AC8712B67}" srcOrd="1" destOrd="0" parTransId="{76DD5A9B-B6FB-4FD0-A0AD-9732116D7543}" sibTransId="{B3FDC458-03BD-4176-BC55-896CC8A1CB0F}"/>
    <dgm:cxn modelId="{5763F254-3EA7-45FB-A570-0E38351F7639}" srcId="{A490D1E5-2784-4AA6-9368-AE0493C5C51D}" destId="{AC49F15D-1EAC-4AE9-8F05-BF6E10E3FB9A}" srcOrd="2" destOrd="0" parTransId="{A4392F9F-0C40-45FF-97C7-96E9AB42485D}" sibTransId="{2BD78727-68AA-4DC0-8C72-9DEDA273512C}"/>
    <dgm:cxn modelId="{CECD527F-6427-41B3-B2F6-5E71A4786364}" type="presOf" srcId="{A490D1E5-2784-4AA6-9368-AE0493C5C51D}" destId="{D93F464A-BE84-413D-82FA-230A78884230}" srcOrd="0" destOrd="0" presId="urn:microsoft.com/office/officeart/2005/8/layout/cycle1"/>
    <dgm:cxn modelId="{5287B57F-3565-471A-ACB8-A007CDFE1A8E}" type="presOf" srcId="{BC310716-0D5D-418A-8AFB-159AC8712B67}" destId="{32DC73CC-8873-412C-8FE5-D2FE7AED974E}" srcOrd="0" destOrd="0" presId="urn:microsoft.com/office/officeart/2005/8/layout/cycle1"/>
    <dgm:cxn modelId="{818DF892-8D83-42C1-9FC3-725B51543ED4}" type="presOf" srcId="{AC49F15D-1EAC-4AE9-8F05-BF6E10E3FB9A}" destId="{06581EC1-CF16-4755-8B4A-193E94D81406}" srcOrd="0" destOrd="0" presId="urn:microsoft.com/office/officeart/2005/8/layout/cycle1"/>
    <dgm:cxn modelId="{9D8636AB-3C0C-4137-B12C-E9E241236F99}" type="presOf" srcId="{2BD78727-68AA-4DC0-8C72-9DEDA273512C}" destId="{693C35CB-B082-4469-993C-C17060A5E1D4}" srcOrd="0" destOrd="0" presId="urn:microsoft.com/office/officeart/2005/8/layout/cycle1"/>
    <dgm:cxn modelId="{76DAE4CD-9C4E-4661-A667-AC2AE3D65B43}" srcId="{A490D1E5-2784-4AA6-9368-AE0493C5C51D}" destId="{4F263F88-0332-4147-86B1-6B81C7FFE234}" srcOrd="0" destOrd="0" parTransId="{6513A6AC-05F2-4ED4-B0FD-657230184D7E}" sibTransId="{B38CBDFB-F764-4507-BC4A-C71CE973CCF5}"/>
    <dgm:cxn modelId="{CD30EFDB-3D4F-49AC-88AC-ED2F645C123A}" type="presOf" srcId="{B38CBDFB-F764-4507-BC4A-C71CE973CCF5}" destId="{5F5B7373-0A1C-4792-A862-9B0B0A880F0F}" srcOrd="0" destOrd="0" presId="urn:microsoft.com/office/officeart/2005/8/layout/cycle1"/>
    <dgm:cxn modelId="{75DFD3FB-6BB4-45D4-81B0-4BB5141280A8}" type="presOf" srcId="{4F263F88-0332-4147-86B1-6B81C7FFE234}" destId="{DBEB5674-1630-433C-8EC7-86719CA334B7}" srcOrd="0" destOrd="0" presId="urn:microsoft.com/office/officeart/2005/8/layout/cycle1"/>
    <dgm:cxn modelId="{5F7A2321-DAF1-4569-BDBA-3BA65EDD2B79}" type="presParOf" srcId="{D93F464A-BE84-413D-82FA-230A78884230}" destId="{47EB470D-9B31-4850-A34B-510CD8287D4E}" srcOrd="0" destOrd="0" presId="urn:microsoft.com/office/officeart/2005/8/layout/cycle1"/>
    <dgm:cxn modelId="{167E6488-2EB4-4F1B-8F9C-E81AAEC3E730}" type="presParOf" srcId="{D93F464A-BE84-413D-82FA-230A78884230}" destId="{DBEB5674-1630-433C-8EC7-86719CA334B7}" srcOrd="1" destOrd="0" presId="urn:microsoft.com/office/officeart/2005/8/layout/cycle1"/>
    <dgm:cxn modelId="{1651DD32-5BD2-46F7-9924-4655D540802B}" type="presParOf" srcId="{D93F464A-BE84-413D-82FA-230A78884230}" destId="{5F5B7373-0A1C-4792-A862-9B0B0A880F0F}" srcOrd="2" destOrd="0" presId="urn:microsoft.com/office/officeart/2005/8/layout/cycle1"/>
    <dgm:cxn modelId="{F927F1B6-4F5C-4DD1-BAF9-74ECE6D3FCC3}" type="presParOf" srcId="{D93F464A-BE84-413D-82FA-230A78884230}" destId="{E0E60A8C-5D75-40DA-93BC-C22A422FEE28}" srcOrd="3" destOrd="0" presId="urn:microsoft.com/office/officeart/2005/8/layout/cycle1"/>
    <dgm:cxn modelId="{E2C40FD9-CDAA-47BA-9F78-FC1DB131708C}" type="presParOf" srcId="{D93F464A-BE84-413D-82FA-230A78884230}" destId="{32DC73CC-8873-412C-8FE5-D2FE7AED974E}" srcOrd="4" destOrd="0" presId="urn:microsoft.com/office/officeart/2005/8/layout/cycle1"/>
    <dgm:cxn modelId="{793D3AE3-5525-4B82-A2F1-A8C7DF44C21F}" type="presParOf" srcId="{D93F464A-BE84-413D-82FA-230A78884230}" destId="{B7CB0836-6BD4-4F0B-8F91-CB32B3FC63B4}" srcOrd="5" destOrd="0" presId="urn:microsoft.com/office/officeart/2005/8/layout/cycle1"/>
    <dgm:cxn modelId="{C7433B3E-3CF2-471C-9C78-A2342ABD1AF4}" type="presParOf" srcId="{D93F464A-BE84-413D-82FA-230A78884230}" destId="{52547CC4-59F8-44DC-A9A4-60C01DAFDD34}" srcOrd="6" destOrd="0" presId="urn:microsoft.com/office/officeart/2005/8/layout/cycle1"/>
    <dgm:cxn modelId="{6508A37F-B894-44D1-8A5F-3F5CC9199EDB}" type="presParOf" srcId="{D93F464A-BE84-413D-82FA-230A78884230}" destId="{06581EC1-CF16-4755-8B4A-193E94D81406}" srcOrd="7" destOrd="0" presId="urn:microsoft.com/office/officeart/2005/8/layout/cycle1"/>
    <dgm:cxn modelId="{A2F8052D-6F5F-4F9B-819B-E5275DD33086}" type="presParOf" srcId="{D93F464A-BE84-413D-82FA-230A78884230}" destId="{693C35CB-B082-4469-993C-C17060A5E1D4}"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90D1E5-2784-4AA6-9368-AE0493C5C51D}" type="doc">
      <dgm:prSet loTypeId="urn:microsoft.com/office/officeart/2005/8/layout/cycle1" loCatId="cycle" qsTypeId="urn:microsoft.com/office/officeart/2005/8/quickstyle/simple1" qsCatId="simple" csTypeId="urn:microsoft.com/office/officeart/2005/8/colors/accent0_1" csCatId="mainScheme" phldr="1"/>
      <dgm:spPr/>
      <dgm:t>
        <a:bodyPr/>
        <a:lstStyle/>
        <a:p>
          <a:endParaRPr lang="en-US"/>
        </a:p>
      </dgm:t>
    </dgm:pt>
    <dgm:pt modelId="{4F263F88-0332-4147-86B1-6B81C7FFE234}">
      <dgm:prSet phldrT="[Text]"/>
      <dgm:spPr/>
      <dgm:t>
        <a:bodyPr/>
        <a:lstStyle/>
        <a:p>
          <a:r>
            <a:rPr lang="en-US" dirty="0"/>
            <a:t> </a:t>
          </a:r>
        </a:p>
      </dgm:t>
    </dgm:pt>
    <dgm:pt modelId="{6513A6AC-05F2-4ED4-B0FD-657230184D7E}" type="parTrans" cxnId="{76DAE4CD-9C4E-4661-A667-AC2AE3D65B43}">
      <dgm:prSet/>
      <dgm:spPr/>
      <dgm:t>
        <a:bodyPr/>
        <a:lstStyle/>
        <a:p>
          <a:endParaRPr lang="en-US"/>
        </a:p>
      </dgm:t>
    </dgm:pt>
    <dgm:pt modelId="{B38CBDFB-F764-4507-BC4A-C71CE973CCF5}" type="sibTrans" cxnId="{76DAE4CD-9C4E-4661-A667-AC2AE3D65B43}">
      <dgm:prSet/>
      <dgm:spPr/>
      <dgm:t>
        <a:bodyPr/>
        <a:lstStyle/>
        <a:p>
          <a:endParaRPr lang="en-US"/>
        </a:p>
      </dgm:t>
    </dgm:pt>
    <dgm:pt modelId="{BC310716-0D5D-418A-8AFB-159AC8712B67}">
      <dgm:prSet phldrT="[Text]"/>
      <dgm:spPr/>
      <dgm:t>
        <a:bodyPr/>
        <a:lstStyle/>
        <a:p>
          <a:r>
            <a:rPr lang="en-US" dirty="0"/>
            <a:t>  </a:t>
          </a:r>
        </a:p>
      </dgm:t>
    </dgm:pt>
    <dgm:pt modelId="{76DD5A9B-B6FB-4FD0-A0AD-9732116D7543}" type="parTrans" cxnId="{CC8DBE5C-2707-4BA5-808E-926C923CBD8E}">
      <dgm:prSet/>
      <dgm:spPr/>
      <dgm:t>
        <a:bodyPr/>
        <a:lstStyle/>
        <a:p>
          <a:endParaRPr lang="en-US"/>
        </a:p>
      </dgm:t>
    </dgm:pt>
    <dgm:pt modelId="{B3FDC458-03BD-4176-BC55-896CC8A1CB0F}" type="sibTrans" cxnId="{CC8DBE5C-2707-4BA5-808E-926C923CBD8E}">
      <dgm:prSet/>
      <dgm:spPr/>
      <dgm:t>
        <a:bodyPr/>
        <a:lstStyle/>
        <a:p>
          <a:endParaRPr lang="en-US"/>
        </a:p>
      </dgm:t>
    </dgm:pt>
    <dgm:pt modelId="{AC49F15D-1EAC-4AE9-8F05-BF6E10E3FB9A}">
      <dgm:prSet phldrT="[Text]"/>
      <dgm:spPr/>
      <dgm:t>
        <a:bodyPr/>
        <a:lstStyle/>
        <a:p>
          <a:r>
            <a:rPr lang="en-US" dirty="0"/>
            <a:t> </a:t>
          </a:r>
        </a:p>
      </dgm:t>
    </dgm:pt>
    <dgm:pt modelId="{A4392F9F-0C40-45FF-97C7-96E9AB42485D}" type="parTrans" cxnId="{5763F254-3EA7-45FB-A570-0E38351F7639}">
      <dgm:prSet/>
      <dgm:spPr/>
      <dgm:t>
        <a:bodyPr/>
        <a:lstStyle/>
        <a:p>
          <a:endParaRPr lang="en-US"/>
        </a:p>
      </dgm:t>
    </dgm:pt>
    <dgm:pt modelId="{2BD78727-68AA-4DC0-8C72-9DEDA273512C}" type="sibTrans" cxnId="{5763F254-3EA7-45FB-A570-0E38351F7639}">
      <dgm:prSet/>
      <dgm:spPr/>
      <dgm:t>
        <a:bodyPr/>
        <a:lstStyle/>
        <a:p>
          <a:endParaRPr lang="en-US"/>
        </a:p>
      </dgm:t>
    </dgm:pt>
    <dgm:pt modelId="{D93F464A-BE84-413D-82FA-230A78884230}" type="pres">
      <dgm:prSet presAssocID="{A490D1E5-2784-4AA6-9368-AE0493C5C51D}" presName="cycle" presStyleCnt="0">
        <dgm:presLayoutVars>
          <dgm:dir/>
          <dgm:resizeHandles val="exact"/>
        </dgm:presLayoutVars>
      </dgm:prSet>
      <dgm:spPr/>
    </dgm:pt>
    <dgm:pt modelId="{47EB470D-9B31-4850-A34B-510CD8287D4E}" type="pres">
      <dgm:prSet presAssocID="{4F263F88-0332-4147-86B1-6B81C7FFE234}" presName="dummy" presStyleCnt="0"/>
      <dgm:spPr/>
    </dgm:pt>
    <dgm:pt modelId="{DBEB5674-1630-433C-8EC7-86719CA334B7}" type="pres">
      <dgm:prSet presAssocID="{4F263F88-0332-4147-86B1-6B81C7FFE234}" presName="node" presStyleLbl="revTx" presStyleIdx="0" presStyleCnt="3">
        <dgm:presLayoutVars>
          <dgm:bulletEnabled val="1"/>
        </dgm:presLayoutVars>
      </dgm:prSet>
      <dgm:spPr/>
    </dgm:pt>
    <dgm:pt modelId="{5F5B7373-0A1C-4792-A862-9B0B0A880F0F}" type="pres">
      <dgm:prSet presAssocID="{B38CBDFB-F764-4507-BC4A-C71CE973CCF5}" presName="sibTrans" presStyleLbl="node1" presStyleIdx="0" presStyleCnt="3"/>
      <dgm:spPr/>
    </dgm:pt>
    <dgm:pt modelId="{E0E60A8C-5D75-40DA-93BC-C22A422FEE28}" type="pres">
      <dgm:prSet presAssocID="{BC310716-0D5D-418A-8AFB-159AC8712B67}" presName="dummy" presStyleCnt="0"/>
      <dgm:spPr/>
    </dgm:pt>
    <dgm:pt modelId="{32DC73CC-8873-412C-8FE5-D2FE7AED974E}" type="pres">
      <dgm:prSet presAssocID="{BC310716-0D5D-418A-8AFB-159AC8712B67}" presName="node" presStyleLbl="revTx" presStyleIdx="1" presStyleCnt="3">
        <dgm:presLayoutVars>
          <dgm:bulletEnabled val="1"/>
        </dgm:presLayoutVars>
      </dgm:prSet>
      <dgm:spPr/>
    </dgm:pt>
    <dgm:pt modelId="{B7CB0836-6BD4-4F0B-8F91-CB32B3FC63B4}" type="pres">
      <dgm:prSet presAssocID="{B3FDC458-03BD-4176-BC55-896CC8A1CB0F}" presName="sibTrans" presStyleLbl="node1" presStyleIdx="1" presStyleCnt="3"/>
      <dgm:spPr/>
    </dgm:pt>
    <dgm:pt modelId="{52547CC4-59F8-44DC-A9A4-60C01DAFDD34}" type="pres">
      <dgm:prSet presAssocID="{AC49F15D-1EAC-4AE9-8F05-BF6E10E3FB9A}" presName="dummy" presStyleCnt="0"/>
      <dgm:spPr/>
    </dgm:pt>
    <dgm:pt modelId="{06581EC1-CF16-4755-8B4A-193E94D81406}" type="pres">
      <dgm:prSet presAssocID="{AC49F15D-1EAC-4AE9-8F05-BF6E10E3FB9A}" presName="node" presStyleLbl="revTx" presStyleIdx="2" presStyleCnt="3">
        <dgm:presLayoutVars>
          <dgm:bulletEnabled val="1"/>
        </dgm:presLayoutVars>
      </dgm:prSet>
      <dgm:spPr/>
    </dgm:pt>
    <dgm:pt modelId="{693C35CB-B082-4469-993C-C17060A5E1D4}" type="pres">
      <dgm:prSet presAssocID="{2BD78727-68AA-4DC0-8C72-9DEDA273512C}" presName="sibTrans" presStyleLbl="node1" presStyleIdx="2" presStyleCnt="3"/>
      <dgm:spPr/>
    </dgm:pt>
  </dgm:ptLst>
  <dgm:cxnLst>
    <dgm:cxn modelId="{556B9B0D-0F01-436B-87B8-41EEE777B65E}" type="presOf" srcId="{B3FDC458-03BD-4176-BC55-896CC8A1CB0F}" destId="{B7CB0836-6BD4-4F0B-8F91-CB32B3FC63B4}" srcOrd="0" destOrd="0" presId="urn:microsoft.com/office/officeart/2005/8/layout/cycle1"/>
    <dgm:cxn modelId="{CC8DBE5C-2707-4BA5-808E-926C923CBD8E}" srcId="{A490D1E5-2784-4AA6-9368-AE0493C5C51D}" destId="{BC310716-0D5D-418A-8AFB-159AC8712B67}" srcOrd="1" destOrd="0" parTransId="{76DD5A9B-B6FB-4FD0-A0AD-9732116D7543}" sibTransId="{B3FDC458-03BD-4176-BC55-896CC8A1CB0F}"/>
    <dgm:cxn modelId="{5763F254-3EA7-45FB-A570-0E38351F7639}" srcId="{A490D1E5-2784-4AA6-9368-AE0493C5C51D}" destId="{AC49F15D-1EAC-4AE9-8F05-BF6E10E3FB9A}" srcOrd="2" destOrd="0" parTransId="{A4392F9F-0C40-45FF-97C7-96E9AB42485D}" sibTransId="{2BD78727-68AA-4DC0-8C72-9DEDA273512C}"/>
    <dgm:cxn modelId="{CECD527F-6427-41B3-B2F6-5E71A4786364}" type="presOf" srcId="{A490D1E5-2784-4AA6-9368-AE0493C5C51D}" destId="{D93F464A-BE84-413D-82FA-230A78884230}" srcOrd="0" destOrd="0" presId="urn:microsoft.com/office/officeart/2005/8/layout/cycle1"/>
    <dgm:cxn modelId="{5287B57F-3565-471A-ACB8-A007CDFE1A8E}" type="presOf" srcId="{BC310716-0D5D-418A-8AFB-159AC8712B67}" destId="{32DC73CC-8873-412C-8FE5-D2FE7AED974E}" srcOrd="0" destOrd="0" presId="urn:microsoft.com/office/officeart/2005/8/layout/cycle1"/>
    <dgm:cxn modelId="{818DF892-8D83-42C1-9FC3-725B51543ED4}" type="presOf" srcId="{AC49F15D-1EAC-4AE9-8F05-BF6E10E3FB9A}" destId="{06581EC1-CF16-4755-8B4A-193E94D81406}" srcOrd="0" destOrd="0" presId="urn:microsoft.com/office/officeart/2005/8/layout/cycle1"/>
    <dgm:cxn modelId="{9D8636AB-3C0C-4137-B12C-E9E241236F99}" type="presOf" srcId="{2BD78727-68AA-4DC0-8C72-9DEDA273512C}" destId="{693C35CB-B082-4469-993C-C17060A5E1D4}" srcOrd="0" destOrd="0" presId="urn:microsoft.com/office/officeart/2005/8/layout/cycle1"/>
    <dgm:cxn modelId="{76DAE4CD-9C4E-4661-A667-AC2AE3D65B43}" srcId="{A490D1E5-2784-4AA6-9368-AE0493C5C51D}" destId="{4F263F88-0332-4147-86B1-6B81C7FFE234}" srcOrd="0" destOrd="0" parTransId="{6513A6AC-05F2-4ED4-B0FD-657230184D7E}" sibTransId="{B38CBDFB-F764-4507-BC4A-C71CE973CCF5}"/>
    <dgm:cxn modelId="{CD30EFDB-3D4F-49AC-88AC-ED2F645C123A}" type="presOf" srcId="{B38CBDFB-F764-4507-BC4A-C71CE973CCF5}" destId="{5F5B7373-0A1C-4792-A862-9B0B0A880F0F}" srcOrd="0" destOrd="0" presId="urn:microsoft.com/office/officeart/2005/8/layout/cycle1"/>
    <dgm:cxn modelId="{75DFD3FB-6BB4-45D4-81B0-4BB5141280A8}" type="presOf" srcId="{4F263F88-0332-4147-86B1-6B81C7FFE234}" destId="{DBEB5674-1630-433C-8EC7-86719CA334B7}" srcOrd="0" destOrd="0" presId="urn:microsoft.com/office/officeart/2005/8/layout/cycle1"/>
    <dgm:cxn modelId="{5F7A2321-DAF1-4569-BDBA-3BA65EDD2B79}" type="presParOf" srcId="{D93F464A-BE84-413D-82FA-230A78884230}" destId="{47EB470D-9B31-4850-A34B-510CD8287D4E}" srcOrd="0" destOrd="0" presId="urn:microsoft.com/office/officeart/2005/8/layout/cycle1"/>
    <dgm:cxn modelId="{167E6488-2EB4-4F1B-8F9C-E81AAEC3E730}" type="presParOf" srcId="{D93F464A-BE84-413D-82FA-230A78884230}" destId="{DBEB5674-1630-433C-8EC7-86719CA334B7}" srcOrd="1" destOrd="0" presId="urn:microsoft.com/office/officeart/2005/8/layout/cycle1"/>
    <dgm:cxn modelId="{1651DD32-5BD2-46F7-9924-4655D540802B}" type="presParOf" srcId="{D93F464A-BE84-413D-82FA-230A78884230}" destId="{5F5B7373-0A1C-4792-A862-9B0B0A880F0F}" srcOrd="2" destOrd="0" presId="urn:microsoft.com/office/officeart/2005/8/layout/cycle1"/>
    <dgm:cxn modelId="{F927F1B6-4F5C-4DD1-BAF9-74ECE6D3FCC3}" type="presParOf" srcId="{D93F464A-BE84-413D-82FA-230A78884230}" destId="{E0E60A8C-5D75-40DA-93BC-C22A422FEE28}" srcOrd="3" destOrd="0" presId="urn:microsoft.com/office/officeart/2005/8/layout/cycle1"/>
    <dgm:cxn modelId="{E2C40FD9-CDAA-47BA-9F78-FC1DB131708C}" type="presParOf" srcId="{D93F464A-BE84-413D-82FA-230A78884230}" destId="{32DC73CC-8873-412C-8FE5-D2FE7AED974E}" srcOrd="4" destOrd="0" presId="urn:microsoft.com/office/officeart/2005/8/layout/cycle1"/>
    <dgm:cxn modelId="{793D3AE3-5525-4B82-A2F1-A8C7DF44C21F}" type="presParOf" srcId="{D93F464A-BE84-413D-82FA-230A78884230}" destId="{B7CB0836-6BD4-4F0B-8F91-CB32B3FC63B4}" srcOrd="5" destOrd="0" presId="urn:microsoft.com/office/officeart/2005/8/layout/cycle1"/>
    <dgm:cxn modelId="{C7433B3E-3CF2-471C-9C78-A2342ABD1AF4}" type="presParOf" srcId="{D93F464A-BE84-413D-82FA-230A78884230}" destId="{52547CC4-59F8-44DC-A9A4-60C01DAFDD34}" srcOrd="6" destOrd="0" presId="urn:microsoft.com/office/officeart/2005/8/layout/cycle1"/>
    <dgm:cxn modelId="{6508A37F-B894-44D1-8A5F-3F5CC9199EDB}" type="presParOf" srcId="{D93F464A-BE84-413D-82FA-230A78884230}" destId="{06581EC1-CF16-4755-8B4A-193E94D81406}" srcOrd="7" destOrd="0" presId="urn:microsoft.com/office/officeart/2005/8/layout/cycle1"/>
    <dgm:cxn modelId="{A2F8052D-6F5F-4F9B-819B-E5275DD33086}" type="presParOf" srcId="{D93F464A-BE84-413D-82FA-230A78884230}" destId="{693C35CB-B082-4469-993C-C17060A5E1D4}"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90D1E5-2784-4AA6-9368-AE0493C5C51D}" type="doc">
      <dgm:prSet loTypeId="urn:microsoft.com/office/officeart/2005/8/layout/cycle1" loCatId="cycle" qsTypeId="urn:microsoft.com/office/officeart/2005/8/quickstyle/simple1" qsCatId="simple" csTypeId="urn:microsoft.com/office/officeart/2005/8/colors/accent0_1" csCatId="mainScheme" phldr="1"/>
      <dgm:spPr/>
      <dgm:t>
        <a:bodyPr/>
        <a:lstStyle/>
        <a:p>
          <a:endParaRPr lang="en-US"/>
        </a:p>
      </dgm:t>
    </dgm:pt>
    <dgm:pt modelId="{4F263F88-0332-4147-86B1-6B81C7FFE234}">
      <dgm:prSet phldrT="[Text]"/>
      <dgm:spPr/>
      <dgm:t>
        <a:bodyPr/>
        <a:lstStyle/>
        <a:p>
          <a:r>
            <a:rPr lang="en-US" dirty="0"/>
            <a:t> </a:t>
          </a:r>
        </a:p>
      </dgm:t>
    </dgm:pt>
    <dgm:pt modelId="{6513A6AC-05F2-4ED4-B0FD-657230184D7E}" type="parTrans" cxnId="{76DAE4CD-9C4E-4661-A667-AC2AE3D65B43}">
      <dgm:prSet/>
      <dgm:spPr/>
      <dgm:t>
        <a:bodyPr/>
        <a:lstStyle/>
        <a:p>
          <a:endParaRPr lang="en-US"/>
        </a:p>
      </dgm:t>
    </dgm:pt>
    <dgm:pt modelId="{B38CBDFB-F764-4507-BC4A-C71CE973CCF5}" type="sibTrans" cxnId="{76DAE4CD-9C4E-4661-A667-AC2AE3D65B43}">
      <dgm:prSet/>
      <dgm:spPr/>
      <dgm:t>
        <a:bodyPr/>
        <a:lstStyle/>
        <a:p>
          <a:endParaRPr lang="en-US"/>
        </a:p>
      </dgm:t>
    </dgm:pt>
    <dgm:pt modelId="{BC310716-0D5D-418A-8AFB-159AC8712B67}">
      <dgm:prSet phldrT="[Text]"/>
      <dgm:spPr/>
      <dgm:t>
        <a:bodyPr/>
        <a:lstStyle/>
        <a:p>
          <a:r>
            <a:rPr lang="en-US" dirty="0"/>
            <a:t>  </a:t>
          </a:r>
        </a:p>
      </dgm:t>
    </dgm:pt>
    <dgm:pt modelId="{76DD5A9B-B6FB-4FD0-A0AD-9732116D7543}" type="parTrans" cxnId="{CC8DBE5C-2707-4BA5-808E-926C923CBD8E}">
      <dgm:prSet/>
      <dgm:spPr/>
      <dgm:t>
        <a:bodyPr/>
        <a:lstStyle/>
        <a:p>
          <a:endParaRPr lang="en-US"/>
        </a:p>
      </dgm:t>
    </dgm:pt>
    <dgm:pt modelId="{B3FDC458-03BD-4176-BC55-896CC8A1CB0F}" type="sibTrans" cxnId="{CC8DBE5C-2707-4BA5-808E-926C923CBD8E}">
      <dgm:prSet/>
      <dgm:spPr/>
      <dgm:t>
        <a:bodyPr/>
        <a:lstStyle/>
        <a:p>
          <a:endParaRPr lang="en-US"/>
        </a:p>
      </dgm:t>
    </dgm:pt>
    <dgm:pt modelId="{AC49F15D-1EAC-4AE9-8F05-BF6E10E3FB9A}">
      <dgm:prSet phldrT="[Text]"/>
      <dgm:spPr/>
      <dgm:t>
        <a:bodyPr/>
        <a:lstStyle/>
        <a:p>
          <a:r>
            <a:rPr lang="en-US" dirty="0"/>
            <a:t> </a:t>
          </a:r>
        </a:p>
      </dgm:t>
    </dgm:pt>
    <dgm:pt modelId="{A4392F9F-0C40-45FF-97C7-96E9AB42485D}" type="parTrans" cxnId="{5763F254-3EA7-45FB-A570-0E38351F7639}">
      <dgm:prSet/>
      <dgm:spPr/>
      <dgm:t>
        <a:bodyPr/>
        <a:lstStyle/>
        <a:p>
          <a:endParaRPr lang="en-US"/>
        </a:p>
      </dgm:t>
    </dgm:pt>
    <dgm:pt modelId="{2BD78727-68AA-4DC0-8C72-9DEDA273512C}" type="sibTrans" cxnId="{5763F254-3EA7-45FB-A570-0E38351F7639}">
      <dgm:prSet/>
      <dgm:spPr/>
      <dgm:t>
        <a:bodyPr/>
        <a:lstStyle/>
        <a:p>
          <a:endParaRPr lang="en-US"/>
        </a:p>
      </dgm:t>
    </dgm:pt>
    <dgm:pt modelId="{D93F464A-BE84-413D-82FA-230A78884230}" type="pres">
      <dgm:prSet presAssocID="{A490D1E5-2784-4AA6-9368-AE0493C5C51D}" presName="cycle" presStyleCnt="0">
        <dgm:presLayoutVars>
          <dgm:dir/>
          <dgm:resizeHandles val="exact"/>
        </dgm:presLayoutVars>
      </dgm:prSet>
      <dgm:spPr/>
    </dgm:pt>
    <dgm:pt modelId="{47EB470D-9B31-4850-A34B-510CD8287D4E}" type="pres">
      <dgm:prSet presAssocID="{4F263F88-0332-4147-86B1-6B81C7FFE234}" presName="dummy" presStyleCnt="0"/>
      <dgm:spPr/>
    </dgm:pt>
    <dgm:pt modelId="{DBEB5674-1630-433C-8EC7-86719CA334B7}" type="pres">
      <dgm:prSet presAssocID="{4F263F88-0332-4147-86B1-6B81C7FFE234}" presName="node" presStyleLbl="revTx" presStyleIdx="0" presStyleCnt="3">
        <dgm:presLayoutVars>
          <dgm:bulletEnabled val="1"/>
        </dgm:presLayoutVars>
      </dgm:prSet>
      <dgm:spPr/>
    </dgm:pt>
    <dgm:pt modelId="{5F5B7373-0A1C-4792-A862-9B0B0A880F0F}" type="pres">
      <dgm:prSet presAssocID="{B38CBDFB-F764-4507-BC4A-C71CE973CCF5}" presName="sibTrans" presStyleLbl="node1" presStyleIdx="0" presStyleCnt="3"/>
      <dgm:spPr/>
    </dgm:pt>
    <dgm:pt modelId="{E0E60A8C-5D75-40DA-93BC-C22A422FEE28}" type="pres">
      <dgm:prSet presAssocID="{BC310716-0D5D-418A-8AFB-159AC8712B67}" presName="dummy" presStyleCnt="0"/>
      <dgm:spPr/>
    </dgm:pt>
    <dgm:pt modelId="{32DC73CC-8873-412C-8FE5-D2FE7AED974E}" type="pres">
      <dgm:prSet presAssocID="{BC310716-0D5D-418A-8AFB-159AC8712B67}" presName="node" presStyleLbl="revTx" presStyleIdx="1" presStyleCnt="3">
        <dgm:presLayoutVars>
          <dgm:bulletEnabled val="1"/>
        </dgm:presLayoutVars>
      </dgm:prSet>
      <dgm:spPr/>
    </dgm:pt>
    <dgm:pt modelId="{B7CB0836-6BD4-4F0B-8F91-CB32B3FC63B4}" type="pres">
      <dgm:prSet presAssocID="{B3FDC458-03BD-4176-BC55-896CC8A1CB0F}" presName="sibTrans" presStyleLbl="node1" presStyleIdx="1" presStyleCnt="3"/>
      <dgm:spPr/>
    </dgm:pt>
    <dgm:pt modelId="{52547CC4-59F8-44DC-A9A4-60C01DAFDD34}" type="pres">
      <dgm:prSet presAssocID="{AC49F15D-1EAC-4AE9-8F05-BF6E10E3FB9A}" presName="dummy" presStyleCnt="0"/>
      <dgm:spPr/>
    </dgm:pt>
    <dgm:pt modelId="{06581EC1-CF16-4755-8B4A-193E94D81406}" type="pres">
      <dgm:prSet presAssocID="{AC49F15D-1EAC-4AE9-8F05-BF6E10E3FB9A}" presName="node" presStyleLbl="revTx" presStyleIdx="2" presStyleCnt="3">
        <dgm:presLayoutVars>
          <dgm:bulletEnabled val="1"/>
        </dgm:presLayoutVars>
      </dgm:prSet>
      <dgm:spPr/>
    </dgm:pt>
    <dgm:pt modelId="{693C35CB-B082-4469-993C-C17060A5E1D4}" type="pres">
      <dgm:prSet presAssocID="{2BD78727-68AA-4DC0-8C72-9DEDA273512C}" presName="sibTrans" presStyleLbl="node1" presStyleIdx="2" presStyleCnt="3"/>
      <dgm:spPr/>
    </dgm:pt>
  </dgm:ptLst>
  <dgm:cxnLst>
    <dgm:cxn modelId="{556B9B0D-0F01-436B-87B8-41EEE777B65E}" type="presOf" srcId="{B3FDC458-03BD-4176-BC55-896CC8A1CB0F}" destId="{B7CB0836-6BD4-4F0B-8F91-CB32B3FC63B4}" srcOrd="0" destOrd="0" presId="urn:microsoft.com/office/officeart/2005/8/layout/cycle1"/>
    <dgm:cxn modelId="{CC8DBE5C-2707-4BA5-808E-926C923CBD8E}" srcId="{A490D1E5-2784-4AA6-9368-AE0493C5C51D}" destId="{BC310716-0D5D-418A-8AFB-159AC8712B67}" srcOrd="1" destOrd="0" parTransId="{76DD5A9B-B6FB-4FD0-A0AD-9732116D7543}" sibTransId="{B3FDC458-03BD-4176-BC55-896CC8A1CB0F}"/>
    <dgm:cxn modelId="{5763F254-3EA7-45FB-A570-0E38351F7639}" srcId="{A490D1E5-2784-4AA6-9368-AE0493C5C51D}" destId="{AC49F15D-1EAC-4AE9-8F05-BF6E10E3FB9A}" srcOrd="2" destOrd="0" parTransId="{A4392F9F-0C40-45FF-97C7-96E9AB42485D}" sibTransId="{2BD78727-68AA-4DC0-8C72-9DEDA273512C}"/>
    <dgm:cxn modelId="{CECD527F-6427-41B3-B2F6-5E71A4786364}" type="presOf" srcId="{A490D1E5-2784-4AA6-9368-AE0493C5C51D}" destId="{D93F464A-BE84-413D-82FA-230A78884230}" srcOrd="0" destOrd="0" presId="urn:microsoft.com/office/officeart/2005/8/layout/cycle1"/>
    <dgm:cxn modelId="{5287B57F-3565-471A-ACB8-A007CDFE1A8E}" type="presOf" srcId="{BC310716-0D5D-418A-8AFB-159AC8712B67}" destId="{32DC73CC-8873-412C-8FE5-D2FE7AED974E}" srcOrd="0" destOrd="0" presId="urn:microsoft.com/office/officeart/2005/8/layout/cycle1"/>
    <dgm:cxn modelId="{818DF892-8D83-42C1-9FC3-725B51543ED4}" type="presOf" srcId="{AC49F15D-1EAC-4AE9-8F05-BF6E10E3FB9A}" destId="{06581EC1-CF16-4755-8B4A-193E94D81406}" srcOrd="0" destOrd="0" presId="urn:microsoft.com/office/officeart/2005/8/layout/cycle1"/>
    <dgm:cxn modelId="{9D8636AB-3C0C-4137-B12C-E9E241236F99}" type="presOf" srcId="{2BD78727-68AA-4DC0-8C72-9DEDA273512C}" destId="{693C35CB-B082-4469-993C-C17060A5E1D4}" srcOrd="0" destOrd="0" presId="urn:microsoft.com/office/officeart/2005/8/layout/cycle1"/>
    <dgm:cxn modelId="{76DAE4CD-9C4E-4661-A667-AC2AE3D65B43}" srcId="{A490D1E5-2784-4AA6-9368-AE0493C5C51D}" destId="{4F263F88-0332-4147-86B1-6B81C7FFE234}" srcOrd="0" destOrd="0" parTransId="{6513A6AC-05F2-4ED4-B0FD-657230184D7E}" sibTransId="{B38CBDFB-F764-4507-BC4A-C71CE973CCF5}"/>
    <dgm:cxn modelId="{CD30EFDB-3D4F-49AC-88AC-ED2F645C123A}" type="presOf" srcId="{B38CBDFB-F764-4507-BC4A-C71CE973CCF5}" destId="{5F5B7373-0A1C-4792-A862-9B0B0A880F0F}" srcOrd="0" destOrd="0" presId="urn:microsoft.com/office/officeart/2005/8/layout/cycle1"/>
    <dgm:cxn modelId="{75DFD3FB-6BB4-45D4-81B0-4BB5141280A8}" type="presOf" srcId="{4F263F88-0332-4147-86B1-6B81C7FFE234}" destId="{DBEB5674-1630-433C-8EC7-86719CA334B7}" srcOrd="0" destOrd="0" presId="urn:microsoft.com/office/officeart/2005/8/layout/cycle1"/>
    <dgm:cxn modelId="{5F7A2321-DAF1-4569-BDBA-3BA65EDD2B79}" type="presParOf" srcId="{D93F464A-BE84-413D-82FA-230A78884230}" destId="{47EB470D-9B31-4850-A34B-510CD8287D4E}" srcOrd="0" destOrd="0" presId="urn:microsoft.com/office/officeart/2005/8/layout/cycle1"/>
    <dgm:cxn modelId="{167E6488-2EB4-4F1B-8F9C-E81AAEC3E730}" type="presParOf" srcId="{D93F464A-BE84-413D-82FA-230A78884230}" destId="{DBEB5674-1630-433C-8EC7-86719CA334B7}" srcOrd="1" destOrd="0" presId="urn:microsoft.com/office/officeart/2005/8/layout/cycle1"/>
    <dgm:cxn modelId="{1651DD32-5BD2-46F7-9924-4655D540802B}" type="presParOf" srcId="{D93F464A-BE84-413D-82FA-230A78884230}" destId="{5F5B7373-0A1C-4792-A862-9B0B0A880F0F}" srcOrd="2" destOrd="0" presId="urn:microsoft.com/office/officeart/2005/8/layout/cycle1"/>
    <dgm:cxn modelId="{F927F1B6-4F5C-4DD1-BAF9-74ECE6D3FCC3}" type="presParOf" srcId="{D93F464A-BE84-413D-82FA-230A78884230}" destId="{E0E60A8C-5D75-40DA-93BC-C22A422FEE28}" srcOrd="3" destOrd="0" presId="urn:microsoft.com/office/officeart/2005/8/layout/cycle1"/>
    <dgm:cxn modelId="{E2C40FD9-CDAA-47BA-9F78-FC1DB131708C}" type="presParOf" srcId="{D93F464A-BE84-413D-82FA-230A78884230}" destId="{32DC73CC-8873-412C-8FE5-D2FE7AED974E}" srcOrd="4" destOrd="0" presId="urn:microsoft.com/office/officeart/2005/8/layout/cycle1"/>
    <dgm:cxn modelId="{793D3AE3-5525-4B82-A2F1-A8C7DF44C21F}" type="presParOf" srcId="{D93F464A-BE84-413D-82FA-230A78884230}" destId="{B7CB0836-6BD4-4F0B-8F91-CB32B3FC63B4}" srcOrd="5" destOrd="0" presId="urn:microsoft.com/office/officeart/2005/8/layout/cycle1"/>
    <dgm:cxn modelId="{C7433B3E-3CF2-471C-9C78-A2342ABD1AF4}" type="presParOf" srcId="{D93F464A-BE84-413D-82FA-230A78884230}" destId="{52547CC4-59F8-44DC-A9A4-60C01DAFDD34}" srcOrd="6" destOrd="0" presId="urn:microsoft.com/office/officeart/2005/8/layout/cycle1"/>
    <dgm:cxn modelId="{6508A37F-B894-44D1-8A5F-3F5CC9199EDB}" type="presParOf" srcId="{D93F464A-BE84-413D-82FA-230A78884230}" destId="{06581EC1-CF16-4755-8B4A-193E94D81406}" srcOrd="7" destOrd="0" presId="urn:microsoft.com/office/officeart/2005/8/layout/cycle1"/>
    <dgm:cxn modelId="{A2F8052D-6F5F-4F9B-819B-E5275DD33086}" type="presParOf" srcId="{D93F464A-BE84-413D-82FA-230A78884230}" destId="{693C35CB-B082-4469-993C-C17060A5E1D4}"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6BED54-CBA5-4D4C-958B-07ACF734B315}" type="doc">
      <dgm:prSet loTypeId="urn:microsoft.com/office/officeart/2005/8/layout/matrix3" loCatId="matrix" qsTypeId="urn:microsoft.com/office/officeart/2005/8/quickstyle/simple1" qsCatId="simple" csTypeId="urn:microsoft.com/office/officeart/2005/8/colors/accent0_1" csCatId="mainScheme" phldr="1"/>
      <dgm:spPr/>
      <dgm:t>
        <a:bodyPr/>
        <a:lstStyle/>
        <a:p>
          <a:endParaRPr lang="zh-CN" altLang="en-US"/>
        </a:p>
      </dgm:t>
    </dgm:pt>
    <dgm:pt modelId="{A5BF38D0-0646-4B6C-82FF-E8F133BF16BA}">
      <dgm:prSet phldrT="[文本]"/>
      <dgm:spPr/>
      <dgm:t>
        <a:bodyPr/>
        <a:lstStyle/>
        <a:p>
          <a:r>
            <a:rPr lang="en-US" altLang="zh-CN" b="1" dirty="0"/>
            <a:t>Safety</a:t>
          </a:r>
          <a:endParaRPr lang="zh-CN" altLang="en-US" b="1" dirty="0"/>
        </a:p>
      </dgm:t>
    </dgm:pt>
    <dgm:pt modelId="{71ED4EC5-A659-4BEC-8691-68C8DCFE21CF}" type="parTrans" cxnId="{C50A37AC-9914-4E43-8757-99DE285D02E7}">
      <dgm:prSet/>
      <dgm:spPr/>
      <dgm:t>
        <a:bodyPr/>
        <a:lstStyle/>
        <a:p>
          <a:endParaRPr lang="zh-CN" altLang="en-US"/>
        </a:p>
      </dgm:t>
    </dgm:pt>
    <dgm:pt modelId="{20369FC4-0421-4946-B9B8-E274F7F88EBD}" type="sibTrans" cxnId="{C50A37AC-9914-4E43-8757-99DE285D02E7}">
      <dgm:prSet/>
      <dgm:spPr/>
      <dgm:t>
        <a:bodyPr/>
        <a:lstStyle/>
        <a:p>
          <a:endParaRPr lang="zh-CN" altLang="en-US"/>
        </a:p>
      </dgm:t>
    </dgm:pt>
    <dgm:pt modelId="{E0C118D7-41BD-48EF-B6DC-E0AB3B9688FA}">
      <dgm:prSet phldrT="[文本]"/>
      <dgm:spPr/>
      <dgm:t>
        <a:bodyPr/>
        <a:lstStyle/>
        <a:p>
          <a:r>
            <a:rPr lang="en-US" altLang="zh-CN" b="1" dirty="0"/>
            <a:t>Retain Functionalities</a:t>
          </a:r>
        </a:p>
      </dgm:t>
    </dgm:pt>
    <dgm:pt modelId="{7821EDC4-4230-4777-85BD-14C4469FC632}" type="parTrans" cxnId="{35733875-14AB-4448-AD70-967CEDD5A17A}">
      <dgm:prSet/>
      <dgm:spPr/>
      <dgm:t>
        <a:bodyPr/>
        <a:lstStyle/>
        <a:p>
          <a:endParaRPr lang="zh-CN" altLang="en-US"/>
        </a:p>
      </dgm:t>
    </dgm:pt>
    <dgm:pt modelId="{5D36AE4E-A330-4E7F-8ED1-54134FE16B4A}" type="sibTrans" cxnId="{35733875-14AB-4448-AD70-967CEDD5A17A}">
      <dgm:prSet/>
      <dgm:spPr/>
      <dgm:t>
        <a:bodyPr/>
        <a:lstStyle/>
        <a:p>
          <a:endParaRPr lang="zh-CN" altLang="en-US"/>
        </a:p>
      </dgm:t>
    </dgm:pt>
    <dgm:pt modelId="{4F2E34D8-2501-4DB3-97FC-98972D6F0075}">
      <dgm:prSet phldrT="[文本]"/>
      <dgm:spPr/>
      <dgm:t>
        <a:bodyPr/>
        <a:lstStyle/>
        <a:p>
          <a:r>
            <a:rPr lang="en-US" altLang="zh-CN" b="1" dirty="0"/>
            <a:t>Observability</a:t>
          </a:r>
        </a:p>
        <a:p>
          <a:r>
            <a:rPr lang="en-US" altLang="zh-CN" b="1" dirty="0"/>
            <a:t>Controllability</a:t>
          </a:r>
        </a:p>
      </dgm:t>
    </dgm:pt>
    <dgm:pt modelId="{CCC1632C-FAD4-4E56-8DF0-D126BD21E414}" type="parTrans" cxnId="{502AC24D-657F-41BD-8F85-D3B633C77118}">
      <dgm:prSet/>
      <dgm:spPr/>
      <dgm:t>
        <a:bodyPr/>
        <a:lstStyle/>
        <a:p>
          <a:endParaRPr lang="zh-CN" altLang="en-US"/>
        </a:p>
      </dgm:t>
    </dgm:pt>
    <dgm:pt modelId="{9B42A545-0D02-48A4-A435-70C1A6AC9732}" type="sibTrans" cxnId="{502AC24D-657F-41BD-8F85-D3B633C77118}">
      <dgm:prSet/>
      <dgm:spPr/>
      <dgm:t>
        <a:bodyPr/>
        <a:lstStyle/>
        <a:p>
          <a:endParaRPr lang="zh-CN" altLang="en-US"/>
        </a:p>
      </dgm:t>
    </dgm:pt>
    <dgm:pt modelId="{46E84737-EB4D-4161-864E-1AF32563BC4B}">
      <dgm:prSet phldrT="[文本]"/>
      <dgm:spPr/>
      <dgm:t>
        <a:bodyPr/>
        <a:lstStyle/>
        <a:p>
          <a:r>
            <a:rPr lang="en-US" altLang="zh-CN" b="1" dirty="0"/>
            <a:t>Cost</a:t>
          </a:r>
          <a:endParaRPr lang="zh-CN" altLang="en-US" b="1" dirty="0"/>
        </a:p>
      </dgm:t>
    </dgm:pt>
    <dgm:pt modelId="{1EDE0331-D9DD-4FDB-91D8-8F9B926BEE29}" type="parTrans" cxnId="{ECDA6F14-6379-4389-ADF6-8950B9EFA53B}">
      <dgm:prSet/>
      <dgm:spPr/>
      <dgm:t>
        <a:bodyPr/>
        <a:lstStyle/>
        <a:p>
          <a:endParaRPr lang="zh-CN" altLang="en-US"/>
        </a:p>
      </dgm:t>
    </dgm:pt>
    <dgm:pt modelId="{30439D2F-2594-44A3-91CD-BEAF50C424AC}" type="sibTrans" cxnId="{ECDA6F14-6379-4389-ADF6-8950B9EFA53B}">
      <dgm:prSet/>
      <dgm:spPr/>
      <dgm:t>
        <a:bodyPr/>
        <a:lstStyle/>
        <a:p>
          <a:endParaRPr lang="zh-CN" altLang="en-US"/>
        </a:p>
      </dgm:t>
    </dgm:pt>
    <dgm:pt modelId="{D9D84932-871F-43F2-9E9D-0162D1CF32E9}" type="pres">
      <dgm:prSet presAssocID="{3B6BED54-CBA5-4D4C-958B-07ACF734B315}" presName="matrix" presStyleCnt="0">
        <dgm:presLayoutVars>
          <dgm:chMax val="1"/>
          <dgm:dir/>
          <dgm:resizeHandles val="exact"/>
        </dgm:presLayoutVars>
      </dgm:prSet>
      <dgm:spPr/>
    </dgm:pt>
    <dgm:pt modelId="{FF73D84A-3522-4018-A6FF-6E48CE856E02}" type="pres">
      <dgm:prSet presAssocID="{3B6BED54-CBA5-4D4C-958B-07ACF734B315}" presName="diamond" presStyleLbl="bgShp" presStyleIdx="0" presStyleCnt="1"/>
      <dgm:spPr/>
    </dgm:pt>
    <dgm:pt modelId="{F08A4D38-5431-45AA-ADE9-2FD6BBC5DA18}" type="pres">
      <dgm:prSet presAssocID="{3B6BED54-CBA5-4D4C-958B-07ACF734B315}" presName="quad1" presStyleLbl="node1" presStyleIdx="0" presStyleCnt="4">
        <dgm:presLayoutVars>
          <dgm:chMax val="0"/>
          <dgm:chPref val="0"/>
          <dgm:bulletEnabled val="1"/>
        </dgm:presLayoutVars>
      </dgm:prSet>
      <dgm:spPr/>
    </dgm:pt>
    <dgm:pt modelId="{F595B4BF-70B1-4E06-B4A0-1711157F9C41}" type="pres">
      <dgm:prSet presAssocID="{3B6BED54-CBA5-4D4C-958B-07ACF734B315}" presName="quad2" presStyleLbl="node1" presStyleIdx="1" presStyleCnt="4">
        <dgm:presLayoutVars>
          <dgm:chMax val="0"/>
          <dgm:chPref val="0"/>
          <dgm:bulletEnabled val="1"/>
        </dgm:presLayoutVars>
      </dgm:prSet>
      <dgm:spPr/>
    </dgm:pt>
    <dgm:pt modelId="{2966B1B8-23C1-4327-B144-961389CF969E}" type="pres">
      <dgm:prSet presAssocID="{3B6BED54-CBA5-4D4C-958B-07ACF734B315}" presName="quad3" presStyleLbl="node1" presStyleIdx="2" presStyleCnt="4">
        <dgm:presLayoutVars>
          <dgm:chMax val="0"/>
          <dgm:chPref val="0"/>
          <dgm:bulletEnabled val="1"/>
        </dgm:presLayoutVars>
      </dgm:prSet>
      <dgm:spPr/>
    </dgm:pt>
    <dgm:pt modelId="{D4C61212-19D6-42B5-909F-501C248C190E}" type="pres">
      <dgm:prSet presAssocID="{3B6BED54-CBA5-4D4C-958B-07ACF734B315}" presName="quad4" presStyleLbl="node1" presStyleIdx="3" presStyleCnt="4">
        <dgm:presLayoutVars>
          <dgm:chMax val="0"/>
          <dgm:chPref val="0"/>
          <dgm:bulletEnabled val="1"/>
        </dgm:presLayoutVars>
      </dgm:prSet>
      <dgm:spPr/>
    </dgm:pt>
  </dgm:ptLst>
  <dgm:cxnLst>
    <dgm:cxn modelId="{7EF95E01-D862-4D50-967F-F249E06DEA2D}" type="presOf" srcId="{4F2E34D8-2501-4DB3-97FC-98972D6F0075}" destId="{2966B1B8-23C1-4327-B144-961389CF969E}" srcOrd="0" destOrd="0" presId="urn:microsoft.com/office/officeart/2005/8/layout/matrix3"/>
    <dgm:cxn modelId="{098D140E-6CFD-4803-8D04-7D7AD07E3C5F}" type="presOf" srcId="{E0C118D7-41BD-48EF-B6DC-E0AB3B9688FA}" destId="{F595B4BF-70B1-4E06-B4A0-1711157F9C41}" srcOrd="0" destOrd="0" presId="urn:microsoft.com/office/officeart/2005/8/layout/matrix3"/>
    <dgm:cxn modelId="{ECDA6F14-6379-4389-ADF6-8950B9EFA53B}" srcId="{3B6BED54-CBA5-4D4C-958B-07ACF734B315}" destId="{46E84737-EB4D-4161-864E-1AF32563BC4B}" srcOrd="3" destOrd="0" parTransId="{1EDE0331-D9DD-4FDB-91D8-8F9B926BEE29}" sibTransId="{30439D2F-2594-44A3-91CD-BEAF50C424AC}"/>
    <dgm:cxn modelId="{D3619214-4887-4184-B8C0-5CCD415ED124}" type="presOf" srcId="{A5BF38D0-0646-4B6C-82FF-E8F133BF16BA}" destId="{F08A4D38-5431-45AA-ADE9-2FD6BBC5DA18}" srcOrd="0" destOrd="0" presId="urn:microsoft.com/office/officeart/2005/8/layout/matrix3"/>
    <dgm:cxn modelId="{502AC24D-657F-41BD-8F85-D3B633C77118}" srcId="{3B6BED54-CBA5-4D4C-958B-07ACF734B315}" destId="{4F2E34D8-2501-4DB3-97FC-98972D6F0075}" srcOrd="2" destOrd="0" parTransId="{CCC1632C-FAD4-4E56-8DF0-D126BD21E414}" sibTransId="{9B42A545-0D02-48A4-A435-70C1A6AC9732}"/>
    <dgm:cxn modelId="{35733875-14AB-4448-AD70-967CEDD5A17A}" srcId="{3B6BED54-CBA5-4D4C-958B-07ACF734B315}" destId="{E0C118D7-41BD-48EF-B6DC-E0AB3B9688FA}" srcOrd="1" destOrd="0" parTransId="{7821EDC4-4230-4777-85BD-14C4469FC632}" sibTransId="{5D36AE4E-A330-4E7F-8ED1-54134FE16B4A}"/>
    <dgm:cxn modelId="{C50A37AC-9914-4E43-8757-99DE285D02E7}" srcId="{3B6BED54-CBA5-4D4C-958B-07ACF734B315}" destId="{A5BF38D0-0646-4B6C-82FF-E8F133BF16BA}" srcOrd="0" destOrd="0" parTransId="{71ED4EC5-A659-4BEC-8691-68C8DCFE21CF}" sibTransId="{20369FC4-0421-4946-B9B8-E274F7F88EBD}"/>
    <dgm:cxn modelId="{561F41DA-8CD3-4AC3-A99C-54CC93A6CF30}" type="presOf" srcId="{46E84737-EB4D-4161-864E-1AF32563BC4B}" destId="{D4C61212-19D6-42B5-909F-501C248C190E}" srcOrd="0" destOrd="0" presId="urn:microsoft.com/office/officeart/2005/8/layout/matrix3"/>
    <dgm:cxn modelId="{85D3BCFA-14B5-4ACC-9A00-EAD81595DB48}" type="presOf" srcId="{3B6BED54-CBA5-4D4C-958B-07ACF734B315}" destId="{D9D84932-871F-43F2-9E9D-0162D1CF32E9}" srcOrd="0" destOrd="0" presId="urn:microsoft.com/office/officeart/2005/8/layout/matrix3"/>
    <dgm:cxn modelId="{9A76E16A-3C2A-4BE9-B9B1-018DCC19A0A5}" type="presParOf" srcId="{D9D84932-871F-43F2-9E9D-0162D1CF32E9}" destId="{FF73D84A-3522-4018-A6FF-6E48CE856E02}" srcOrd="0" destOrd="0" presId="urn:microsoft.com/office/officeart/2005/8/layout/matrix3"/>
    <dgm:cxn modelId="{DF10FBFA-6BE6-4F4D-8BCA-1DFE33BBFF0B}" type="presParOf" srcId="{D9D84932-871F-43F2-9E9D-0162D1CF32E9}" destId="{F08A4D38-5431-45AA-ADE9-2FD6BBC5DA18}" srcOrd="1" destOrd="0" presId="urn:microsoft.com/office/officeart/2005/8/layout/matrix3"/>
    <dgm:cxn modelId="{EA385565-5D63-460A-A3AA-A967E571224F}" type="presParOf" srcId="{D9D84932-871F-43F2-9E9D-0162D1CF32E9}" destId="{F595B4BF-70B1-4E06-B4A0-1711157F9C41}" srcOrd="2" destOrd="0" presId="urn:microsoft.com/office/officeart/2005/8/layout/matrix3"/>
    <dgm:cxn modelId="{5C8B0123-0265-44FB-B098-E00BA72F01E9}" type="presParOf" srcId="{D9D84932-871F-43F2-9E9D-0162D1CF32E9}" destId="{2966B1B8-23C1-4327-B144-961389CF969E}" srcOrd="3" destOrd="0" presId="urn:microsoft.com/office/officeart/2005/8/layout/matrix3"/>
    <dgm:cxn modelId="{5A4389EC-E44C-42D8-8A94-783C84364C85}" type="presParOf" srcId="{D9D84932-871F-43F2-9E9D-0162D1CF32E9}" destId="{D4C61212-19D6-42B5-909F-501C248C190E}"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B6BED54-CBA5-4D4C-958B-07ACF734B315}" type="doc">
      <dgm:prSet loTypeId="urn:microsoft.com/office/officeart/2005/8/layout/matrix3" loCatId="matrix" qsTypeId="urn:microsoft.com/office/officeart/2005/8/quickstyle/simple1" qsCatId="simple" csTypeId="urn:microsoft.com/office/officeart/2005/8/colors/accent0_1" csCatId="mainScheme" phldr="1"/>
      <dgm:spPr/>
      <dgm:t>
        <a:bodyPr/>
        <a:lstStyle/>
        <a:p>
          <a:endParaRPr lang="zh-CN" altLang="en-US"/>
        </a:p>
      </dgm:t>
    </dgm:pt>
    <dgm:pt modelId="{A5BF38D0-0646-4B6C-82FF-E8F133BF16BA}">
      <dgm:prSet phldrT="[文本]"/>
      <dgm:spPr/>
      <dgm:t>
        <a:bodyPr/>
        <a:lstStyle/>
        <a:p>
          <a:r>
            <a:rPr lang="en-US" altLang="zh-CN" b="1" dirty="0"/>
            <a:t>Safety</a:t>
          </a:r>
          <a:endParaRPr lang="zh-CN" altLang="en-US" b="1" dirty="0"/>
        </a:p>
      </dgm:t>
    </dgm:pt>
    <dgm:pt modelId="{71ED4EC5-A659-4BEC-8691-68C8DCFE21CF}" type="parTrans" cxnId="{C50A37AC-9914-4E43-8757-99DE285D02E7}">
      <dgm:prSet/>
      <dgm:spPr/>
      <dgm:t>
        <a:bodyPr/>
        <a:lstStyle/>
        <a:p>
          <a:endParaRPr lang="zh-CN" altLang="en-US"/>
        </a:p>
      </dgm:t>
    </dgm:pt>
    <dgm:pt modelId="{20369FC4-0421-4946-B9B8-E274F7F88EBD}" type="sibTrans" cxnId="{C50A37AC-9914-4E43-8757-99DE285D02E7}">
      <dgm:prSet/>
      <dgm:spPr/>
      <dgm:t>
        <a:bodyPr/>
        <a:lstStyle/>
        <a:p>
          <a:endParaRPr lang="zh-CN" altLang="en-US"/>
        </a:p>
      </dgm:t>
    </dgm:pt>
    <dgm:pt modelId="{E0C118D7-41BD-48EF-B6DC-E0AB3B9688FA}">
      <dgm:prSet phldrT="[文本]"/>
      <dgm:spPr/>
      <dgm:t>
        <a:bodyPr/>
        <a:lstStyle/>
        <a:p>
          <a:r>
            <a:rPr lang="en-US" altLang="zh-CN" b="1" dirty="0"/>
            <a:t>Retain Functionalities</a:t>
          </a:r>
        </a:p>
      </dgm:t>
    </dgm:pt>
    <dgm:pt modelId="{7821EDC4-4230-4777-85BD-14C4469FC632}" type="parTrans" cxnId="{35733875-14AB-4448-AD70-967CEDD5A17A}">
      <dgm:prSet/>
      <dgm:spPr/>
      <dgm:t>
        <a:bodyPr/>
        <a:lstStyle/>
        <a:p>
          <a:endParaRPr lang="zh-CN" altLang="en-US"/>
        </a:p>
      </dgm:t>
    </dgm:pt>
    <dgm:pt modelId="{5D36AE4E-A330-4E7F-8ED1-54134FE16B4A}" type="sibTrans" cxnId="{35733875-14AB-4448-AD70-967CEDD5A17A}">
      <dgm:prSet/>
      <dgm:spPr/>
      <dgm:t>
        <a:bodyPr/>
        <a:lstStyle/>
        <a:p>
          <a:endParaRPr lang="zh-CN" altLang="en-US"/>
        </a:p>
      </dgm:t>
    </dgm:pt>
    <dgm:pt modelId="{4F2E34D8-2501-4DB3-97FC-98972D6F0075}">
      <dgm:prSet phldrT="[文本]"/>
      <dgm:spPr/>
      <dgm:t>
        <a:bodyPr/>
        <a:lstStyle/>
        <a:p>
          <a:r>
            <a:rPr lang="en-US" altLang="zh-CN" b="1" dirty="0"/>
            <a:t>Observability</a:t>
          </a:r>
        </a:p>
        <a:p>
          <a:r>
            <a:rPr lang="en-US" altLang="zh-CN" b="1" dirty="0"/>
            <a:t>Controllability</a:t>
          </a:r>
        </a:p>
      </dgm:t>
    </dgm:pt>
    <dgm:pt modelId="{CCC1632C-FAD4-4E56-8DF0-D126BD21E414}" type="parTrans" cxnId="{502AC24D-657F-41BD-8F85-D3B633C77118}">
      <dgm:prSet/>
      <dgm:spPr/>
      <dgm:t>
        <a:bodyPr/>
        <a:lstStyle/>
        <a:p>
          <a:endParaRPr lang="zh-CN" altLang="en-US"/>
        </a:p>
      </dgm:t>
    </dgm:pt>
    <dgm:pt modelId="{9B42A545-0D02-48A4-A435-70C1A6AC9732}" type="sibTrans" cxnId="{502AC24D-657F-41BD-8F85-D3B633C77118}">
      <dgm:prSet/>
      <dgm:spPr/>
      <dgm:t>
        <a:bodyPr/>
        <a:lstStyle/>
        <a:p>
          <a:endParaRPr lang="zh-CN" altLang="en-US"/>
        </a:p>
      </dgm:t>
    </dgm:pt>
    <dgm:pt modelId="{46E84737-EB4D-4161-864E-1AF32563BC4B}">
      <dgm:prSet phldrT="[文本]"/>
      <dgm:spPr/>
      <dgm:t>
        <a:bodyPr/>
        <a:lstStyle/>
        <a:p>
          <a:r>
            <a:rPr lang="en-US" altLang="zh-CN" b="1" dirty="0"/>
            <a:t>Cost</a:t>
          </a:r>
          <a:endParaRPr lang="zh-CN" altLang="en-US" b="1" dirty="0"/>
        </a:p>
      </dgm:t>
    </dgm:pt>
    <dgm:pt modelId="{1EDE0331-D9DD-4FDB-91D8-8F9B926BEE29}" type="parTrans" cxnId="{ECDA6F14-6379-4389-ADF6-8950B9EFA53B}">
      <dgm:prSet/>
      <dgm:spPr/>
      <dgm:t>
        <a:bodyPr/>
        <a:lstStyle/>
        <a:p>
          <a:endParaRPr lang="zh-CN" altLang="en-US"/>
        </a:p>
      </dgm:t>
    </dgm:pt>
    <dgm:pt modelId="{30439D2F-2594-44A3-91CD-BEAF50C424AC}" type="sibTrans" cxnId="{ECDA6F14-6379-4389-ADF6-8950B9EFA53B}">
      <dgm:prSet/>
      <dgm:spPr/>
      <dgm:t>
        <a:bodyPr/>
        <a:lstStyle/>
        <a:p>
          <a:endParaRPr lang="zh-CN" altLang="en-US"/>
        </a:p>
      </dgm:t>
    </dgm:pt>
    <dgm:pt modelId="{D9D84932-871F-43F2-9E9D-0162D1CF32E9}" type="pres">
      <dgm:prSet presAssocID="{3B6BED54-CBA5-4D4C-958B-07ACF734B315}" presName="matrix" presStyleCnt="0">
        <dgm:presLayoutVars>
          <dgm:chMax val="1"/>
          <dgm:dir/>
          <dgm:resizeHandles val="exact"/>
        </dgm:presLayoutVars>
      </dgm:prSet>
      <dgm:spPr/>
    </dgm:pt>
    <dgm:pt modelId="{FF73D84A-3522-4018-A6FF-6E48CE856E02}" type="pres">
      <dgm:prSet presAssocID="{3B6BED54-CBA5-4D4C-958B-07ACF734B315}" presName="diamond" presStyleLbl="bgShp" presStyleIdx="0" presStyleCnt="1"/>
      <dgm:spPr/>
    </dgm:pt>
    <dgm:pt modelId="{F08A4D38-5431-45AA-ADE9-2FD6BBC5DA18}" type="pres">
      <dgm:prSet presAssocID="{3B6BED54-CBA5-4D4C-958B-07ACF734B315}" presName="quad1" presStyleLbl="node1" presStyleIdx="0" presStyleCnt="4">
        <dgm:presLayoutVars>
          <dgm:chMax val="0"/>
          <dgm:chPref val="0"/>
          <dgm:bulletEnabled val="1"/>
        </dgm:presLayoutVars>
      </dgm:prSet>
      <dgm:spPr/>
    </dgm:pt>
    <dgm:pt modelId="{F595B4BF-70B1-4E06-B4A0-1711157F9C41}" type="pres">
      <dgm:prSet presAssocID="{3B6BED54-CBA5-4D4C-958B-07ACF734B315}" presName="quad2" presStyleLbl="node1" presStyleIdx="1" presStyleCnt="4">
        <dgm:presLayoutVars>
          <dgm:chMax val="0"/>
          <dgm:chPref val="0"/>
          <dgm:bulletEnabled val="1"/>
        </dgm:presLayoutVars>
      </dgm:prSet>
      <dgm:spPr/>
    </dgm:pt>
    <dgm:pt modelId="{2966B1B8-23C1-4327-B144-961389CF969E}" type="pres">
      <dgm:prSet presAssocID="{3B6BED54-CBA5-4D4C-958B-07ACF734B315}" presName="quad3" presStyleLbl="node1" presStyleIdx="2" presStyleCnt="4">
        <dgm:presLayoutVars>
          <dgm:chMax val="0"/>
          <dgm:chPref val="0"/>
          <dgm:bulletEnabled val="1"/>
        </dgm:presLayoutVars>
      </dgm:prSet>
      <dgm:spPr/>
    </dgm:pt>
    <dgm:pt modelId="{D4C61212-19D6-42B5-909F-501C248C190E}" type="pres">
      <dgm:prSet presAssocID="{3B6BED54-CBA5-4D4C-958B-07ACF734B315}" presName="quad4" presStyleLbl="node1" presStyleIdx="3" presStyleCnt="4">
        <dgm:presLayoutVars>
          <dgm:chMax val="0"/>
          <dgm:chPref val="0"/>
          <dgm:bulletEnabled val="1"/>
        </dgm:presLayoutVars>
      </dgm:prSet>
      <dgm:spPr/>
    </dgm:pt>
  </dgm:ptLst>
  <dgm:cxnLst>
    <dgm:cxn modelId="{7EF95E01-D862-4D50-967F-F249E06DEA2D}" type="presOf" srcId="{4F2E34D8-2501-4DB3-97FC-98972D6F0075}" destId="{2966B1B8-23C1-4327-B144-961389CF969E}" srcOrd="0" destOrd="0" presId="urn:microsoft.com/office/officeart/2005/8/layout/matrix3"/>
    <dgm:cxn modelId="{098D140E-6CFD-4803-8D04-7D7AD07E3C5F}" type="presOf" srcId="{E0C118D7-41BD-48EF-B6DC-E0AB3B9688FA}" destId="{F595B4BF-70B1-4E06-B4A0-1711157F9C41}" srcOrd="0" destOrd="0" presId="urn:microsoft.com/office/officeart/2005/8/layout/matrix3"/>
    <dgm:cxn modelId="{ECDA6F14-6379-4389-ADF6-8950B9EFA53B}" srcId="{3B6BED54-CBA5-4D4C-958B-07ACF734B315}" destId="{46E84737-EB4D-4161-864E-1AF32563BC4B}" srcOrd="3" destOrd="0" parTransId="{1EDE0331-D9DD-4FDB-91D8-8F9B926BEE29}" sibTransId="{30439D2F-2594-44A3-91CD-BEAF50C424AC}"/>
    <dgm:cxn modelId="{D3619214-4887-4184-B8C0-5CCD415ED124}" type="presOf" srcId="{A5BF38D0-0646-4B6C-82FF-E8F133BF16BA}" destId="{F08A4D38-5431-45AA-ADE9-2FD6BBC5DA18}" srcOrd="0" destOrd="0" presId="urn:microsoft.com/office/officeart/2005/8/layout/matrix3"/>
    <dgm:cxn modelId="{502AC24D-657F-41BD-8F85-D3B633C77118}" srcId="{3B6BED54-CBA5-4D4C-958B-07ACF734B315}" destId="{4F2E34D8-2501-4DB3-97FC-98972D6F0075}" srcOrd="2" destOrd="0" parTransId="{CCC1632C-FAD4-4E56-8DF0-D126BD21E414}" sibTransId="{9B42A545-0D02-48A4-A435-70C1A6AC9732}"/>
    <dgm:cxn modelId="{35733875-14AB-4448-AD70-967CEDD5A17A}" srcId="{3B6BED54-CBA5-4D4C-958B-07ACF734B315}" destId="{E0C118D7-41BD-48EF-B6DC-E0AB3B9688FA}" srcOrd="1" destOrd="0" parTransId="{7821EDC4-4230-4777-85BD-14C4469FC632}" sibTransId="{5D36AE4E-A330-4E7F-8ED1-54134FE16B4A}"/>
    <dgm:cxn modelId="{C50A37AC-9914-4E43-8757-99DE285D02E7}" srcId="{3B6BED54-CBA5-4D4C-958B-07ACF734B315}" destId="{A5BF38D0-0646-4B6C-82FF-E8F133BF16BA}" srcOrd="0" destOrd="0" parTransId="{71ED4EC5-A659-4BEC-8691-68C8DCFE21CF}" sibTransId="{20369FC4-0421-4946-B9B8-E274F7F88EBD}"/>
    <dgm:cxn modelId="{561F41DA-8CD3-4AC3-A99C-54CC93A6CF30}" type="presOf" srcId="{46E84737-EB4D-4161-864E-1AF32563BC4B}" destId="{D4C61212-19D6-42B5-909F-501C248C190E}" srcOrd="0" destOrd="0" presId="urn:microsoft.com/office/officeart/2005/8/layout/matrix3"/>
    <dgm:cxn modelId="{85D3BCFA-14B5-4ACC-9A00-EAD81595DB48}" type="presOf" srcId="{3B6BED54-CBA5-4D4C-958B-07ACF734B315}" destId="{D9D84932-871F-43F2-9E9D-0162D1CF32E9}" srcOrd="0" destOrd="0" presId="urn:microsoft.com/office/officeart/2005/8/layout/matrix3"/>
    <dgm:cxn modelId="{9A76E16A-3C2A-4BE9-B9B1-018DCC19A0A5}" type="presParOf" srcId="{D9D84932-871F-43F2-9E9D-0162D1CF32E9}" destId="{FF73D84A-3522-4018-A6FF-6E48CE856E02}" srcOrd="0" destOrd="0" presId="urn:microsoft.com/office/officeart/2005/8/layout/matrix3"/>
    <dgm:cxn modelId="{DF10FBFA-6BE6-4F4D-8BCA-1DFE33BBFF0B}" type="presParOf" srcId="{D9D84932-871F-43F2-9E9D-0162D1CF32E9}" destId="{F08A4D38-5431-45AA-ADE9-2FD6BBC5DA18}" srcOrd="1" destOrd="0" presId="urn:microsoft.com/office/officeart/2005/8/layout/matrix3"/>
    <dgm:cxn modelId="{EA385565-5D63-460A-A3AA-A967E571224F}" type="presParOf" srcId="{D9D84932-871F-43F2-9E9D-0162D1CF32E9}" destId="{F595B4BF-70B1-4E06-B4A0-1711157F9C41}" srcOrd="2" destOrd="0" presId="urn:microsoft.com/office/officeart/2005/8/layout/matrix3"/>
    <dgm:cxn modelId="{5C8B0123-0265-44FB-B098-E00BA72F01E9}" type="presParOf" srcId="{D9D84932-871F-43F2-9E9D-0162D1CF32E9}" destId="{2966B1B8-23C1-4327-B144-961389CF969E}" srcOrd="3" destOrd="0" presId="urn:microsoft.com/office/officeart/2005/8/layout/matrix3"/>
    <dgm:cxn modelId="{5A4389EC-E44C-42D8-8A94-783C84364C85}" type="presParOf" srcId="{D9D84932-871F-43F2-9E9D-0162D1CF32E9}" destId="{D4C61212-19D6-42B5-909F-501C248C190E}"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B6BED54-CBA5-4D4C-958B-07ACF734B315}" type="doc">
      <dgm:prSet loTypeId="urn:microsoft.com/office/officeart/2005/8/layout/matrix3" loCatId="matrix" qsTypeId="urn:microsoft.com/office/officeart/2005/8/quickstyle/simple1" qsCatId="simple" csTypeId="urn:microsoft.com/office/officeart/2005/8/colors/accent0_1" csCatId="mainScheme" phldr="1"/>
      <dgm:spPr/>
      <dgm:t>
        <a:bodyPr/>
        <a:lstStyle/>
        <a:p>
          <a:endParaRPr lang="zh-CN" altLang="en-US"/>
        </a:p>
      </dgm:t>
    </dgm:pt>
    <dgm:pt modelId="{A5BF38D0-0646-4B6C-82FF-E8F133BF16BA}">
      <dgm:prSet phldrT="[文本]"/>
      <dgm:spPr/>
      <dgm:t>
        <a:bodyPr/>
        <a:lstStyle/>
        <a:p>
          <a:r>
            <a:rPr lang="en-US" altLang="zh-CN" b="1" dirty="0"/>
            <a:t>Safety</a:t>
          </a:r>
          <a:endParaRPr lang="zh-CN" altLang="en-US" b="1" dirty="0"/>
        </a:p>
      </dgm:t>
    </dgm:pt>
    <dgm:pt modelId="{71ED4EC5-A659-4BEC-8691-68C8DCFE21CF}" type="parTrans" cxnId="{C50A37AC-9914-4E43-8757-99DE285D02E7}">
      <dgm:prSet/>
      <dgm:spPr/>
      <dgm:t>
        <a:bodyPr/>
        <a:lstStyle/>
        <a:p>
          <a:endParaRPr lang="zh-CN" altLang="en-US"/>
        </a:p>
      </dgm:t>
    </dgm:pt>
    <dgm:pt modelId="{20369FC4-0421-4946-B9B8-E274F7F88EBD}" type="sibTrans" cxnId="{C50A37AC-9914-4E43-8757-99DE285D02E7}">
      <dgm:prSet/>
      <dgm:spPr/>
      <dgm:t>
        <a:bodyPr/>
        <a:lstStyle/>
        <a:p>
          <a:endParaRPr lang="zh-CN" altLang="en-US"/>
        </a:p>
      </dgm:t>
    </dgm:pt>
    <dgm:pt modelId="{E0C118D7-41BD-48EF-B6DC-E0AB3B9688FA}">
      <dgm:prSet phldrT="[文本]"/>
      <dgm:spPr/>
      <dgm:t>
        <a:bodyPr/>
        <a:lstStyle/>
        <a:p>
          <a:r>
            <a:rPr lang="en-US" altLang="zh-CN" b="1" dirty="0"/>
            <a:t>Retain Functionalities</a:t>
          </a:r>
        </a:p>
      </dgm:t>
    </dgm:pt>
    <dgm:pt modelId="{7821EDC4-4230-4777-85BD-14C4469FC632}" type="parTrans" cxnId="{35733875-14AB-4448-AD70-967CEDD5A17A}">
      <dgm:prSet/>
      <dgm:spPr/>
      <dgm:t>
        <a:bodyPr/>
        <a:lstStyle/>
        <a:p>
          <a:endParaRPr lang="zh-CN" altLang="en-US"/>
        </a:p>
      </dgm:t>
    </dgm:pt>
    <dgm:pt modelId="{5D36AE4E-A330-4E7F-8ED1-54134FE16B4A}" type="sibTrans" cxnId="{35733875-14AB-4448-AD70-967CEDD5A17A}">
      <dgm:prSet/>
      <dgm:spPr/>
      <dgm:t>
        <a:bodyPr/>
        <a:lstStyle/>
        <a:p>
          <a:endParaRPr lang="zh-CN" altLang="en-US"/>
        </a:p>
      </dgm:t>
    </dgm:pt>
    <dgm:pt modelId="{4F2E34D8-2501-4DB3-97FC-98972D6F0075}">
      <dgm:prSet phldrT="[文本]"/>
      <dgm:spPr/>
      <dgm:t>
        <a:bodyPr/>
        <a:lstStyle/>
        <a:p>
          <a:r>
            <a:rPr lang="en-US" altLang="zh-CN" b="1" dirty="0"/>
            <a:t>Observability</a:t>
          </a:r>
        </a:p>
        <a:p>
          <a:r>
            <a:rPr lang="en-US" altLang="zh-CN" b="1" dirty="0"/>
            <a:t>Controllability</a:t>
          </a:r>
        </a:p>
      </dgm:t>
    </dgm:pt>
    <dgm:pt modelId="{CCC1632C-FAD4-4E56-8DF0-D126BD21E414}" type="parTrans" cxnId="{502AC24D-657F-41BD-8F85-D3B633C77118}">
      <dgm:prSet/>
      <dgm:spPr/>
      <dgm:t>
        <a:bodyPr/>
        <a:lstStyle/>
        <a:p>
          <a:endParaRPr lang="zh-CN" altLang="en-US"/>
        </a:p>
      </dgm:t>
    </dgm:pt>
    <dgm:pt modelId="{9B42A545-0D02-48A4-A435-70C1A6AC9732}" type="sibTrans" cxnId="{502AC24D-657F-41BD-8F85-D3B633C77118}">
      <dgm:prSet/>
      <dgm:spPr/>
      <dgm:t>
        <a:bodyPr/>
        <a:lstStyle/>
        <a:p>
          <a:endParaRPr lang="zh-CN" altLang="en-US"/>
        </a:p>
      </dgm:t>
    </dgm:pt>
    <dgm:pt modelId="{46E84737-EB4D-4161-864E-1AF32563BC4B}">
      <dgm:prSet phldrT="[文本]"/>
      <dgm:spPr/>
      <dgm:t>
        <a:bodyPr/>
        <a:lstStyle/>
        <a:p>
          <a:r>
            <a:rPr lang="en-US" altLang="zh-CN" b="1" dirty="0"/>
            <a:t>Cost</a:t>
          </a:r>
          <a:endParaRPr lang="zh-CN" altLang="en-US" b="1" dirty="0"/>
        </a:p>
      </dgm:t>
    </dgm:pt>
    <dgm:pt modelId="{1EDE0331-D9DD-4FDB-91D8-8F9B926BEE29}" type="parTrans" cxnId="{ECDA6F14-6379-4389-ADF6-8950B9EFA53B}">
      <dgm:prSet/>
      <dgm:spPr/>
      <dgm:t>
        <a:bodyPr/>
        <a:lstStyle/>
        <a:p>
          <a:endParaRPr lang="zh-CN" altLang="en-US"/>
        </a:p>
      </dgm:t>
    </dgm:pt>
    <dgm:pt modelId="{30439D2F-2594-44A3-91CD-BEAF50C424AC}" type="sibTrans" cxnId="{ECDA6F14-6379-4389-ADF6-8950B9EFA53B}">
      <dgm:prSet/>
      <dgm:spPr/>
      <dgm:t>
        <a:bodyPr/>
        <a:lstStyle/>
        <a:p>
          <a:endParaRPr lang="zh-CN" altLang="en-US"/>
        </a:p>
      </dgm:t>
    </dgm:pt>
    <dgm:pt modelId="{D9D84932-871F-43F2-9E9D-0162D1CF32E9}" type="pres">
      <dgm:prSet presAssocID="{3B6BED54-CBA5-4D4C-958B-07ACF734B315}" presName="matrix" presStyleCnt="0">
        <dgm:presLayoutVars>
          <dgm:chMax val="1"/>
          <dgm:dir/>
          <dgm:resizeHandles val="exact"/>
        </dgm:presLayoutVars>
      </dgm:prSet>
      <dgm:spPr/>
    </dgm:pt>
    <dgm:pt modelId="{FF73D84A-3522-4018-A6FF-6E48CE856E02}" type="pres">
      <dgm:prSet presAssocID="{3B6BED54-CBA5-4D4C-958B-07ACF734B315}" presName="diamond" presStyleLbl="bgShp" presStyleIdx="0" presStyleCnt="1"/>
      <dgm:spPr/>
    </dgm:pt>
    <dgm:pt modelId="{F08A4D38-5431-45AA-ADE9-2FD6BBC5DA18}" type="pres">
      <dgm:prSet presAssocID="{3B6BED54-CBA5-4D4C-958B-07ACF734B315}" presName="quad1" presStyleLbl="node1" presStyleIdx="0" presStyleCnt="4">
        <dgm:presLayoutVars>
          <dgm:chMax val="0"/>
          <dgm:chPref val="0"/>
          <dgm:bulletEnabled val="1"/>
        </dgm:presLayoutVars>
      </dgm:prSet>
      <dgm:spPr/>
    </dgm:pt>
    <dgm:pt modelId="{F595B4BF-70B1-4E06-B4A0-1711157F9C41}" type="pres">
      <dgm:prSet presAssocID="{3B6BED54-CBA5-4D4C-958B-07ACF734B315}" presName="quad2" presStyleLbl="node1" presStyleIdx="1" presStyleCnt="4">
        <dgm:presLayoutVars>
          <dgm:chMax val="0"/>
          <dgm:chPref val="0"/>
          <dgm:bulletEnabled val="1"/>
        </dgm:presLayoutVars>
      </dgm:prSet>
      <dgm:spPr/>
    </dgm:pt>
    <dgm:pt modelId="{2966B1B8-23C1-4327-B144-961389CF969E}" type="pres">
      <dgm:prSet presAssocID="{3B6BED54-CBA5-4D4C-958B-07ACF734B315}" presName="quad3" presStyleLbl="node1" presStyleIdx="2" presStyleCnt="4">
        <dgm:presLayoutVars>
          <dgm:chMax val="0"/>
          <dgm:chPref val="0"/>
          <dgm:bulletEnabled val="1"/>
        </dgm:presLayoutVars>
      </dgm:prSet>
      <dgm:spPr/>
    </dgm:pt>
    <dgm:pt modelId="{D4C61212-19D6-42B5-909F-501C248C190E}" type="pres">
      <dgm:prSet presAssocID="{3B6BED54-CBA5-4D4C-958B-07ACF734B315}" presName="quad4" presStyleLbl="node1" presStyleIdx="3" presStyleCnt="4">
        <dgm:presLayoutVars>
          <dgm:chMax val="0"/>
          <dgm:chPref val="0"/>
          <dgm:bulletEnabled val="1"/>
        </dgm:presLayoutVars>
      </dgm:prSet>
      <dgm:spPr/>
    </dgm:pt>
  </dgm:ptLst>
  <dgm:cxnLst>
    <dgm:cxn modelId="{7EF95E01-D862-4D50-967F-F249E06DEA2D}" type="presOf" srcId="{4F2E34D8-2501-4DB3-97FC-98972D6F0075}" destId="{2966B1B8-23C1-4327-B144-961389CF969E}" srcOrd="0" destOrd="0" presId="urn:microsoft.com/office/officeart/2005/8/layout/matrix3"/>
    <dgm:cxn modelId="{098D140E-6CFD-4803-8D04-7D7AD07E3C5F}" type="presOf" srcId="{E0C118D7-41BD-48EF-B6DC-E0AB3B9688FA}" destId="{F595B4BF-70B1-4E06-B4A0-1711157F9C41}" srcOrd="0" destOrd="0" presId="urn:microsoft.com/office/officeart/2005/8/layout/matrix3"/>
    <dgm:cxn modelId="{ECDA6F14-6379-4389-ADF6-8950B9EFA53B}" srcId="{3B6BED54-CBA5-4D4C-958B-07ACF734B315}" destId="{46E84737-EB4D-4161-864E-1AF32563BC4B}" srcOrd="3" destOrd="0" parTransId="{1EDE0331-D9DD-4FDB-91D8-8F9B926BEE29}" sibTransId="{30439D2F-2594-44A3-91CD-BEAF50C424AC}"/>
    <dgm:cxn modelId="{D3619214-4887-4184-B8C0-5CCD415ED124}" type="presOf" srcId="{A5BF38D0-0646-4B6C-82FF-E8F133BF16BA}" destId="{F08A4D38-5431-45AA-ADE9-2FD6BBC5DA18}" srcOrd="0" destOrd="0" presId="urn:microsoft.com/office/officeart/2005/8/layout/matrix3"/>
    <dgm:cxn modelId="{502AC24D-657F-41BD-8F85-D3B633C77118}" srcId="{3B6BED54-CBA5-4D4C-958B-07ACF734B315}" destId="{4F2E34D8-2501-4DB3-97FC-98972D6F0075}" srcOrd="2" destOrd="0" parTransId="{CCC1632C-FAD4-4E56-8DF0-D126BD21E414}" sibTransId="{9B42A545-0D02-48A4-A435-70C1A6AC9732}"/>
    <dgm:cxn modelId="{35733875-14AB-4448-AD70-967CEDD5A17A}" srcId="{3B6BED54-CBA5-4D4C-958B-07ACF734B315}" destId="{E0C118D7-41BD-48EF-B6DC-E0AB3B9688FA}" srcOrd="1" destOrd="0" parTransId="{7821EDC4-4230-4777-85BD-14C4469FC632}" sibTransId="{5D36AE4E-A330-4E7F-8ED1-54134FE16B4A}"/>
    <dgm:cxn modelId="{C50A37AC-9914-4E43-8757-99DE285D02E7}" srcId="{3B6BED54-CBA5-4D4C-958B-07ACF734B315}" destId="{A5BF38D0-0646-4B6C-82FF-E8F133BF16BA}" srcOrd="0" destOrd="0" parTransId="{71ED4EC5-A659-4BEC-8691-68C8DCFE21CF}" sibTransId="{20369FC4-0421-4946-B9B8-E274F7F88EBD}"/>
    <dgm:cxn modelId="{561F41DA-8CD3-4AC3-A99C-54CC93A6CF30}" type="presOf" srcId="{46E84737-EB4D-4161-864E-1AF32563BC4B}" destId="{D4C61212-19D6-42B5-909F-501C248C190E}" srcOrd="0" destOrd="0" presId="urn:microsoft.com/office/officeart/2005/8/layout/matrix3"/>
    <dgm:cxn modelId="{85D3BCFA-14B5-4ACC-9A00-EAD81595DB48}" type="presOf" srcId="{3B6BED54-CBA5-4D4C-958B-07ACF734B315}" destId="{D9D84932-871F-43F2-9E9D-0162D1CF32E9}" srcOrd="0" destOrd="0" presId="urn:microsoft.com/office/officeart/2005/8/layout/matrix3"/>
    <dgm:cxn modelId="{9A76E16A-3C2A-4BE9-B9B1-018DCC19A0A5}" type="presParOf" srcId="{D9D84932-871F-43F2-9E9D-0162D1CF32E9}" destId="{FF73D84A-3522-4018-A6FF-6E48CE856E02}" srcOrd="0" destOrd="0" presId="urn:microsoft.com/office/officeart/2005/8/layout/matrix3"/>
    <dgm:cxn modelId="{DF10FBFA-6BE6-4F4D-8BCA-1DFE33BBFF0B}" type="presParOf" srcId="{D9D84932-871F-43F2-9E9D-0162D1CF32E9}" destId="{F08A4D38-5431-45AA-ADE9-2FD6BBC5DA18}" srcOrd="1" destOrd="0" presId="urn:microsoft.com/office/officeart/2005/8/layout/matrix3"/>
    <dgm:cxn modelId="{EA385565-5D63-460A-A3AA-A967E571224F}" type="presParOf" srcId="{D9D84932-871F-43F2-9E9D-0162D1CF32E9}" destId="{F595B4BF-70B1-4E06-B4A0-1711157F9C41}" srcOrd="2" destOrd="0" presId="urn:microsoft.com/office/officeart/2005/8/layout/matrix3"/>
    <dgm:cxn modelId="{5C8B0123-0265-44FB-B098-E00BA72F01E9}" type="presParOf" srcId="{D9D84932-871F-43F2-9E9D-0162D1CF32E9}" destId="{2966B1B8-23C1-4327-B144-961389CF969E}" srcOrd="3" destOrd="0" presId="urn:microsoft.com/office/officeart/2005/8/layout/matrix3"/>
    <dgm:cxn modelId="{5A4389EC-E44C-42D8-8A94-783C84364C85}" type="presParOf" srcId="{D9D84932-871F-43F2-9E9D-0162D1CF32E9}" destId="{D4C61212-19D6-42B5-909F-501C248C190E}"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B6BED54-CBA5-4D4C-958B-07ACF734B315}" type="doc">
      <dgm:prSet loTypeId="urn:microsoft.com/office/officeart/2005/8/layout/matrix3" loCatId="matrix" qsTypeId="urn:microsoft.com/office/officeart/2005/8/quickstyle/simple1" qsCatId="simple" csTypeId="urn:microsoft.com/office/officeart/2005/8/colors/accent0_1" csCatId="mainScheme" phldr="1"/>
      <dgm:spPr/>
      <dgm:t>
        <a:bodyPr/>
        <a:lstStyle/>
        <a:p>
          <a:endParaRPr lang="zh-CN" altLang="en-US"/>
        </a:p>
      </dgm:t>
    </dgm:pt>
    <dgm:pt modelId="{A5BF38D0-0646-4B6C-82FF-E8F133BF16BA}">
      <dgm:prSet phldrT="[文本]"/>
      <dgm:spPr/>
      <dgm:t>
        <a:bodyPr/>
        <a:lstStyle/>
        <a:p>
          <a:r>
            <a:rPr lang="en-US" altLang="zh-CN" b="1" dirty="0"/>
            <a:t>Safety</a:t>
          </a:r>
          <a:endParaRPr lang="zh-CN" altLang="en-US" b="1" dirty="0"/>
        </a:p>
      </dgm:t>
    </dgm:pt>
    <dgm:pt modelId="{71ED4EC5-A659-4BEC-8691-68C8DCFE21CF}" type="parTrans" cxnId="{C50A37AC-9914-4E43-8757-99DE285D02E7}">
      <dgm:prSet/>
      <dgm:spPr/>
      <dgm:t>
        <a:bodyPr/>
        <a:lstStyle/>
        <a:p>
          <a:endParaRPr lang="zh-CN" altLang="en-US"/>
        </a:p>
      </dgm:t>
    </dgm:pt>
    <dgm:pt modelId="{20369FC4-0421-4946-B9B8-E274F7F88EBD}" type="sibTrans" cxnId="{C50A37AC-9914-4E43-8757-99DE285D02E7}">
      <dgm:prSet/>
      <dgm:spPr/>
      <dgm:t>
        <a:bodyPr/>
        <a:lstStyle/>
        <a:p>
          <a:endParaRPr lang="zh-CN" altLang="en-US"/>
        </a:p>
      </dgm:t>
    </dgm:pt>
    <dgm:pt modelId="{E0C118D7-41BD-48EF-B6DC-E0AB3B9688FA}">
      <dgm:prSet phldrT="[文本]"/>
      <dgm:spPr/>
      <dgm:t>
        <a:bodyPr/>
        <a:lstStyle/>
        <a:p>
          <a:r>
            <a:rPr lang="en-US" altLang="zh-CN" b="1" dirty="0"/>
            <a:t>Retain Functionalities</a:t>
          </a:r>
        </a:p>
      </dgm:t>
    </dgm:pt>
    <dgm:pt modelId="{7821EDC4-4230-4777-85BD-14C4469FC632}" type="parTrans" cxnId="{35733875-14AB-4448-AD70-967CEDD5A17A}">
      <dgm:prSet/>
      <dgm:spPr/>
      <dgm:t>
        <a:bodyPr/>
        <a:lstStyle/>
        <a:p>
          <a:endParaRPr lang="zh-CN" altLang="en-US"/>
        </a:p>
      </dgm:t>
    </dgm:pt>
    <dgm:pt modelId="{5D36AE4E-A330-4E7F-8ED1-54134FE16B4A}" type="sibTrans" cxnId="{35733875-14AB-4448-AD70-967CEDD5A17A}">
      <dgm:prSet/>
      <dgm:spPr/>
      <dgm:t>
        <a:bodyPr/>
        <a:lstStyle/>
        <a:p>
          <a:endParaRPr lang="zh-CN" altLang="en-US"/>
        </a:p>
      </dgm:t>
    </dgm:pt>
    <dgm:pt modelId="{4F2E34D8-2501-4DB3-97FC-98972D6F0075}">
      <dgm:prSet phldrT="[文本]"/>
      <dgm:spPr/>
      <dgm:t>
        <a:bodyPr/>
        <a:lstStyle/>
        <a:p>
          <a:r>
            <a:rPr lang="en-US" altLang="zh-CN" b="1" dirty="0"/>
            <a:t>Observability</a:t>
          </a:r>
        </a:p>
        <a:p>
          <a:r>
            <a:rPr lang="en-US" altLang="zh-CN" b="1" dirty="0"/>
            <a:t>Controllability</a:t>
          </a:r>
        </a:p>
      </dgm:t>
    </dgm:pt>
    <dgm:pt modelId="{CCC1632C-FAD4-4E56-8DF0-D126BD21E414}" type="parTrans" cxnId="{502AC24D-657F-41BD-8F85-D3B633C77118}">
      <dgm:prSet/>
      <dgm:spPr/>
      <dgm:t>
        <a:bodyPr/>
        <a:lstStyle/>
        <a:p>
          <a:endParaRPr lang="zh-CN" altLang="en-US"/>
        </a:p>
      </dgm:t>
    </dgm:pt>
    <dgm:pt modelId="{9B42A545-0D02-48A4-A435-70C1A6AC9732}" type="sibTrans" cxnId="{502AC24D-657F-41BD-8F85-D3B633C77118}">
      <dgm:prSet/>
      <dgm:spPr/>
      <dgm:t>
        <a:bodyPr/>
        <a:lstStyle/>
        <a:p>
          <a:endParaRPr lang="zh-CN" altLang="en-US"/>
        </a:p>
      </dgm:t>
    </dgm:pt>
    <dgm:pt modelId="{46E84737-EB4D-4161-864E-1AF32563BC4B}">
      <dgm:prSet phldrT="[文本]"/>
      <dgm:spPr/>
      <dgm:t>
        <a:bodyPr/>
        <a:lstStyle/>
        <a:p>
          <a:r>
            <a:rPr lang="en-US" altLang="zh-CN" b="1" dirty="0"/>
            <a:t>Cost</a:t>
          </a:r>
          <a:endParaRPr lang="zh-CN" altLang="en-US" b="1" dirty="0"/>
        </a:p>
      </dgm:t>
    </dgm:pt>
    <dgm:pt modelId="{1EDE0331-D9DD-4FDB-91D8-8F9B926BEE29}" type="parTrans" cxnId="{ECDA6F14-6379-4389-ADF6-8950B9EFA53B}">
      <dgm:prSet/>
      <dgm:spPr/>
      <dgm:t>
        <a:bodyPr/>
        <a:lstStyle/>
        <a:p>
          <a:endParaRPr lang="zh-CN" altLang="en-US"/>
        </a:p>
      </dgm:t>
    </dgm:pt>
    <dgm:pt modelId="{30439D2F-2594-44A3-91CD-BEAF50C424AC}" type="sibTrans" cxnId="{ECDA6F14-6379-4389-ADF6-8950B9EFA53B}">
      <dgm:prSet/>
      <dgm:spPr/>
      <dgm:t>
        <a:bodyPr/>
        <a:lstStyle/>
        <a:p>
          <a:endParaRPr lang="zh-CN" altLang="en-US"/>
        </a:p>
      </dgm:t>
    </dgm:pt>
    <dgm:pt modelId="{D9D84932-871F-43F2-9E9D-0162D1CF32E9}" type="pres">
      <dgm:prSet presAssocID="{3B6BED54-CBA5-4D4C-958B-07ACF734B315}" presName="matrix" presStyleCnt="0">
        <dgm:presLayoutVars>
          <dgm:chMax val="1"/>
          <dgm:dir/>
          <dgm:resizeHandles val="exact"/>
        </dgm:presLayoutVars>
      </dgm:prSet>
      <dgm:spPr/>
    </dgm:pt>
    <dgm:pt modelId="{FF73D84A-3522-4018-A6FF-6E48CE856E02}" type="pres">
      <dgm:prSet presAssocID="{3B6BED54-CBA5-4D4C-958B-07ACF734B315}" presName="diamond" presStyleLbl="bgShp" presStyleIdx="0" presStyleCnt="1"/>
      <dgm:spPr/>
    </dgm:pt>
    <dgm:pt modelId="{F08A4D38-5431-45AA-ADE9-2FD6BBC5DA18}" type="pres">
      <dgm:prSet presAssocID="{3B6BED54-CBA5-4D4C-958B-07ACF734B315}" presName="quad1" presStyleLbl="node1" presStyleIdx="0" presStyleCnt="4">
        <dgm:presLayoutVars>
          <dgm:chMax val="0"/>
          <dgm:chPref val="0"/>
          <dgm:bulletEnabled val="1"/>
        </dgm:presLayoutVars>
      </dgm:prSet>
      <dgm:spPr/>
    </dgm:pt>
    <dgm:pt modelId="{F595B4BF-70B1-4E06-B4A0-1711157F9C41}" type="pres">
      <dgm:prSet presAssocID="{3B6BED54-CBA5-4D4C-958B-07ACF734B315}" presName="quad2" presStyleLbl="node1" presStyleIdx="1" presStyleCnt="4">
        <dgm:presLayoutVars>
          <dgm:chMax val="0"/>
          <dgm:chPref val="0"/>
          <dgm:bulletEnabled val="1"/>
        </dgm:presLayoutVars>
      </dgm:prSet>
      <dgm:spPr/>
    </dgm:pt>
    <dgm:pt modelId="{2966B1B8-23C1-4327-B144-961389CF969E}" type="pres">
      <dgm:prSet presAssocID="{3B6BED54-CBA5-4D4C-958B-07ACF734B315}" presName="quad3" presStyleLbl="node1" presStyleIdx="2" presStyleCnt="4">
        <dgm:presLayoutVars>
          <dgm:chMax val="0"/>
          <dgm:chPref val="0"/>
          <dgm:bulletEnabled val="1"/>
        </dgm:presLayoutVars>
      </dgm:prSet>
      <dgm:spPr/>
    </dgm:pt>
    <dgm:pt modelId="{D4C61212-19D6-42B5-909F-501C248C190E}" type="pres">
      <dgm:prSet presAssocID="{3B6BED54-CBA5-4D4C-958B-07ACF734B315}" presName="quad4" presStyleLbl="node1" presStyleIdx="3" presStyleCnt="4">
        <dgm:presLayoutVars>
          <dgm:chMax val="0"/>
          <dgm:chPref val="0"/>
          <dgm:bulletEnabled val="1"/>
        </dgm:presLayoutVars>
      </dgm:prSet>
      <dgm:spPr/>
    </dgm:pt>
  </dgm:ptLst>
  <dgm:cxnLst>
    <dgm:cxn modelId="{7EF95E01-D862-4D50-967F-F249E06DEA2D}" type="presOf" srcId="{4F2E34D8-2501-4DB3-97FC-98972D6F0075}" destId="{2966B1B8-23C1-4327-B144-961389CF969E}" srcOrd="0" destOrd="0" presId="urn:microsoft.com/office/officeart/2005/8/layout/matrix3"/>
    <dgm:cxn modelId="{098D140E-6CFD-4803-8D04-7D7AD07E3C5F}" type="presOf" srcId="{E0C118D7-41BD-48EF-B6DC-E0AB3B9688FA}" destId="{F595B4BF-70B1-4E06-B4A0-1711157F9C41}" srcOrd="0" destOrd="0" presId="urn:microsoft.com/office/officeart/2005/8/layout/matrix3"/>
    <dgm:cxn modelId="{ECDA6F14-6379-4389-ADF6-8950B9EFA53B}" srcId="{3B6BED54-CBA5-4D4C-958B-07ACF734B315}" destId="{46E84737-EB4D-4161-864E-1AF32563BC4B}" srcOrd="3" destOrd="0" parTransId="{1EDE0331-D9DD-4FDB-91D8-8F9B926BEE29}" sibTransId="{30439D2F-2594-44A3-91CD-BEAF50C424AC}"/>
    <dgm:cxn modelId="{D3619214-4887-4184-B8C0-5CCD415ED124}" type="presOf" srcId="{A5BF38D0-0646-4B6C-82FF-E8F133BF16BA}" destId="{F08A4D38-5431-45AA-ADE9-2FD6BBC5DA18}" srcOrd="0" destOrd="0" presId="urn:microsoft.com/office/officeart/2005/8/layout/matrix3"/>
    <dgm:cxn modelId="{502AC24D-657F-41BD-8F85-D3B633C77118}" srcId="{3B6BED54-CBA5-4D4C-958B-07ACF734B315}" destId="{4F2E34D8-2501-4DB3-97FC-98972D6F0075}" srcOrd="2" destOrd="0" parTransId="{CCC1632C-FAD4-4E56-8DF0-D126BD21E414}" sibTransId="{9B42A545-0D02-48A4-A435-70C1A6AC9732}"/>
    <dgm:cxn modelId="{35733875-14AB-4448-AD70-967CEDD5A17A}" srcId="{3B6BED54-CBA5-4D4C-958B-07ACF734B315}" destId="{E0C118D7-41BD-48EF-B6DC-E0AB3B9688FA}" srcOrd="1" destOrd="0" parTransId="{7821EDC4-4230-4777-85BD-14C4469FC632}" sibTransId="{5D36AE4E-A330-4E7F-8ED1-54134FE16B4A}"/>
    <dgm:cxn modelId="{C50A37AC-9914-4E43-8757-99DE285D02E7}" srcId="{3B6BED54-CBA5-4D4C-958B-07ACF734B315}" destId="{A5BF38D0-0646-4B6C-82FF-E8F133BF16BA}" srcOrd="0" destOrd="0" parTransId="{71ED4EC5-A659-4BEC-8691-68C8DCFE21CF}" sibTransId="{20369FC4-0421-4946-B9B8-E274F7F88EBD}"/>
    <dgm:cxn modelId="{561F41DA-8CD3-4AC3-A99C-54CC93A6CF30}" type="presOf" srcId="{46E84737-EB4D-4161-864E-1AF32563BC4B}" destId="{D4C61212-19D6-42B5-909F-501C248C190E}" srcOrd="0" destOrd="0" presId="urn:microsoft.com/office/officeart/2005/8/layout/matrix3"/>
    <dgm:cxn modelId="{85D3BCFA-14B5-4ACC-9A00-EAD81595DB48}" type="presOf" srcId="{3B6BED54-CBA5-4D4C-958B-07ACF734B315}" destId="{D9D84932-871F-43F2-9E9D-0162D1CF32E9}" srcOrd="0" destOrd="0" presId="urn:microsoft.com/office/officeart/2005/8/layout/matrix3"/>
    <dgm:cxn modelId="{9A76E16A-3C2A-4BE9-B9B1-018DCC19A0A5}" type="presParOf" srcId="{D9D84932-871F-43F2-9E9D-0162D1CF32E9}" destId="{FF73D84A-3522-4018-A6FF-6E48CE856E02}" srcOrd="0" destOrd="0" presId="urn:microsoft.com/office/officeart/2005/8/layout/matrix3"/>
    <dgm:cxn modelId="{DF10FBFA-6BE6-4F4D-8BCA-1DFE33BBFF0B}" type="presParOf" srcId="{D9D84932-871F-43F2-9E9D-0162D1CF32E9}" destId="{F08A4D38-5431-45AA-ADE9-2FD6BBC5DA18}" srcOrd="1" destOrd="0" presId="urn:microsoft.com/office/officeart/2005/8/layout/matrix3"/>
    <dgm:cxn modelId="{EA385565-5D63-460A-A3AA-A967E571224F}" type="presParOf" srcId="{D9D84932-871F-43F2-9E9D-0162D1CF32E9}" destId="{F595B4BF-70B1-4E06-B4A0-1711157F9C41}" srcOrd="2" destOrd="0" presId="urn:microsoft.com/office/officeart/2005/8/layout/matrix3"/>
    <dgm:cxn modelId="{5C8B0123-0265-44FB-B098-E00BA72F01E9}" type="presParOf" srcId="{D9D84932-871F-43F2-9E9D-0162D1CF32E9}" destId="{2966B1B8-23C1-4327-B144-961389CF969E}" srcOrd="3" destOrd="0" presId="urn:microsoft.com/office/officeart/2005/8/layout/matrix3"/>
    <dgm:cxn modelId="{5A4389EC-E44C-42D8-8A94-783C84364C85}" type="presParOf" srcId="{D9D84932-871F-43F2-9E9D-0162D1CF32E9}" destId="{D4C61212-19D6-42B5-909F-501C248C190E}"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B6BED54-CBA5-4D4C-958B-07ACF734B315}" type="doc">
      <dgm:prSet loTypeId="urn:microsoft.com/office/officeart/2005/8/layout/matrix3" loCatId="matrix" qsTypeId="urn:microsoft.com/office/officeart/2005/8/quickstyle/simple1" qsCatId="simple" csTypeId="urn:microsoft.com/office/officeart/2005/8/colors/accent0_1" csCatId="mainScheme" phldr="1"/>
      <dgm:spPr/>
      <dgm:t>
        <a:bodyPr/>
        <a:lstStyle/>
        <a:p>
          <a:endParaRPr lang="zh-CN" altLang="en-US"/>
        </a:p>
      </dgm:t>
    </dgm:pt>
    <dgm:pt modelId="{A5BF38D0-0646-4B6C-82FF-E8F133BF16BA}">
      <dgm:prSet phldrT="[文本]"/>
      <dgm:spPr/>
      <dgm:t>
        <a:bodyPr/>
        <a:lstStyle/>
        <a:p>
          <a:r>
            <a:rPr lang="en-US" altLang="zh-CN" b="1" dirty="0"/>
            <a:t>Safety</a:t>
          </a:r>
          <a:endParaRPr lang="zh-CN" altLang="en-US" b="1" dirty="0"/>
        </a:p>
      </dgm:t>
    </dgm:pt>
    <dgm:pt modelId="{71ED4EC5-A659-4BEC-8691-68C8DCFE21CF}" type="parTrans" cxnId="{C50A37AC-9914-4E43-8757-99DE285D02E7}">
      <dgm:prSet/>
      <dgm:spPr/>
      <dgm:t>
        <a:bodyPr/>
        <a:lstStyle/>
        <a:p>
          <a:endParaRPr lang="zh-CN" altLang="en-US"/>
        </a:p>
      </dgm:t>
    </dgm:pt>
    <dgm:pt modelId="{20369FC4-0421-4946-B9B8-E274F7F88EBD}" type="sibTrans" cxnId="{C50A37AC-9914-4E43-8757-99DE285D02E7}">
      <dgm:prSet/>
      <dgm:spPr/>
      <dgm:t>
        <a:bodyPr/>
        <a:lstStyle/>
        <a:p>
          <a:endParaRPr lang="zh-CN" altLang="en-US"/>
        </a:p>
      </dgm:t>
    </dgm:pt>
    <dgm:pt modelId="{E0C118D7-41BD-48EF-B6DC-E0AB3B9688FA}">
      <dgm:prSet phldrT="[文本]"/>
      <dgm:spPr/>
      <dgm:t>
        <a:bodyPr/>
        <a:lstStyle/>
        <a:p>
          <a:r>
            <a:rPr lang="en-US" altLang="zh-CN" b="1" dirty="0"/>
            <a:t>Retain Functionalities</a:t>
          </a:r>
          <a:endParaRPr lang="zh-CN" altLang="en-US" b="1" dirty="0"/>
        </a:p>
      </dgm:t>
    </dgm:pt>
    <dgm:pt modelId="{7821EDC4-4230-4777-85BD-14C4469FC632}" type="parTrans" cxnId="{35733875-14AB-4448-AD70-967CEDD5A17A}">
      <dgm:prSet/>
      <dgm:spPr/>
      <dgm:t>
        <a:bodyPr/>
        <a:lstStyle/>
        <a:p>
          <a:endParaRPr lang="zh-CN" altLang="en-US"/>
        </a:p>
      </dgm:t>
    </dgm:pt>
    <dgm:pt modelId="{5D36AE4E-A330-4E7F-8ED1-54134FE16B4A}" type="sibTrans" cxnId="{35733875-14AB-4448-AD70-967CEDD5A17A}">
      <dgm:prSet/>
      <dgm:spPr/>
      <dgm:t>
        <a:bodyPr/>
        <a:lstStyle/>
        <a:p>
          <a:endParaRPr lang="zh-CN" altLang="en-US"/>
        </a:p>
      </dgm:t>
    </dgm:pt>
    <dgm:pt modelId="{4F2E34D8-2501-4DB3-97FC-98972D6F0075}">
      <dgm:prSet phldrT="[文本]"/>
      <dgm:spPr/>
      <dgm:t>
        <a:bodyPr/>
        <a:lstStyle/>
        <a:p>
          <a:r>
            <a:rPr lang="en-US" altLang="zh-CN" b="1" dirty="0"/>
            <a:t>Observability</a:t>
          </a:r>
        </a:p>
        <a:p>
          <a:r>
            <a:rPr lang="en-US" altLang="zh-CN" b="1" dirty="0"/>
            <a:t>Controllability</a:t>
          </a:r>
        </a:p>
      </dgm:t>
    </dgm:pt>
    <dgm:pt modelId="{CCC1632C-FAD4-4E56-8DF0-D126BD21E414}" type="parTrans" cxnId="{502AC24D-657F-41BD-8F85-D3B633C77118}">
      <dgm:prSet/>
      <dgm:spPr/>
      <dgm:t>
        <a:bodyPr/>
        <a:lstStyle/>
        <a:p>
          <a:endParaRPr lang="zh-CN" altLang="en-US"/>
        </a:p>
      </dgm:t>
    </dgm:pt>
    <dgm:pt modelId="{9B42A545-0D02-48A4-A435-70C1A6AC9732}" type="sibTrans" cxnId="{502AC24D-657F-41BD-8F85-D3B633C77118}">
      <dgm:prSet/>
      <dgm:spPr/>
      <dgm:t>
        <a:bodyPr/>
        <a:lstStyle/>
        <a:p>
          <a:endParaRPr lang="zh-CN" altLang="en-US"/>
        </a:p>
      </dgm:t>
    </dgm:pt>
    <dgm:pt modelId="{46E84737-EB4D-4161-864E-1AF32563BC4B}">
      <dgm:prSet phldrT="[文本]"/>
      <dgm:spPr/>
      <dgm:t>
        <a:bodyPr/>
        <a:lstStyle/>
        <a:p>
          <a:r>
            <a:rPr lang="en-US" altLang="zh-CN" b="1" dirty="0"/>
            <a:t>Cost</a:t>
          </a:r>
          <a:endParaRPr lang="zh-CN" altLang="en-US" b="1" dirty="0"/>
        </a:p>
      </dgm:t>
    </dgm:pt>
    <dgm:pt modelId="{1EDE0331-D9DD-4FDB-91D8-8F9B926BEE29}" type="parTrans" cxnId="{ECDA6F14-6379-4389-ADF6-8950B9EFA53B}">
      <dgm:prSet/>
      <dgm:spPr/>
      <dgm:t>
        <a:bodyPr/>
        <a:lstStyle/>
        <a:p>
          <a:endParaRPr lang="zh-CN" altLang="en-US"/>
        </a:p>
      </dgm:t>
    </dgm:pt>
    <dgm:pt modelId="{30439D2F-2594-44A3-91CD-BEAF50C424AC}" type="sibTrans" cxnId="{ECDA6F14-6379-4389-ADF6-8950B9EFA53B}">
      <dgm:prSet/>
      <dgm:spPr/>
      <dgm:t>
        <a:bodyPr/>
        <a:lstStyle/>
        <a:p>
          <a:endParaRPr lang="zh-CN" altLang="en-US"/>
        </a:p>
      </dgm:t>
    </dgm:pt>
    <dgm:pt modelId="{D9D84932-871F-43F2-9E9D-0162D1CF32E9}" type="pres">
      <dgm:prSet presAssocID="{3B6BED54-CBA5-4D4C-958B-07ACF734B315}" presName="matrix" presStyleCnt="0">
        <dgm:presLayoutVars>
          <dgm:chMax val="1"/>
          <dgm:dir/>
          <dgm:resizeHandles val="exact"/>
        </dgm:presLayoutVars>
      </dgm:prSet>
      <dgm:spPr/>
    </dgm:pt>
    <dgm:pt modelId="{FF73D84A-3522-4018-A6FF-6E48CE856E02}" type="pres">
      <dgm:prSet presAssocID="{3B6BED54-CBA5-4D4C-958B-07ACF734B315}" presName="diamond" presStyleLbl="bgShp" presStyleIdx="0" presStyleCnt="1"/>
      <dgm:spPr/>
    </dgm:pt>
    <dgm:pt modelId="{F08A4D38-5431-45AA-ADE9-2FD6BBC5DA18}" type="pres">
      <dgm:prSet presAssocID="{3B6BED54-CBA5-4D4C-958B-07ACF734B315}" presName="quad1" presStyleLbl="node1" presStyleIdx="0" presStyleCnt="4">
        <dgm:presLayoutVars>
          <dgm:chMax val="0"/>
          <dgm:chPref val="0"/>
          <dgm:bulletEnabled val="1"/>
        </dgm:presLayoutVars>
      </dgm:prSet>
      <dgm:spPr/>
    </dgm:pt>
    <dgm:pt modelId="{F595B4BF-70B1-4E06-B4A0-1711157F9C41}" type="pres">
      <dgm:prSet presAssocID="{3B6BED54-CBA5-4D4C-958B-07ACF734B315}" presName="quad2" presStyleLbl="node1" presStyleIdx="1" presStyleCnt="4">
        <dgm:presLayoutVars>
          <dgm:chMax val="0"/>
          <dgm:chPref val="0"/>
          <dgm:bulletEnabled val="1"/>
        </dgm:presLayoutVars>
      </dgm:prSet>
      <dgm:spPr/>
    </dgm:pt>
    <dgm:pt modelId="{2966B1B8-23C1-4327-B144-961389CF969E}" type="pres">
      <dgm:prSet presAssocID="{3B6BED54-CBA5-4D4C-958B-07ACF734B315}" presName="quad3" presStyleLbl="node1" presStyleIdx="2" presStyleCnt="4">
        <dgm:presLayoutVars>
          <dgm:chMax val="0"/>
          <dgm:chPref val="0"/>
          <dgm:bulletEnabled val="1"/>
        </dgm:presLayoutVars>
      </dgm:prSet>
      <dgm:spPr/>
    </dgm:pt>
    <dgm:pt modelId="{D4C61212-19D6-42B5-909F-501C248C190E}" type="pres">
      <dgm:prSet presAssocID="{3B6BED54-CBA5-4D4C-958B-07ACF734B315}" presName="quad4" presStyleLbl="node1" presStyleIdx="3" presStyleCnt="4">
        <dgm:presLayoutVars>
          <dgm:chMax val="0"/>
          <dgm:chPref val="0"/>
          <dgm:bulletEnabled val="1"/>
        </dgm:presLayoutVars>
      </dgm:prSet>
      <dgm:spPr/>
    </dgm:pt>
  </dgm:ptLst>
  <dgm:cxnLst>
    <dgm:cxn modelId="{7EF95E01-D862-4D50-967F-F249E06DEA2D}" type="presOf" srcId="{4F2E34D8-2501-4DB3-97FC-98972D6F0075}" destId="{2966B1B8-23C1-4327-B144-961389CF969E}" srcOrd="0" destOrd="0" presId="urn:microsoft.com/office/officeart/2005/8/layout/matrix3"/>
    <dgm:cxn modelId="{098D140E-6CFD-4803-8D04-7D7AD07E3C5F}" type="presOf" srcId="{E0C118D7-41BD-48EF-B6DC-E0AB3B9688FA}" destId="{F595B4BF-70B1-4E06-B4A0-1711157F9C41}" srcOrd="0" destOrd="0" presId="urn:microsoft.com/office/officeart/2005/8/layout/matrix3"/>
    <dgm:cxn modelId="{ECDA6F14-6379-4389-ADF6-8950B9EFA53B}" srcId="{3B6BED54-CBA5-4D4C-958B-07ACF734B315}" destId="{46E84737-EB4D-4161-864E-1AF32563BC4B}" srcOrd="3" destOrd="0" parTransId="{1EDE0331-D9DD-4FDB-91D8-8F9B926BEE29}" sibTransId="{30439D2F-2594-44A3-91CD-BEAF50C424AC}"/>
    <dgm:cxn modelId="{D3619214-4887-4184-B8C0-5CCD415ED124}" type="presOf" srcId="{A5BF38D0-0646-4B6C-82FF-E8F133BF16BA}" destId="{F08A4D38-5431-45AA-ADE9-2FD6BBC5DA18}" srcOrd="0" destOrd="0" presId="urn:microsoft.com/office/officeart/2005/8/layout/matrix3"/>
    <dgm:cxn modelId="{502AC24D-657F-41BD-8F85-D3B633C77118}" srcId="{3B6BED54-CBA5-4D4C-958B-07ACF734B315}" destId="{4F2E34D8-2501-4DB3-97FC-98972D6F0075}" srcOrd="2" destOrd="0" parTransId="{CCC1632C-FAD4-4E56-8DF0-D126BD21E414}" sibTransId="{9B42A545-0D02-48A4-A435-70C1A6AC9732}"/>
    <dgm:cxn modelId="{35733875-14AB-4448-AD70-967CEDD5A17A}" srcId="{3B6BED54-CBA5-4D4C-958B-07ACF734B315}" destId="{E0C118D7-41BD-48EF-B6DC-E0AB3B9688FA}" srcOrd="1" destOrd="0" parTransId="{7821EDC4-4230-4777-85BD-14C4469FC632}" sibTransId="{5D36AE4E-A330-4E7F-8ED1-54134FE16B4A}"/>
    <dgm:cxn modelId="{C50A37AC-9914-4E43-8757-99DE285D02E7}" srcId="{3B6BED54-CBA5-4D4C-958B-07ACF734B315}" destId="{A5BF38D0-0646-4B6C-82FF-E8F133BF16BA}" srcOrd="0" destOrd="0" parTransId="{71ED4EC5-A659-4BEC-8691-68C8DCFE21CF}" sibTransId="{20369FC4-0421-4946-B9B8-E274F7F88EBD}"/>
    <dgm:cxn modelId="{561F41DA-8CD3-4AC3-A99C-54CC93A6CF30}" type="presOf" srcId="{46E84737-EB4D-4161-864E-1AF32563BC4B}" destId="{D4C61212-19D6-42B5-909F-501C248C190E}" srcOrd="0" destOrd="0" presId="urn:microsoft.com/office/officeart/2005/8/layout/matrix3"/>
    <dgm:cxn modelId="{85D3BCFA-14B5-4ACC-9A00-EAD81595DB48}" type="presOf" srcId="{3B6BED54-CBA5-4D4C-958B-07ACF734B315}" destId="{D9D84932-871F-43F2-9E9D-0162D1CF32E9}" srcOrd="0" destOrd="0" presId="urn:microsoft.com/office/officeart/2005/8/layout/matrix3"/>
    <dgm:cxn modelId="{9A76E16A-3C2A-4BE9-B9B1-018DCC19A0A5}" type="presParOf" srcId="{D9D84932-871F-43F2-9E9D-0162D1CF32E9}" destId="{FF73D84A-3522-4018-A6FF-6E48CE856E02}" srcOrd="0" destOrd="0" presId="urn:microsoft.com/office/officeart/2005/8/layout/matrix3"/>
    <dgm:cxn modelId="{DF10FBFA-6BE6-4F4D-8BCA-1DFE33BBFF0B}" type="presParOf" srcId="{D9D84932-871F-43F2-9E9D-0162D1CF32E9}" destId="{F08A4D38-5431-45AA-ADE9-2FD6BBC5DA18}" srcOrd="1" destOrd="0" presId="urn:microsoft.com/office/officeart/2005/8/layout/matrix3"/>
    <dgm:cxn modelId="{EA385565-5D63-460A-A3AA-A967E571224F}" type="presParOf" srcId="{D9D84932-871F-43F2-9E9D-0162D1CF32E9}" destId="{F595B4BF-70B1-4E06-B4A0-1711157F9C41}" srcOrd="2" destOrd="0" presId="urn:microsoft.com/office/officeart/2005/8/layout/matrix3"/>
    <dgm:cxn modelId="{5C8B0123-0265-44FB-B098-E00BA72F01E9}" type="presParOf" srcId="{D9D84932-871F-43F2-9E9D-0162D1CF32E9}" destId="{2966B1B8-23C1-4327-B144-961389CF969E}" srcOrd="3" destOrd="0" presId="urn:microsoft.com/office/officeart/2005/8/layout/matrix3"/>
    <dgm:cxn modelId="{5A4389EC-E44C-42D8-8A94-783C84364C85}" type="presParOf" srcId="{D9D84932-871F-43F2-9E9D-0162D1CF32E9}" destId="{D4C61212-19D6-42B5-909F-501C248C190E}"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B5674-1630-433C-8EC7-86719CA334B7}">
      <dsp:nvSpPr>
        <dsp:cNvPr id="0" name=""/>
        <dsp:cNvSpPr/>
      </dsp:nvSpPr>
      <dsp:spPr>
        <a:xfrm>
          <a:off x="4424905"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4424905" y="340147"/>
        <a:ext cx="1737228" cy="1737228"/>
      </dsp:txXfrm>
    </dsp:sp>
    <dsp:sp modelId="{5F5B7373-0A1C-4792-A862-9B0B0A880F0F}">
      <dsp:nvSpPr>
        <dsp:cNvPr id="0" name=""/>
        <dsp:cNvSpPr/>
      </dsp:nvSpPr>
      <dsp:spPr>
        <a:xfrm>
          <a:off x="1781450" y="-949"/>
          <a:ext cx="4104864" cy="4104864"/>
        </a:xfrm>
        <a:prstGeom prst="circularArrow">
          <a:avLst>
            <a:gd name="adj1" fmla="val 8253"/>
            <a:gd name="adj2" fmla="val 576473"/>
            <a:gd name="adj3" fmla="val 2962226"/>
            <a:gd name="adj4" fmla="val 52815"/>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C73CC-8873-412C-8FE5-D2FE7AED974E}">
      <dsp:nvSpPr>
        <dsp:cNvPr id="0" name=""/>
        <dsp:cNvSpPr/>
      </dsp:nvSpPr>
      <dsp:spPr>
        <a:xfrm>
          <a:off x="2965268" y="2868311"/>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965268" y="2868311"/>
        <a:ext cx="1737228" cy="1737228"/>
      </dsp:txXfrm>
    </dsp:sp>
    <dsp:sp modelId="{B7CB0836-6BD4-4F0B-8F91-CB32B3FC63B4}">
      <dsp:nvSpPr>
        <dsp:cNvPr id="0" name=""/>
        <dsp:cNvSpPr/>
      </dsp:nvSpPr>
      <dsp:spPr>
        <a:xfrm>
          <a:off x="1781450" y="-949"/>
          <a:ext cx="4104864" cy="4104864"/>
        </a:xfrm>
        <a:prstGeom prst="circularArrow">
          <a:avLst>
            <a:gd name="adj1" fmla="val 8253"/>
            <a:gd name="adj2" fmla="val 576473"/>
            <a:gd name="adj3" fmla="val 10170712"/>
            <a:gd name="adj4" fmla="val 7261301"/>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581EC1-CF16-4755-8B4A-193E94D81406}">
      <dsp:nvSpPr>
        <dsp:cNvPr id="0" name=""/>
        <dsp:cNvSpPr/>
      </dsp:nvSpPr>
      <dsp:spPr>
        <a:xfrm>
          <a:off x="1505632"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1505632" y="340147"/>
        <a:ext cx="1737228" cy="1737228"/>
      </dsp:txXfrm>
    </dsp:sp>
    <dsp:sp modelId="{693C35CB-B082-4469-993C-C17060A5E1D4}">
      <dsp:nvSpPr>
        <dsp:cNvPr id="0" name=""/>
        <dsp:cNvSpPr/>
      </dsp:nvSpPr>
      <dsp:spPr>
        <a:xfrm>
          <a:off x="1781450" y="-949"/>
          <a:ext cx="4104864" cy="4104864"/>
        </a:xfrm>
        <a:prstGeom prst="circularArrow">
          <a:avLst>
            <a:gd name="adj1" fmla="val 8253"/>
            <a:gd name="adj2" fmla="val 576473"/>
            <a:gd name="adj3" fmla="val 16855199"/>
            <a:gd name="adj4" fmla="val 14968328"/>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B5674-1630-433C-8EC7-86719CA334B7}">
      <dsp:nvSpPr>
        <dsp:cNvPr id="0" name=""/>
        <dsp:cNvSpPr/>
      </dsp:nvSpPr>
      <dsp:spPr>
        <a:xfrm>
          <a:off x="4424905"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4424905" y="340147"/>
        <a:ext cx="1737228" cy="1737228"/>
      </dsp:txXfrm>
    </dsp:sp>
    <dsp:sp modelId="{5F5B7373-0A1C-4792-A862-9B0B0A880F0F}">
      <dsp:nvSpPr>
        <dsp:cNvPr id="0" name=""/>
        <dsp:cNvSpPr/>
      </dsp:nvSpPr>
      <dsp:spPr>
        <a:xfrm>
          <a:off x="1781450" y="-949"/>
          <a:ext cx="4104864" cy="4104864"/>
        </a:xfrm>
        <a:prstGeom prst="circularArrow">
          <a:avLst>
            <a:gd name="adj1" fmla="val 8253"/>
            <a:gd name="adj2" fmla="val 576473"/>
            <a:gd name="adj3" fmla="val 2962226"/>
            <a:gd name="adj4" fmla="val 52815"/>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C73CC-8873-412C-8FE5-D2FE7AED974E}">
      <dsp:nvSpPr>
        <dsp:cNvPr id="0" name=""/>
        <dsp:cNvSpPr/>
      </dsp:nvSpPr>
      <dsp:spPr>
        <a:xfrm>
          <a:off x="2965268" y="2868311"/>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965268" y="2868311"/>
        <a:ext cx="1737228" cy="1737228"/>
      </dsp:txXfrm>
    </dsp:sp>
    <dsp:sp modelId="{B7CB0836-6BD4-4F0B-8F91-CB32B3FC63B4}">
      <dsp:nvSpPr>
        <dsp:cNvPr id="0" name=""/>
        <dsp:cNvSpPr/>
      </dsp:nvSpPr>
      <dsp:spPr>
        <a:xfrm>
          <a:off x="1781450" y="-949"/>
          <a:ext cx="4104864" cy="4104864"/>
        </a:xfrm>
        <a:prstGeom prst="circularArrow">
          <a:avLst>
            <a:gd name="adj1" fmla="val 8253"/>
            <a:gd name="adj2" fmla="val 576473"/>
            <a:gd name="adj3" fmla="val 10170712"/>
            <a:gd name="adj4" fmla="val 7261301"/>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581EC1-CF16-4755-8B4A-193E94D81406}">
      <dsp:nvSpPr>
        <dsp:cNvPr id="0" name=""/>
        <dsp:cNvSpPr/>
      </dsp:nvSpPr>
      <dsp:spPr>
        <a:xfrm>
          <a:off x="1505632"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1505632" y="340147"/>
        <a:ext cx="1737228" cy="1737228"/>
      </dsp:txXfrm>
    </dsp:sp>
    <dsp:sp modelId="{693C35CB-B082-4469-993C-C17060A5E1D4}">
      <dsp:nvSpPr>
        <dsp:cNvPr id="0" name=""/>
        <dsp:cNvSpPr/>
      </dsp:nvSpPr>
      <dsp:spPr>
        <a:xfrm>
          <a:off x="1781450" y="-949"/>
          <a:ext cx="4104864" cy="4104864"/>
        </a:xfrm>
        <a:prstGeom prst="circularArrow">
          <a:avLst>
            <a:gd name="adj1" fmla="val 8253"/>
            <a:gd name="adj2" fmla="val 576473"/>
            <a:gd name="adj3" fmla="val 16855199"/>
            <a:gd name="adj4" fmla="val 14968328"/>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B5674-1630-433C-8EC7-86719CA334B7}">
      <dsp:nvSpPr>
        <dsp:cNvPr id="0" name=""/>
        <dsp:cNvSpPr/>
      </dsp:nvSpPr>
      <dsp:spPr>
        <a:xfrm>
          <a:off x="3774659" y="290162"/>
          <a:ext cx="1481940" cy="148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3774659" y="290162"/>
        <a:ext cx="1481940" cy="1481940"/>
      </dsp:txXfrm>
    </dsp:sp>
    <dsp:sp modelId="{5F5B7373-0A1C-4792-A862-9B0B0A880F0F}">
      <dsp:nvSpPr>
        <dsp:cNvPr id="0" name=""/>
        <dsp:cNvSpPr/>
      </dsp:nvSpPr>
      <dsp:spPr>
        <a:xfrm>
          <a:off x="1519664" y="-810"/>
          <a:ext cx="3501649" cy="3501649"/>
        </a:xfrm>
        <a:prstGeom prst="circularArrow">
          <a:avLst>
            <a:gd name="adj1" fmla="val 8253"/>
            <a:gd name="adj2" fmla="val 576473"/>
            <a:gd name="adj3" fmla="val 2962225"/>
            <a:gd name="adj4" fmla="val 52815"/>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C73CC-8873-412C-8FE5-D2FE7AED974E}">
      <dsp:nvSpPr>
        <dsp:cNvPr id="0" name=""/>
        <dsp:cNvSpPr/>
      </dsp:nvSpPr>
      <dsp:spPr>
        <a:xfrm>
          <a:off x="2529518" y="2446809"/>
          <a:ext cx="1481940" cy="148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529518" y="2446809"/>
        <a:ext cx="1481940" cy="1481940"/>
      </dsp:txXfrm>
    </dsp:sp>
    <dsp:sp modelId="{B7CB0836-6BD4-4F0B-8F91-CB32B3FC63B4}">
      <dsp:nvSpPr>
        <dsp:cNvPr id="0" name=""/>
        <dsp:cNvSpPr/>
      </dsp:nvSpPr>
      <dsp:spPr>
        <a:xfrm>
          <a:off x="1519664" y="-810"/>
          <a:ext cx="3501649" cy="3501649"/>
        </a:xfrm>
        <a:prstGeom prst="circularArrow">
          <a:avLst>
            <a:gd name="adj1" fmla="val 8253"/>
            <a:gd name="adj2" fmla="val 576473"/>
            <a:gd name="adj3" fmla="val 10170712"/>
            <a:gd name="adj4" fmla="val 7261302"/>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581EC1-CF16-4755-8B4A-193E94D81406}">
      <dsp:nvSpPr>
        <dsp:cNvPr id="0" name=""/>
        <dsp:cNvSpPr/>
      </dsp:nvSpPr>
      <dsp:spPr>
        <a:xfrm>
          <a:off x="1284377" y="290162"/>
          <a:ext cx="1481940" cy="148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1284377" y="290162"/>
        <a:ext cx="1481940" cy="1481940"/>
      </dsp:txXfrm>
    </dsp:sp>
    <dsp:sp modelId="{693C35CB-B082-4469-993C-C17060A5E1D4}">
      <dsp:nvSpPr>
        <dsp:cNvPr id="0" name=""/>
        <dsp:cNvSpPr/>
      </dsp:nvSpPr>
      <dsp:spPr>
        <a:xfrm>
          <a:off x="1519664" y="-810"/>
          <a:ext cx="3501649" cy="3501649"/>
        </a:xfrm>
        <a:prstGeom prst="circularArrow">
          <a:avLst>
            <a:gd name="adj1" fmla="val 8253"/>
            <a:gd name="adj2" fmla="val 576473"/>
            <a:gd name="adj3" fmla="val 16855199"/>
            <a:gd name="adj4" fmla="val 14968328"/>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B5674-1630-433C-8EC7-86719CA334B7}">
      <dsp:nvSpPr>
        <dsp:cNvPr id="0" name=""/>
        <dsp:cNvSpPr/>
      </dsp:nvSpPr>
      <dsp:spPr>
        <a:xfrm>
          <a:off x="4424905"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4424905" y="340147"/>
        <a:ext cx="1737228" cy="1737228"/>
      </dsp:txXfrm>
    </dsp:sp>
    <dsp:sp modelId="{5F5B7373-0A1C-4792-A862-9B0B0A880F0F}">
      <dsp:nvSpPr>
        <dsp:cNvPr id="0" name=""/>
        <dsp:cNvSpPr/>
      </dsp:nvSpPr>
      <dsp:spPr>
        <a:xfrm>
          <a:off x="1781450" y="-949"/>
          <a:ext cx="4104864" cy="4104864"/>
        </a:xfrm>
        <a:prstGeom prst="circularArrow">
          <a:avLst>
            <a:gd name="adj1" fmla="val 8253"/>
            <a:gd name="adj2" fmla="val 576473"/>
            <a:gd name="adj3" fmla="val 2962226"/>
            <a:gd name="adj4" fmla="val 52815"/>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C73CC-8873-412C-8FE5-D2FE7AED974E}">
      <dsp:nvSpPr>
        <dsp:cNvPr id="0" name=""/>
        <dsp:cNvSpPr/>
      </dsp:nvSpPr>
      <dsp:spPr>
        <a:xfrm>
          <a:off x="2965268" y="2868311"/>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965268" y="2868311"/>
        <a:ext cx="1737228" cy="1737228"/>
      </dsp:txXfrm>
    </dsp:sp>
    <dsp:sp modelId="{B7CB0836-6BD4-4F0B-8F91-CB32B3FC63B4}">
      <dsp:nvSpPr>
        <dsp:cNvPr id="0" name=""/>
        <dsp:cNvSpPr/>
      </dsp:nvSpPr>
      <dsp:spPr>
        <a:xfrm>
          <a:off x="1781450" y="-949"/>
          <a:ext cx="4104864" cy="4104864"/>
        </a:xfrm>
        <a:prstGeom prst="circularArrow">
          <a:avLst>
            <a:gd name="adj1" fmla="val 8253"/>
            <a:gd name="adj2" fmla="val 576473"/>
            <a:gd name="adj3" fmla="val 10170712"/>
            <a:gd name="adj4" fmla="val 7261301"/>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581EC1-CF16-4755-8B4A-193E94D81406}">
      <dsp:nvSpPr>
        <dsp:cNvPr id="0" name=""/>
        <dsp:cNvSpPr/>
      </dsp:nvSpPr>
      <dsp:spPr>
        <a:xfrm>
          <a:off x="1505632"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1505632" y="340147"/>
        <a:ext cx="1737228" cy="1737228"/>
      </dsp:txXfrm>
    </dsp:sp>
    <dsp:sp modelId="{693C35CB-B082-4469-993C-C17060A5E1D4}">
      <dsp:nvSpPr>
        <dsp:cNvPr id="0" name=""/>
        <dsp:cNvSpPr/>
      </dsp:nvSpPr>
      <dsp:spPr>
        <a:xfrm>
          <a:off x="1781450" y="-949"/>
          <a:ext cx="4104864" cy="4104864"/>
        </a:xfrm>
        <a:prstGeom prst="circularArrow">
          <a:avLst>
            <a:gd name="adj1" fmla="val 8253"/>
            <a:gd name="adj2" fmla="val 576473"/>
            <a:gd name="adj3" fmla="val 16855199"/>
            <a:gd name="adj4" fmla="val 14968328"/>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B5674-1630-433C-8EC7-86719CA334B7}">
      <dsp:nvSpPr>
        <dsp:cNvPr id="0" name=""/>
        <dsp:cNvSpPr/>
      </dsp:nvSpPr>
      <dsp:spPr>
        <a:xfrm>
          <a:off x="4424905"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4424905" y="340147"/>
        <a:ext cx="1737228" cy="1737228"/>
      </dsp:txXfrm>
    </dsp:sp>
    <dsp:sp modelId="{5F5B7373-0A1C-4792-A862-9B0B0A880F0F}">
      <dsp:nvSpPr>
        <dsp:cNvPr id="0" name=""/>
        <dsp:cNvSpPr/>
      </dsp:nvSpPr>
      <dsp:spPr>
        <a:xfrm>
          <a:off x="1781450" y="-949"/>
          <a:ext cx="4104864" cy="4104864"/>
        </a:xfrm>
        <a:prstGeom prst="circularArrow">
          <a:avLst>
            <a:gd name="adj1" fmla="val 8253"/>
            <a:gd name="adj2" fmla="val 576473"/>
            <a:gd name="adj3" fmla="val 2962226"/>
            <a:gd name="adj4" fmla="val 52815"/>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C73CC-8873-412C-8FE5-D2FE7AED974E}">
      <dsp:nvSpPr>
        <dsp:cNvPr id="0" name=""/>
        <dsp:cNvSpPr/>
      </dsp:nvSpPr>
      <dsp:spPr>
        <a:xfrm>
          <a:off x="2965268" y="2868311"/>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965268" y="2868311"/>
        <a:ext cx="1737228" cy="1737228"/>
      </dsp:txXfrm>
    </dsp:sp>
    <dsp:sp modelId="{B7CB0836-6BD4-4F0B-8F91-CB32B3FC63B4}">
      <dsp:nvSpPr>
        <dsp:cNvPr id="0" name=""/>
        <dsp:cNvSpPr/>
      </dsp:nvSpPr>
      <dsp:spPr>
        <a:xfrm>
          <a:off x="1781450" y="-949"/>
          <a:ext cx="4104864" cy="4104864"/>
        </a:xfrm>
        <a:prstGeom prst="circularArrow">
          <a:avLst>
            <a:gd name="adj1" fmla="val 8253"/>
            <a:gd name="adj2" fmla="val 576473"/>
            <a:gd name="adj3" fmla="val 10170712"/>
            <a:gd name="adj4" fmla="val 7261301"/>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581EC1-CF16-4755-8B4A-193E94D81406}">
      <dsp:nvSpPr>
        <dsp:cNvPr id="0" name=""/>
        <dsp:cNvSpPr/>
      </dsp:nvSpPr>
      <dsp:spPr>
        <a:xfrm>
          <a:off x="1505632"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1505632" y="340147"/>
        <a:ext cx="1737228" cy="1737228"/>
      </dsp:txXfrm>
    </dsp:sp>
    <dsp:sp modelId="{693C35CB-B082-4469-993C-C17060A5E1D4}">
      <dsp:nvSpPr>
        <dsp:cNvPr id="0" name=""/>
        <dsp:cNvSpPr/>
      </dsp:nvSpPr>
      <dsp:spPr>
        <a:xfrm>
          <a:off x="1781450" y="-949"/>
          <a:ext cx="4104864" cy="4104864"/>
        </a:xfrm>
        <a:prstGeom prst="circularArrow">
          <a:avLst>
            <a:gd name="adj1" fmla="val 8253"/>
            <a:gd name="adj2" fmla="val 576473"/>
            <a:gd name="adj3" fmla="val 16855199"/>
            <a:gd name="adj4" fmla="val 14968328"/>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B5674-1630-433C-8EC7-86719CA334B7}">
      <dsp:nvSpPr>
        <dsp:cNvPr id="0" name=""/>
        <dsp:cNvSpPr/>
      </dsp:nvSpPr>
      <dsp:spPr>
        <a:xfrm>
          <a:off x="4424905"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4424905" y="340147"/>
        <a:ext cx="1737228" cy="1737228"/>
      </dsp:txXfrm>
    </dsp:sp>
    <dsp:sp modelId="{5F5B7373-0A1C-4792-A862-9B0B0A880F0F}">
      <dsp:nvSpPr>
        <dsp:cNvPr id="0" name=""/>
        <dsp:cNvSpPr/>
      </dsp:nvSpPr>
      <dsp:spPr>
        <a:xfrm>
          <a:off x="1781450" y="-949"/>
          <a:ext cx="4104864" cy="4104864"/>
        </a:xfrm>
        <a:prstGeom prst="circularArrow">
          <a:avLst>
            <a:gd name="adj1" fmla="val 8253"/>
            <a:gd name="adj2" fmla="val 576473"/>
            <a:gd name="adj3" fmla="val 2962226"/>
            <a:gd name="adj4" fmla="val 52815"/>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C73CC-8873-412C-8FE5-D2FE7AED974E}">
      <dsp:nvSpPr>
        <dsp:cNvPr id="0" name=""/>
        <dsp:cNvSpPr/>
      </dsp:nvSpPr>
      <dsp:spPr>
        <a:xfrm>
          <a:off x="2965268" y="2868311"/>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965268" y="2868311"/>
        <a:ext cx="1737228" cy="1737228"/>
      </dsp:txXfrm>
    </dsp:sp>
    <dsp:sp modelId="{B7CB0836-6BD4-4F0B-8F91-CB32B3FC63B4}">
      <dsp:nvSpPr>
        <dsp:cNvPr id="0" name=""/>
        <dsp:cNvSpPr/>
      </dsp:nvSpPr>
      <dsp:spPr>
        <a:xfrm>
          <a:off x="1781450" y="-949"/>
          <a:ext cx="4104864" cy="4104864"/>
        </a:xfrm>
        <a:prstGeom prst="circularArrow">
          <a:avLst>
            <a:gd name="adj1" fmla="val 8253"/>
            <a:gd name="adj2" fmla="val 576473"/>
            <a:gd name="adj3" fmla="val 10170712"/>
            <a:gd name="adj4" fmla="val 7261301"/>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581EC1-CF16-4755-8B4A-193E94D81406}">
      <dsp:nvSpPr>
        <dsp:cNvPr id="0" name=""/>
        <dsp:cNvSpPr/>
      </dsp:nvSpPr>
      <dsp:spPr>
        <a:xfrm>
          <a:off x="1505632" y="340147"/>
          <a:ext cx="1737228" cy="173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1505632" y="340147"/>
        <a:ext cx="1737228" cy="1737228"/>
      </dsp:txXfrm>
    </dsp:sp>
    <dsp:sp modelId="{693C35CB-B082-4469-993C-C17060A5E1D4}">
      <dsp:nvSpPr>
        <dsp:cNvPr id="0" name=""/>
        <dsp:cNvSpPr/>
      </dsp:nvSpPr>
      <dsp:spPr>
        <a:xfrm>
          <a:off x="1781450" y="-949"/>
          <a:ext cx="4104864" cy="4104864"/>
        </a:xfrm>
        <a:prstGeom prst="circularArrow">
          <a:avLst>
            <a:gd name="adj1" fmla="val 8253"/>
            <a:gd name="adj2" fmla="val 576473"/>
            <a:gd name="adj3" fmla="val 16855199"/>
            <a:gd name="adj4" fmla="val 14968328"/>
            <a:gd name="adj5" fmla="val 9628"/>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D84A-3522-4018-A6FF-6E48CE856E02}">
      <dsp:nvSpPr>
        <dsp:cNvPr id="0" name=""/>
        <dsp:cNvSpPr/>
      </dsp:nvSpPr>
      <dsp:spPr>
        <a:xfrm>
          <a:off x="454884" y="0"/>
          <a:ext cx="4665662" cy="4665662"/>
        </a:xfrm>
        <a:prstGeom prst="diamond">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A4D38-5431-45AA-ADE9-2FD6BBC5DA18}">
      <dsp:nvSpPr>
        <dsp:cNvPr id="0" name=""/>
        <dsp:cNvSpPr/>
      </dsp:nvSpPr>
      <dsp:spPr>
        <a:xfrm>
          <a:off x="898122" y="443237"/>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Safety</a:t>
          </a:r>
          <a:endParaRPr lang="zh-CN" altLang="en-US" sz="1700" b="1" kern="1200" dirty="0"/>
        </a:p>
      </dsp:txBody>
      <dsp:txXfrm>
        <a:off x="986948" y="532063"/>
        <a:ext cx="1641956" cy="1641956"/>
      </dsp:txXfrm>
    </dsp:sp>
    <dsp:sp modelId="{F595B4BF-70B1-4E06-B4A0-1711157F9C41}">
      <dsp:nvSpPr>
        <dsp:cNvPr id="0" name=""/>
        <dsp:cNvSpPr/>
      </dsp:nvSpPr>
      <dsp:spPr>
        <a:xfrm>
          <a:off x="2857700" y="443237"/>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Retain Functionalities</a:t>
          </a:r>
        </a:p>
      </dsp:txBody>
      <dsp:txXfrm>
        <a:off x="2946526" y="532063"/>
        <a:ext cx="1641956" cy="1641956"/>
      </dsp:txXfrm>
    </dsp:sp>
    <dsp:sp modelId="{2966B1B8-23C1-4327-B144-961389CF969E}">
      <dsp:nvSpPr>
        <dsp:cNvPr id="0" name=""/>
        <dsp:cNvSpPr/>
      </dsp:nvSpPr>
      <dsp:spPr>
        <a:xfrm>
          <a:off x="898122" y="2402815"/>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Observability</a:t>
          </a:r>
        </a:p>
        <a:p>
          <a:pPr marL="0" lvl="0" indent="0" algn="ctr" defTabSz="755650">
            <a:lnSpc>
              <a:spcPct val="90000"/>
            </a:lnSpc>
            <a:spcBef>
              <a:spcPct val="0"/>
            </a:spcBef>
            <a:spcAft>
              <a:spcPct val="35000"/>
            </a:spcAft>
            <a:buNone/>
          </a:pPr>
          <a:r>
            <a:rPr lang="en-US" altLang="zh-CN" sz="1700" b="1" kern="1200" dirty="0"/>
            <a:t>Controllability</a:t>
          </a:r>
        </a:p>
      </dsp:txBody>
      <dsp:txXfrm>
        <a:off x="986948" y="2491641"/>
        <a:ext cx="1641956" cy="1641956"/>
      </dsp:txXfrm>
    </dsp:sp>
    <dsp:sp modelId="{D4C61212-19D6-42B5-909F-501C248C190E}">
      <dsp:nvSpPr>
        <dsp:cNvPr id="0" name=""/>
        <dsp:cNvSpPr/>
      </dsp:nvSpPr>
      <dsp:spPr>
        <a:xfrm>
          <a:off x="2857700" y="2402815"/>
          <a:ext cx="1819608" cy="181960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Cost</a:t>
          </a:r>
          <a:endParaRPr lang="zh-CN" altLang="en-US" sz="1700" b="1" kern="1200" dirty="0"/>
        </a:p>
      </dsp:txBody>
      <dsp:txXfrm>
        <a:off x="2946526" y="2491641"/>
        <a:ext cx="1641956" cy="16419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D84A-3522-4018-A6FF-6E48CE856E02}">
      <dsp:nvSpPr>
        <dsp:cNvPr id="0" name=""/>
        <dsp:cNvSpPr/>
      </dsp:nvSpPr>
      <dsp:spPr>
        <a:xfrm>
          <a:off x="314622" y="0"/>
          <a:ext cx="4081129" cy="4081129"/>
        </a:xfrm>
        <a:prstGeom prst="diamond">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A4D38-5431-45AA-ADE9-2FD6BBC5DA18}">
      <dsp:nvSpPr>
        <dsp:cNvPr id="0" name=""/>
        <dsp:cNvSpPr/>
      </dsp:nvSpPr>
      <dsp:spPr>
        <a:xfrm>
          <a:off x="702329" y="387707"/>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Safety</a:t>
          </a:r>
          <a:endParaRPr lang="zh-CN" altLang="en-US" sz="1500" b="1" kern="1200" dirty="0"/>
        </a:p>
      </dsp:txBody>
      <dsp:txXfrm>
        <a:off x="780026" y="465404"/>
        <a:ext cx="1436246" cy="1436246"/>
      </dsp:txXfrm>
    </dsp:sp>
    <dsp:sp modelId="{F595B4BF-70B1-4E06-B4A0-1711157F9C41}">
      <dsp:nvSpPr>
        <dsp:cNvPr id="0" name=""/>
        <dsp:cNvSpPr/>
      </dsp:nvSpPr>
      <dsp:spPr>
        <a:xfrm>
          <a:off x="2416403" y="387707"/>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Retain Functionalities</a:t>
          </a:r>
        </a:p>
      </dsp:txBody>
      <dsp:txXfrm>
        <a:off x="2494100" y="465404"/>
        <a:ext cx="1436246" cy="1436246"/>
      </dsp:txXfrm>
    </dsp:sp>
    <dsp:sp modelId="{2966B1B8-23C1-4327-B144-961389CF969E}">
      <dsp:nvSpPr>
        <dsp:cNvPr id="0" name=""/>
        <dsp:cNvSpPr/>
      </dsp:nvSpPr>
      <dsp:spPr>
        <a:xfrm>
          <a:off x="702329" y="2101781"/>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Observability</a:t>
          </a:r>
        </a:p>
        <a:p>
          <a:pPr marL="0" lvl="0" indent="0" algn="ctr" defTabSz="666750">
            <a:lnSpc>
              <a:spcPct val="90000"/>
            </a:lnSpc>
            <a:spcBef>
              <a:spcPct val="0"/>
            </a:spcBef>
            <a:spcAft>
              <a:spcPct val="35000"/>
            </a:spcAft>
            <a:buNone/>
          </a:pPr>
          <a:r>
            <a:rPr lang="en-US" altLang="zh-CN" sz="1500" b="1" kern="1200" dirty="0"/>
            <a:t>Controllability</a:t>
          </a:r>
        </a:p>
      </dsp:txBody>
      <dsp:txXfrm>
        <a:off x="780026" y="2179478"/>
        <a:ext cx="1436246" cy="1436246"/>
      </dsp:txXfrm>
    </dsp:sp>
    <dsp:sp modelId="{D4C61212-19D6-42B5-909F-501C248C190E}">
      <dsp:nvSpPr>
        <dsp:cNvPr id="0" name=""/>
        <dsp:cNvSpPr/>
      </dsp:nvSpPr>
      <dsp:spPr>
        <a:xfrm>
          <a:off x="2416403" y="2101781"/>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Cost</a:t>
          </a:r>
          <a:endParaRPr lang="zh-CN" altLang="en-US" sz="1500" b="1" kern="1200" dirty="0"/>
        </a:p>
      </dsp:txBody>
      <dsp:txXfrm>
        <a:off x="2494100" y="2179478"/>
        <a:ext cx="1436246" cy="14362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D84A-3522-4018-A6FF-6E48CE856E02}">
      <dsp:nvSpPr>
        <dsp:cNvPr id="0" name=""/>
        <dsp:cNvSpPr/>
      </dsp:nvSpPr>
      <dsp:spPr>
        <a:xfrm>
          <a:off x="314622" y="0"/>
          <a:ext cx="4081129" cy="4081129"/>
        </a:xfrm>
        <a:prstGeom prst="diamond">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A4D38-5431-45AA-ADE9-2FD6BBC5DA18}">
      <dsp:nvSpPr>
        <dsp:cNvPr id="0" name=""/>
        <dsp:cNvSpPr/>
      </dsp:nvSpPr>
      <dsp:spPr>
        <a:xfrm>
          <a:off x="702329" y="387707"/>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Safety</a:t>
          </a:r>
          <a:endParaRPr lang="zh-CN" altLang="en-US" sz="1500" b="1" kern="1200" dirty="0"/>
        </a:p>
      </dsp:txBody>
      <dsp:txXfrm>
        <a:off x="780026" y="465404"/>
        <a:ext cx="1436246" cy="1436246"/>
      </dsp:txXfrm>
    </dsp:sp>
    <dsp:sp modelId="{F595B4BF-70B1-4E06-B4A0-1711157F9C41}">
      <dsp:nvSpPr>
        <dsp:cNvPr id="0" name=""/>
        <dsp:cNvSpPr/>
      </dsp:nvSpPr>
      <dsp:spPr>
        <a:xfrm>
          <a:off x="2416403" y="387707"/>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Retain Functionalities</a:t>
          </a:r>
        </a:p>
      </dsp:txBody>
      <dsp:txXfrm>
        <a:off x="2494100" y="465404"/>
        <a:ext cx="1436246" cy="1436246"/>
      </dsp:txXfrm>
    </dsp:sp>
    <dsp:sp modelId="{2966B1B8-23C1-4327-B144-961389CF969E}">
      <dsp:nvSpPr>
        <dsp:cNvPr id="0" name=""/>
        <dsp:cNvSpPr/>
      </dsp:nvSpPr>
      <dsp:spPr>
        <a:xfrm>
          <a:off x="702329" y="2101781"/>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Observability</a:t>
          </a:r>
        </a:p>
        <a:p>
          <a:pPr marL="0" lvl="0" indent="0" algn="ctr" defTabSz="666750">
            <a:lnSpc>
              <a:spcPct val="90000"/>
            </a:lnSpc>
            <a:spcBef>
              <a:spcPct val="0"/>
            </a:spcBef>
            <a:spcAft>
              <a:spcPct val="35000"/>
            </a:spcAft>
            <a:buNone/>
          </a:pPr>
          <a:r>
            <a:rPr lang="en-US" altLang="zh-CN" sz="1500" b="1" kern="1200" dirty="0"/>
            <a:t>Controllability</a:t>
          </a:r>
        </a:p>
      </dsp:txBody>
      <dsp:txXfrm>
        <a:off x="780026" y="2179478"/>
        <a:ext cx="1436246" cy="1436246"/>
      </dsp:txXfrm>
    </dsp:sp>
    <dsp:sp modelId="{D4C61212-19D6-42B5-909F-501C248C190E}">
      <dsp:nvSpPr>
        <dsp:cNvPr id="0" name=""/>
        <dsp:cNvSpPr/>
      </dsp:nvSpPr>
      <dsp:spPr>
        <a:xfrm>
          <a:off x="2416403" y="2101781"/>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Cost</a:t>
          </a:r>
          <a:endParaRPr lang="zh-CN" altLang="en-US" sz="1500" b="1" kern="1200" dirty="0"/>
        </a:p>
      </dsp:txBody>
      <dsp:txXfrm>
        <a:off x="2494100" y="2179478"/>
        <a:ext cx="1436246" cy="14362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D84A-3522-4018-A6FF-6E48CE856E02}">
      <dsp:nvSpPr>
        <dsp:cNvPr id="0" name=""/>
        <dsp:cNvSpPr/>
      </dsp:nvSpPr>
      <dsp:spPr>
        <a:xfrm>
          <a:off x="314622" y="0"/>
          <a:ext cx="4081129" cy="4081129"/>
        </a:xfrm>
        <a:prstGeom prst="diamond">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A4D38-5431-45AA-ADE9-2FD6BBC5DA18}">
      <dsp:nvSpPr>
        <dsp:cNvPr id="0" name=""/>
        <dsp:cNvSpPr/>
      </dsp:nvSpPr>
      <dsp:spPr>
        <a:xfrm>
          <a:off x="702329" y="387707"/>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Safety</a:t>
          </a:r>
          <a:endParaRPr lang="zh-CN" altLang="en-US" sz="1500" b="1" kern="1200" dirty="0"/>
        </a:p>
      </dsp:txBody>
      <dsp:txXfrm>
        <a:off x="780026" y="465404"/>
        <a:ext cx="1436246" cy="1436246"/>
      </dsp:txXfrm>
    </dsp:sp>
    <dsp:sp modelId="{F595B4BF-70B1-4E06-B4A0-1711157F9C41}">
      <dsp:nvSpPr>
        <dsp:cNvPr id="0" name=""/>
        <dsp:cNvSpPr/>
      </dsp:nvSpPr>
      <dsp:spPr>
        <a:xfrm>
          <a:off x="2416403" y="387707"/>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Retain Functionalities</a:t>
          </a:r>
        </a:p>
      </dsp:txBody>
      <dsp:txXfrm>
        <a:off x="2494100" y="465404"/>
        <a:ext cx="1436246" cy="1436246"/>
      </dsp:txXfrm>
    </dsp:sp>
    <dsp:sp modelId="{2966B1B8-23C1-4327-B144-961389CF969E}">
      <dsp:nvSpPr>
        <dsp:cNvPr id="0" name=""/>
        <dsp:cNvSpPr/>
      </dsp:nvSpPr>
      <dsp:spPr>
        <a:xfrm>
          <a:off x="702329" y="2101781"/>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Observability</a:t>
          </a:r>
        </a:p>
        <a:p>
          <a:pPr marL="0" lvl="0" indent="0" algn="ctr" defTabSz="666750">
            <a:lnSpc>
              <a:spcPct val="90000"/>
            </a:lnSpc>
            <a:spcBef>
              <a:spcPct val="0"/>
            </a:spcBef>
            <a:spcAft>
              <a:spcPct val="35000"/>
            </a:spcAft>
            <a:buNone/>
          </a:pPr>
          <a:r>
            <a:rPr lang="en-US" altLang="zh-CN" sz="1500" b="1" kern="1200" dirty="0"/>
            <a:t>Controllability</a:t>
          </a:r>
        </a:p>
      </dsp:txBody>
      <dsp:txXfrm>
        <a:off x="780026" y="2179478"/>
        <a:ext cx="1436246" cy="1436246"/>
      </dsp:txXfrm>
    </dsp:sp>
    <dsp:sp modelId="{D4C61212-19D6-42B5-909F-501C248C190E}">
      <dsp:nvSpPr>
        <dsp:cNvPr id="0" name=""/>
        <dsp:cNvSpPr/>
      </dsp:nvSpPr>
      <dsp:spPr>
        <a:xfrm>
          <a:off x="2416403" y="2101781"/>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Cost</a:t>
          </a:r>
          <a:endParaRPr lang="zh-CN" altLang="en-US" sz="1500" b="1" kern="1200" dirty="0"/>
        </a:p>
      </dsp:txBody>
      <dsp:txXfrm>
        <a:off x="2494100" y="2179478"/>
        <a:ext cx="1436246" cy="14362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D84A-3522-4018-A6FF-6E48CE856E02}">
      <dsp:nvSpPr>
        <dsp:cNvPr id="0" name=""/>
        <dsp:cNvSpPr/>
      </dsp:nvSpPr>
      <dsp:spPr>
        <a:xfrm>
          <a:off x="314622" y="0"/>
          <a:ext cx="4081129" cy="4081129"/>
        </a:xfrm>
        <a:prstGeom prst="diamond">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A4D38-5431-45AA-ADE9-2FD6BBC5DA18}">
      <dsp:nvSpPr>
        <dsp:cNvPr id="0" name=""/>
        <dsp:cNvSpPr/>
      </dsp:nvSpPr>
      <dsp:spPr>
        <a:xfrm>
          <a:off x="702329" y="387707"/>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Safety</a:t>
          </a:r>
          <a:endParaRPr lang="zh-CN" altLang="en-US" sz="1500" b="1" kern="1200" dirty="0"/>
        </a:p>
      </dsp:txBody>
      <dsp:txXfrm>
        <a:off x="780026" y="465404"/>
        <a:ext cx="1436246" cy="1436246"/>
      </dsp:txXfrm>
    </dsp:sp>
    <dsp:sp modelId="{F595B4BF-70B1-4E06-B4A0-1711157F9C41}">
      <dsp:nvSpPr>
        <dsp:cNvPr id="0" name=""/>
        <dsp:cNvSpPr/>
      </dsp:nvSpPr>
      <dsp:spPr>
        <a:xfrm>
          <a:off x="2416403" y="387707"/>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Retain Functionalities</a:t>
          </a:r>
          <a:endParaRPr lang="zh-CN" altLang="en-US" sz="1500" b="1" kern="1200" dirty="0"/>
        </a:p>
      </dsp:txBody>
      <dsp:txXfrm>
        <a:off x="2494100" y="465404"/>
        <a:ext cx="1436246" cy="1436246"/>
      </dsp:txXfrm>
    </dsp:sp>
    <dsp:sp modelId="{2966B1B8-23C1-4327-B144-961389CF969E}">
      <dsp:nvSpPr>
        <dsp:cNvPr id="0" name=""/>
        <dsp:cNvSpPr/>
      </dsp:nvSpPr>
      <dsp:spPr>
        <a:xfrm>
          <a:off x="702329" y="2101781"/>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Observability</a:t>
          </a:r>
        </a:p>
        <a:p>
          <a:pPr marL="0" lvl="0" indent="0" algn="ctr" defTabSz="666750">
            <a:lnSpc>
              <a:spcPct val="90000"/>
            </a:lnSpc>
            <a:spcBef>
              <a:spcPct val="0"/>
            </a:spcBef>
            <a:spcAft>
              <a:spcPct val="35000"/>
            </a:spcAft>
            <a:buNone/>
          </a:pPr>
          <a:r>
            <a:rPr lang="en-US" altLang="zh-CN" sz="1500" b="1" kern="1200" dirty="0"/>
            <a:t>Controllability</a:t>
          </a:r>
        </a:p>
      </dsp:txBody>
      <dsp:txXfrm>
        <a:off x="780026" y="2179478"/>
        <a:ext cx="1436246" cy="1436246"/>
      </dsp:txXfrm>
    </dsp:sp>
    <dsp:sp modelId="{D4C61212-19D6-42B5-909F-501C248C190E}">
      <dsp:nvSpPr>
        <dsp:cNvPr id="0" name=""/>
        <dsp:cNvSpPr/>
      </dsp:nvSpPr>
      <dsp:spPr>
        <a:xfrm>
          <a:off x="2416403" y="2101781"/>
          <a:ext cx="1591640" cy="1591640"/>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t>Cost</a:t>
          </a:r>
          <a:endParaRPr lang="zh-CN" altLang="en-US" sz="1500" b="1" kern="1200" dirty="0"/>
        </a:p>
      </dsp:txBody>
      <dsp:txXfrm>
        <a:off x="2494100" y="2179478"/>
        <a:ext cx="1436246" cy="1436246"/>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8511183-24C0-B2D8-5662-9F105B08DA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8E05E9D-E5C7-E5B1-83C0-B6442B3878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5A707D-42CF-4C48-A382-440F5C1DF4C7}" type="datetimeFigureOut">
              <a:rPr lang="zh-CN" altLang="en-US" smtClean="0"/>
              <a:t>2024/11/11</a:t>
            </a:fld>
            <a:endParaRPr lang="zh-CN" altLang="en-US"/>
          </a:p>
        </p:txBody>
      </p:sp>
      <p:sp>
        <p:nvSpPr>
          <p:cNvPr id="4" name="页脚占位符 3">
            <a:extLst>
              <a:ext uri="{FF2B5EF4-FFF2-40B4-BE49-F238E27FC236}">
                <a16:creationId xmlns:a16="http://schemas.microsoft.com/office/drawing/2014/main" id="{D15B2C63-9A77-ED53-2186-EC966809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E80372B-71D0-C68A-F649-50167153F5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CCC50A-E589-46B8-AB26-6E5714693477}" type="slidenum">
              <a:rPr lang="zh-CN" altLang="en-US" smtClean="0"/>
              <a:t>‹#›</a:t>
            </a:fld>
            <a:endParaRPr lang="zh-CN" altLang="en-US"/>
          </a:p>
        </p:txBody>
      </p:sp>
    </p:spTree>
    <p:extLst>
      <p:ext uri="{BB962C8B-B14F-4D97-AF65-F5344CB8AC3E}">
        <p14:creationId xmlns:p14="http://schemas.microsoft.com/office/powerpoint/2010/main" val="1855134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81015D-B730-45AC-B912-702B8D2EEE38}" type="datetimeFigureOut">
              <a:rPr lang="zh-CN" altLang="en-US" smtClean="0"/>
              <a:t>2024/11/11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D51D47-3557-4ECA-941E-E63EB89C0477}" type="slidenum">
              <a:rPr lang="zh-CN" altLang="en-US" smtClean="0"/>
              <a:t>‹#›</a:t>
            </a:fld>
            <a:endParaRPr lang="zh-CN" altLang="en-US"/>
          </a:p>
        </p:txBody>
      </p:sp>
    </p:spTree>
    <p:extLst>
      <p:ext uri="{BB962C8B-B14F-4D97-AF65-F5344CB8AC3E}">
        <p14:creationId xmlns:p14="http://schemas.microsoft.com/office/powerpoint/2010/main" val="38369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1</a:t>
            </a:fld>
            <a:endParaRPr lang="zh-CN" altLang="en-US"/>
          </a:p>
        </p:txBody>
      </p:sp>
    </p:spTree>
    <p:extLst>
      <p:ext uri="{BB962C8B-B14F-4D97-AF65-F5344CB8AC3E}">
        <p14:creationId xmlns:p14="http://schemas.microsoft.com/office/powerpoint/2010/main" val="1978683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We consider a robust-by-design development process.</a:t>
            </a:r>
          </a:p>
          <a:p>
            <a:pPr marL="228600" indent="-228600">
              <a:buFont typeface="+mj-lt"/>
              <a:buAutoNum type="arabicPeriod"/>
            </a:pPr>
            <a:r>
              <a:rPr lang="en-US" altLang="zh-CN" dirty="0"/>
              <a:t>In this process, developers start with an initial design,</a:t>
            </a:r>
          </a:p>
          <a:p>
            <a:pPr marL="228600" indent="-228600">
              <a:buFont typeface="+mj-lt"/>
              <a:buAutoNum type="arabicPeriod"/>
            </a:pPr>
            <a:r>
              <a:rPr lang="en-US" altLang="zh-CN" dirty="0"/>
              <a:t>Then, they can compute the robustness of the machine</a:t>
            </a:r>
          </a:p>
          <a:p>
            <a:pPr marL="228600" indent="-228600">
              <a:buFont typeface="+mj-lt"/>
              <a:buAutoNum type="arabicPeriod"/>
            </a:pPr>
            <a:r>
              <a:rPr lang="en-US" altLang="zh-CN" dirty="0"/>
              <a:t>If the machine is not robust enough, then they can choose to robustify the design, i.e., making it more robust</a:t>
            </a:r>
          </a:p>
          <a:p>
            <a:pPr marL="228600" indent="-228600">
              <a:buFont typeface="+mj-lt"/>
              <a:buAutoNum type="arabicPeriod"/>
            </a:pPr>
            <a:r>
              <a:rPr lang="en-US" altLang="zh-CN" dirty="0"/>
              <a:t>This can be iterated for multiple times until a satisfactory machine is found.</a:t>
            </a:r>
          </a:p>
          <a:p>
            <a:pPr marL="228600" indent="-228600">
              <a:buFont typeface="+mj-lt"/>
              <a:buAutoNum type="arabicPeriod"/>
            </a:pPr>
            <a:r>
              <a:rPr lang="en-US" altLang="zh-CN" dirty="0"/>
              <a:t>To achieve this process, we need: …</a:t>
            </a:r>
          </a:p>
        </p:txBody>
      </p:sp>
      <p:sp>
        <p:nvSpPr>
          <p:cNvPr id="4" name="灯片编号占位符 3"/>
          <p:cNvSpPr>
            <a:spLocks noGrp="1"/>
          </p:cNvSpPr>
          <p:nvPr>
            <p:ph type="sldNum" sz="quarter" idx="5"/>
          </p:nvPr>
        </p:nvSpPr>
        <p:spPr/>
        <p:txBody>
          <a:bodyPr/>
          <a:lstStyle/>
          <a:p>
            <a:fld id="{B0D51D47-3557-4ECA-941E-E63EB89C0477}" type="slidenum">
              <a:rPr lang="zh-CN" altLang="en-US" smtClean="0"/>
              <a:t>10</a:t>
            </a:fld>
            <a:endParaRPr lang="zh-CN" altLang="en-US"/>
          </a:p>
        </p:txBody>
      </p:sp>
    </p:spTree>
    <p:extLst>
      <p:ext uri="{BB962C8B-B14F-4D97-AF65-F5344CB8AC3E}">
        <p14:creationId xmlns:p14="http://schemas.microsoft.com/office/powerpoint/2010/main" val="1992715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Existing work in robustness assessment:</a:t>
            </a:r>
          </a:p>
          <a:p>
            <a:pPr marL="228600" indent="-228600">
              <a:buFont typeface="+mj-lt"/>
              <a:buAutoNum type="arabicPeriod"/>
            </a:pPr>
            <a:r>
              <a:rPr lang="en-US" altLang="zh-CN" dirty="0"/>
              <a:t>In particular, most of them focus on I/O robustness, i.e., given invalid inputs whether …</a:t>
            </a:r>
          </a:p>
          <a:p>
            <a:pPr marL="228600" indent="-228600">
              <a:buFont typeface="+mj-lt"/>
              <a:buAutoNum type="arabicPeriod"/>
            </a:pPr>
            <a:endParaRPr lang="en-US" altLang="zh-CN" dirty="0"/>
          </a:p>
          <a:p>
            <a:pPr marL="228600" indent="-228600">
              <a:buFont typeface="+mj-lt"/>
              <a:buAutoNum type="arabicPeriod"/>
            </a:pPr>
            <a:r>
              <a:rPr lang="en-US" altLang="zh-CN" dirty="0"/>
              <a:t>Q: what guarantees do other methods provide? Counterexamples, but no guarantee on no </a:t>
            </a:r>
            <a:r>
              <a:rPr lang="en-US" altLang="zh-CN" dirty="0" err="1"/>
              <a:t>counterexmaples</a:t>
            </a:r>
            <a:r>
              <a:rPr lang="en-US" altLang="zh-CN" dirty="0"/>
              <a:t>. But one limitation of these methods is that they don’t provide formal guarantees, i.e., it is hard to tell whether we can confidently say a machine is robust against all possible deviations or we need more tests.</a:t>
            </a:r>
          </a:p>
          <a:p>
            <a:pPr marL="0" indent="0">
              <a:buFont typeface="+mj-lt"/>
              <a:buNone/>
            </a:pPr>
            <a:endParaRPr lang="en-US" altLang="zh-CN" dirty="0"/>
          </a:p>
          <a:p>
            <a:pPr marL="0" indent="0">
              <a:buFont typeface="+mj-lt"/>
              <a:buNone/>
            </a:pPr>
            <a:endParaRPr lang="en-US" altLang="zh-CN"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11</a:t>
            </a:fld>
            <a:endParaRPr lang="zh-CN" altLang="en-US"/>
          </a:p>
        </p:txBody>
      </p:sp>
    </p:spTree>
    <p:extLst>
      <p:ext uri="{BB962C8B-B14F-4D97-AF65-F5344CB8AC3E}">
        <p14:creationId xmlns:p14="http://schemas.microsoft.com/office/powerpoint/2010/main" val="863414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Traditional robustness improvement techniques also focus more on implementation.</a:t>
            </a:r>
          </a:p>
          <a:p>
            <a:pPr marL="228600" indent="-228600">
              <a:buFont typeface="+mj-lt"/>
              <a:buAutoNum type="arabicPeriod"/>
            </a:pPr>
            <a:r>
              <a:rPr lang="en-US" altLang="zh-CN" dirty="0"/>
              <a:t>Build wrapper over existing code to filter out invalid inputs and outputs; advocate the use of best programming practices like…</a:t>
            </a:r>
          </a:p>
          <a:p>
            <a:pPr marL="228600" indent="-228600">
              <a:buFont typeface="+mj-lt"/>
              <a:buAutoNum type="arabicPeriod"/>
            </a:pPr>
            <a:r>
              <a:rPr lang="en-US" altLang="zh-CN" dirty="0"/>
              <a:t>On the other hand, work from self-adaptive and runtime assurance are more closely related to our notion of robustness.</a:t>
            </a:r>
          </a:p>
          <a:p>
            <a:pPr marL="228600" indent="-228600">
              <a:buFont typeface="+mj-lt"/>
              <a:buAutoNum type="arabicPeriod"/>
            </a:pPr>
            <a:r>
              <a:rPr lang="en-US" altLang="zh-CN" dirty="0"/>
              <a:t>They also consider the behavior of the system, and many of their methods can improve robustness even though the term robustness may not be explicitly used.</a:t>
            </a:r>
          </a:p>
          <a:p>
            <a:pPr marL="228600" indent="-228600">
              <a:buFont typeface="+mj-lt"/>
              <a:buAutoNum type="arabicPeriod"/>
            </a:pPr>
            <a:r>
              <a:rPr lang="en-US" altLang="zh-CN" dirty="0"/>
              <a:t>Also, we focus on safety and liveness, but they are also interested in a broader set of props, like …</a:t>
            </a:r>
          </a:p>
          <a:p>
            <a:pPr marL="228600" indent="-228600">
              <a:buFont typeface="+mj-lt"/>
              <a:buAutoNum type="arabicPeriod"/>
            </a:pPr>
            <a:r>
              <a:rPr lang="en-US" altLang="zh-CN" dirty="0"/>
              <a:t>In addition, other than robustness, they also consider recoverability, i.e., to allow the system degrade under deviations but then recover from them.</a:t>
            </a:r>
          </a:p>
          <a:p>
            <a:pPr marL="228600" indent="-228600">
              <a:buFont typeface="+mj-lt"/>
              <a:buAutoNum type="arabicPeriod"/>
            </a:pPr>
            <a:r>
              <a:rPr lang="en-US" altLang="zh-CN" dirty="0"/>
              <a:t>Lastly, there work of robustness from an architecture perspective, like SEI… However, they are very high-level guidance on design</a:t>
            </a:r>
          </a:p>
          <a:p>
            <a:pPr marL="228600" indent="-228600">
              <a:buFont typeface="+mj-lt"/>
              <a:buAutoNum type="arabicPeriod"/>
            </a:pPr>
            <a:r>
              <a:rPr lang="en-US" altLang="zh-CN" dirty="0"/>
              <a:t>Does not offer direct solution (a new design) for how to improve the robustness of a particular system.</a:t>
            </a:r>
          </a:p>
        </p:txBody>
      </p:sp>
      <p:sp>
        <p:nvSpPr>
          <p:cNvPr id="4" name="灯片编号占位符 3"/>
          <p:cNvSpPr>
            <a:spLocks noGrp="1"/>
          </p:cNvSpPr>
          <p:nvPr>
            <p:ph type="sldNum" sz="quarter" idx="5"/>
          </p:nvPr>
        </p:nvSpPr>
        <p:spPr/>
        <p:txBody>
          <a:bodyPr/>
          <a:lstStyle/>
          <a:p>
            <a:fld id="{B0D51D47-3557-4ECA-941E-E63EB89C0477}" type="slidenum">
              <a:rPr lang="zh-CN" altLang="en-US" smtClean="0"/>
              <a:t>12</a:t>
            </a:fld>
            <a:endParaRPr lang="zh-CN" altLang="en-US"/>
          </a:p>
        </p:txBody>
      </p:sp>
    </p:spTree>
    <p:extLst>
      <p:ext uri="{BB962C8B-B14F-4D97-AF65-F5344CB8AC3E}">
        <p14:creationId xmlns:p14="http://schemas.microsoft.com/office/powerpoint/2010/main" val="1618916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So the goal of this thesis is to study fill the gap of…</a:t>
            </a:r>
          </a:p>
        </p:txBody>
      </p:sp>
      <p:sp>
        <p:nvSpPr>
          <p:cNvPr id="4" name="灯片编号占位符 3"/>
          <p:cNvSpPr>
            <a:spLocks noGrp="1"/>
          </p:cNvSpPr>
          <p:nvPr>
            <p:ph type="sldNum" sz="quarter" idx="5"/>
          </p:nvPr>
        </p:nvSpPr>
        <p:spPr/>
        <p:txBody>
          <a:bodyPr/>
          <a:lstStyle/>
          <a:p>
            <a:fld id="{B0D51D47-3557-4ECA-941E-E63EB89C0477}" type="slidenum">
              <a:rPr lang="zh-CN" altLang="en-US" smtClean="0"/>
              <a:t>13</a:t>
            </a:fld>
            <a:endParaRPr lang="zh-CN" altLang="en-US"/>
          </a:p>
        </p:txBody>
      </p:sp>
    </p:spTree>
    <p:extLst>
      <p:ext uri="{BB962C8B-B14F-4D97-AF65-F5344CB8AC3E}">
        <p14:creationId xmlns:p14="http://schemas.microsoft.com/office/powerpoint/2010/main" val="4039111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And my thesis statement is …</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14</a:t>
            </a:fld>
            <a:endParaRPr lang="zh-CN" altLang="en-US"/>
          </a:p>
        </p:txBody>
      </p:sp>
    </p:spTree>
    <p:extLst>
      <p:ext uri="{BB962C8B-B14F-4D97-AF65-F5344CB8AC3E}">
        <p14:creationId xmlns:p14="http://schemas.microsoft.com/office/powerpoint/2010/main" val="1704087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Here, I show the overview of my contributions.</a:t>
            </a:r>
          </a:p>
          <a:p>
            <a:pPr marL="228600" indent="-228600">
              <a:buFont typeface="+mj-lt"/>
              <a:buAutoNum type="arabicPeriod"/>
            </a:pPr>
            <a:r>
              <a:rPr lang="en-US" altLang="zh-CN" dirty="0"/>
              <a:t>Given an initial set of requirement and an initial design, we first propose .. </a:t>
            </a:r>
          </a:p>
          <a:p>
            <a:pPr marL="228600" indent="-228600">
              <a:buFont typeface="+mj-lt"/>
              <a:buAutoNum type="arabicPeriod"/>
            </a:pPr>
            <a:r>
              <a:rPr lang="en-US" altLang="zh-CN" dirty="0"/>
              <a:t>And present a way to compute</a:t>
            </a:r>
          </a:p>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15</a:t>
            </a:fld>
            <a:endParaRPr lang="zh-CN" altLang="en-US"/>
          </a:p>
        </p:txBody>
      </p:sp>
    </p:spTree>
    <p:extLst>
      <p:ext uri="{BB962C8B-B14F-4D97-AF65-F5344CB8AC3E}">
        <p14:creationId xmlns:p14="http://schemas.microsoft.com/office/powerpoint/2010/main" val="354545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If developers find the design is not robust enough, we propose a way to robustify the machine against the safety prop by leveraging control theory.</a:t>
            </a:r>
          </a:p>
          <a:p>
            <a:pPr marL="228600" indent="-228600">
              <a:buFont typeface="+mj-lt"/>
              <a:buAutoNum type="arabicPeriod"/>
            </a:pPr>
            <a:r>
              <a:rPr lang="en-US" altLang="zh-CN" dirty="0"/>
              <a:t>However, this method may not always give satisfactory results.</a:t>
            </a:r>
          </a:p>
          <a:p>
            <a:pPr marL="228600" indent="-228600">
              <a:buFont typeface="+mj-lt"/>
              <a:buAutoNum type="arabicPeriod"/>
            </a:pPr>
            <a:r>
              <a:rPr lang="en-US" altLang="zh-CN" dirty="0"/>
              <a:t>One situation is that the safety prop conflicts with the functional requirements</a:t>
            </a:r>
          </a:p>
          <a:p>
            <a:pPr marL="228600" indent="-228600">
              <a:buFont typeface="+mj-lt"/>
              <a:buAutoNum type="arabicPeriod"/>
            </a:pPr>
            <a:r>
              <a:rPr lang="en-US" altLang="zh-CN" dirty="0"/>
              <a:t>In particular, when the safety prop is too restrictive.</a:t>
            </a:r>
          </a:p>
        </p:txBody>
      </p:sp>
      <p:sp>
        <p:nvSpPr>
          <p:cNvPr id="4" name="灯片编号占位符 3"/>
          <p:cNvSpPr>
            <a:spLocks noGrp="1"/>
          </p:cNvSpPr>
          <p:nvPr>
            <p:ph type="sldNum" sz="quarter" idx="5"/>
          </p:nvPr>
        </p:nvSpPr>
        <p:spPr/>
        <p:txBody>
          <a:bodyPr/>
          <a:lstStyle/>
          <a:p>
            <a:fld id="{B0D51D47-3557-4ECA-941E-E63EB89C0477}" type="slidenum">
              <a:rPr lang="zh-CN" altLang="en-US" smtClean="0"/>
              <a:t>16</a:t>
            </a:fld>
            <a:endParaRPr lang="zh-CN" altLang="en-US"/>
          </a:p>
        </p:txBody>
      </p:sp>
    </p:spTree>
    <p:extLst>
      <p:ext uri="{BB962C8B-B14F-4D97-AF65-F5344CB8AC3E}">
        <p14:creationId xmlns:p14="http://schemas.microsoft.com/office/powerpoint/2010/main" val="4128862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Therefore, we then present a method to weaken the safety prop</a:t>
            </a:r>
          </a:p>
          <a:p>
            <a:pPr marL="228600" indent="-228600">
              <a:buFont typeface="+mj-lt"/>
              <a:buAutoNum type="arabicPeriod"/>
            </a:pPr>
            <a:r>
              <a:rPr lang="en-US" altLang="zh-CN" dirty="0"/>
              <a:t>So that by using this weakened prop, re-running the control method can generate more satisfactory solution.</a:t>
            </a:r>
          </a:p>
          <a:p>
            <a:pPr marL="228600" indent="-228600">
              <a:buFont typeface="+mj-lt"/>
              <a:buAutoNum type="arabicPeriod"/>
            </a:pPr>
            <a:r>
              <a:rPr lang="en-US" altLang="zh-CN" dirty="0"/>
              <a:t>And developers can then reanalyze the robustness of the new design.</a:t>
            </a:r>
          </a:p>
        </p:txBody>
      </p:sp>
      <p:sp>
        <p:nvSpPr>
          <p:cNvPr id="4" name="灯片编号占位符 3"/>
          <p:cNvSpPr>
            <a:spLocks noGrp="1"/>
          </p:cNvSpPr>
          <p:nvPr>
            <p:ph type="sldNum" sz="quarter" idx="5"/>
          </p:nvPr>
        </p:nvSpPr>
        <p:spPr/>
        <p:txBody>
          <a:bodyPr/>
          <a:lstStyle/>
          <a:p>
            <a:fld id="{B0D51D47-3557-4ECA-941E-E63EB89C0477}" type="slidenum">
              <a:rPr lang="zh-CN" altLang="en-US" smtClean="0"/>
              <a:t>17</a:t>
            </a:fld>
            <a:endParaRPr lang="zh-CN" altLang="en-US"/>
          </a:p>
        </p:txBody>
      </p:sp>
    </p:spTree>
    <p:extLst>
      <p:ext uri="{BB962C8B-B14F-4D97-AF65-F5344CB8AC3E}">
        <p14:creationId xmlns:p14="http://schemas.microsoft.com/office/powerpoint/2010/main" val="4186826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Finally, for all our proposed techniques, we implement them in a tool Fortis.</a:t>
            </a:r>
          </a:p>
          <a:p>
            <a:pPr marL="228600" indent="-228600">
              <a:buFont typeface="+mj-lt"/>
              <a:buAutoNum type="arabicPeriod"/>
            </a:pPr>
            <a:r>
              <a:rPr lang="en-US" altLang="zh-CN" dirty="0"/>
              <a:t>And we evaluate the applicability and performance of our techniques.</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18</a:t>
            </a:fld>
            <a:endParaRPr lang="zh-CN" altLang="en-US"/>
          </a:p>
        </p:txBody>
      </p:sp>
    </p:spTree>
    <p:extLst>
      <p:ext uri="{BB962C8B-B14F-4D97-AF65-F5344CB8AC3E}">
        <p14:creationId xmlns:p14="http://schemas.microsoft.com/office/powerpoint/2010/main" val="2616937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This part I’ll describe how we define behavior robustness and compute it.</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19</a:t>
            </a:fld>
            <a:endParaRPr lang="zh-CN" altLang="en-US"/>
          </a:p>
        </p:txBody>
      </p:sp>
    </p:spTree>
    <p:extLst>
      <p:ext uri="{BB962C8B-B14F-4D97-AF65-F5344CB8AC3E}">
        <p14:creationId xmlns:p14="http://schemas.microsoft.com/office/powerpoint/2010/main" val="497793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sz="1000" b="0" dirty="0">
                <a:latin typeface="Arial" panose="020B0604020202020204" pitchFamily="34" charset="0"/>
                <a:cs typeface="Arial" panose="020B0604020202020204" pitchFamily="34" charset="0"/>
              </a:rPr>
              <a:t>According to IEEE, robustness is … But in different domains, the concrete definitions of robustness are quite different.</a:t>
            </a:r>
          </a:p>
          <a:p>
            <a:pPr marL="228600" indent="-228600">
              <a:buFont typeface="+mj-lt"/>
              <a:buAutoNum type="arabicPeriod"/>
            </a:pPr>
            <a:r>
              <a:rPr lang="en-US" altLang="zh-CN" sz="1200" kern="1200" dirty="0">
                <a:solidFill>
                  <a:schemeClr val="tx1"/>
                </a:solidFill>
                <a:latin typeface="+mn-lt"/>
                <a:ea typeface="+mn-ea"/>
                <a:cs typeface="+mn-cs"/>
              </a:rPr>
              <a:t>ML: the model produce consistent prediction given random noise or minor perturbations (pixels)</a:t>
            </a:r>
          </a:p>
          <a:p>
            <a:pPr marL="228600" indent="-228600">
              <a:buFont typeface="+mj-lt"/>
              <a:buAutoNum type="arabicPeriod"/>
            </a:pPr>
            <a:r>
              <a:rPr lang="en-US" altLang="zh-CN" sz="1200" kern="1200" dirty="0">
                <a:solidFill>
                  <a:schemeClr val="tx1"/>
                </a:solidFill>
                <a:latin typeface="+mn-lt"/>
                <a:ea typeface="+mn-ea"/>
                <a:cs typeface="+mn-cs"/>
              </a:rPr>
              <a:t>Self-driving car: guarantee safety even under inaccurate sensing</a:t>
            </a:r>
          </a:p>
          <a:p>
            <a:pPr marL="228600" indent="-228600">
              <a:buFont typeface="+mj-lt"/>
              <a:buAutoNum type="arabicPeriod"/>
            </a:pPr>
            <a:r>
              <a:rPr lang="en-US" altLang="zh-CN" sz="1200" kern="1200" dirty="0">
                <a:solidFill>
                  <a:schemeClr val="tx1"/>
                </a:solidFill>
                <a:latin typeface="+mn-lt"/>
                <a:ea typeface="+mn-ea"/>
                <a:cs typeface="+mn-cs"/>
              </a:rPr>
              <a:t>Medical device: ensure patient’s safety even under mistakes from human operators.</a:t>
            </a:r>
          </a:p>
          <a:p>
            <a:pPr marL="228600" indent="-228600">
              <a:buFont typeface="+mj-lt"/>
              <a:buAutoNum type="arabicPeriod"/>
            </a:pPr>
            <a:r>
              <a:rPr lang="en-US" altLang="zh-CN" sz="1200" kern="1200" dirty="0">
                <a:solidFill>
                  <a:schemeClr val="tx1"/>
                </a:solidFill>
                <a:latin typeface="+mn-lt"/>
                <a:ea typeface="+mn-ea"/>
                <a:cs typeface="+mn-cs"/>
              </a:rPr>
              <a:t>What is robustness we study?</a:t>
            </a:r>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B0D51D47-3557-4ECA-941E-E63EB89C0477}" type="slidenum">
              <a:rPr lang="zh-CN" altLang="en-US" smtClean="0"/>
              <a:t>2</a:t>
            </a:fld>
            <a:endParaRPr lang="zh-CN" altLang="en-US"/>
          </a:p>
        </p:txBody>
      </p:sp>
    </p:spTree>
    <p:extLst>
      <p:ext uri="{BB962C8B-B14F-4D97-AF65-F5344CB8AC3E}">
        <p14:creationId xmlns:p14="http://schemas.microsoft.com/office/powerpoint/2010/main" val="2040197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We use LTS to model the behavior of the system. Essentially, LTS is a state machine</a:t>
            </a:r>
          </a:p>
          <a:p>
            <a:pPr marL="228600" indent="-228600">
              <a:buFont typeface="+mj-lt"/>
              <a:buAutoNum type="arabicPeriod"/>
            </a:pPr>
            <a:r>
              <a:rPr lang="en-US" altLang="zh-CN" dirty="0"/>
              <a:t>On the left, it shows the model of the treatment interface. An operator can …</a:t>
            </a:r>
          </a:p>
          <a:p>
            <a:pPr marL="228600" indent="-228600">
              <a:buFont typeface="+mj-lt"/>
              <a:buAutoNum type="arabicPeriod"/>
            </a:pPr>
            <a:r>
              <a:rPr lang="en-US" altLang="zh-CN" dirty="0"/>
              <a:t>On the right, it shows the other two modules of the machine.</a:t>
            </a:r>
          </a:p>
          <a:p>
            <a:pPr marL="228600" indent="-228600">
              <a:buFont typeface="+mj-lt"/>
              <a:buAutoNum type="arabicPeriod"/>
            </a:pPr>
            <a:r>
              <a:rPr lang="en-US" altLang="zh-CN" dirty="0"/>
              <a:t>It has a beam setter module which controls the switching between radiation mode.</a:t>
            </a:r>
          </a:p>
          <a:p>
            <a:pPr marL="228600" indent="-228600">
              <a:buFont typeface="+mj-lt"/>
              <a:buAutoNum type="arabicPeriod"/>
            </a:pPr>
            <a:r>
              <a:rPr lang="en-US" altLang="zh-CN" dirty="0"/>
              <a:t>Also, a spreader module which models the position of the spreader.</a:t>
            </a:r>
          </a:p>
          <a:p>
            <a:pPr marL="228600" indent="-228600">
              <a:buFont typeface="+mj-lt"/>
              <a:buAutoNum type="arabicPeriod"/>
            </a:pPr>
            <a:r>
              <a:rPr lang="en-US" altLang="zh-CN" dirty="0"/>
              <a:t>One thing to note is that, the mode switching will take a long time to complete, so we model two intermediate transition states.</a:t>
            </a:r>
          </a:p>
          <a:p>
            <a:pPr marL="228600" indent="-228600">
              <a:buFont typeface="+mj-lt"/>
              <a:buAutoNum type="arabicPeriod"/>
            </a:pPr>
            <a:r>
              <a:rPr lang="en-US" altLang="zh-CN" dirty="0"/>
              <a:t>And this may cause overdose or underdose situations.</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20</a:t>
            </a:fld>
            <a:endParaRPr lang="zh-CN" altLang="en-US"/>
          </a:p>
        </p:txBody>
      </p:sp>
    </p:spTree>
    <p:extLst>
      <p:ext uri="{BB962C8B-B14F-4D97-AF65-F5344CB8AC3E}">
        <p14:creationId xmlns:p14="http://schemas.microsoft.com/office/powerpoint/2010/main" val="3670066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We also need the model of the env. In this example, it is the expected behavior of the operator.</a:t>
            </a:r>
          </a:p>
          <a:p>
            <a:pPr marL="228600" indent="-228600">
              <a:buFont typeface="+mj-lt"/>
              <a:buAutoNum type="arabicPeriod"/>
            </a:pPr>
            <a:r>
              <a:rPr lang="en-US" altLang="zh-CN" dirty="0"/>
              <a:t>The model on the left shows the operator model, they can …</a:t>
            </a:r>
          </a:p>
          <a:p>
            <a:pPr marL="228600" indent="-228600">
              <a:buFont typeface="+mj-lt"/>
              <a:buAutoNum type="arabicPeriod"/>
            </a:pPr>
            <a:r>
              <a:rPr lang="en-US" altLang="zh-CN" dirty="0"/>
              <a:t>And we have the safety prop to ensure there should be no over-dose to the patients.</a:t>
            </a:r>
          </a:p>
          <a:p>
            <a:pPr marL="228600" indent="-228600">
              <a:buFont typeface="+mj-lt"/>
              <a:buAutoNum type="arabicPeriod"/>
            </a:pPr>
            <a:r>
              <a:rPr lang="en-US" altLang="zh-CN" dirty="0"/>
              <a:t>Our assumption is that, the machine should satisfy the desired property given the assumed env.</a:t>
            </a:r>
          </a:p>
          <a:p>
            <a:pPr marL="228600" indent="-228600">
              <a:buFont typeface="+mj-lt"/>
              <a:buAutoNum type="arabicPeriod"/>
            </a:pPr>
            <a:r>
              <a:rPr lang="en-US" altLang="zh-CN" dirty="0"/>
              <a:t>We can use a technique like model checking to assert the our machine model with this assumed env model can satisfy our no over-dose safety requirement.</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21</a:t>
            </a:fld>
            <a:endParaRPr lang="zh-CN" altLang="en-US"/>
          </a:p>
        </p:txBody>
      </p:sp>
    </p:spTree>
    <p:extLst>
      <p:ext uri="{BB962C8B-B14F-4D97-AF65-F5344CB8AC3E}">
        <p14:creationId xmlns:p14="http://schemas.microsoft.com/office/powerpoint/2010/main" val="1985160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Then, in our work, a deviation is a trace…</a:t>
            </a:r>
          </a:p>
          <a:p>
            <a:pPr marL="228600" indent="-228600">
              <a:buFont typeface="+mj-lt"/>
              <a:buAutoNum type="arabicPeriod"/>
            </a:pPr>
            <a:r>
              <a:rPr lang="en-US" altLang="zh-CN" dirty="0"/>
              <a:t>E.g., we can consider a trace X, B, i.e., fire without confirm, which is not defined in the assumed env</a:t>
            </a:r>
          </a:p>
          <a:p>
            <a:pPr marL="228600" indent="-228600">
              <a:buFont typeface="+mj-lt"/>
              <a:buAutoNum type="arabicPeriod"/>
            </a:pPr>
            <a:r>
              <a:rPr lang="en-US" altLang="zh-CN" dirty="0"/>
              <a:t>We say the machine is robust against this deviation when it can continue satisfying the prop under the deviation</a:t>
            </a:r>
          </a:p>
          <a:p>
            <a:pPr marL="228600" indent="-228600">
              <a:buFont typeface="+mj-lt"/>
              <a:buAutoNum type="arabicPeriod"/>
            </a:pPr>
            <a:r>
              <a:rPr lang="en-US" altLang="zh-CN" dirty="0"/>
              <a:t>E.g., by using model checking, we can also tell that the machine is robust against X, B.</a:t>
            </a:r>
          </a:p>
          <a:p>
            <a:pPr marL="228600" indent="-228600">
              <a:buFont typeface="+mj-lt"/>
              <a:buAutoNum type="arabicPeriod"/>
            </a:pPr>
            <a:r>
              <a:rPr lang="en-US" altLang="zh-CN" dirty="0"/>
              <a:t>Therefore, we measure robustness as…</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22</a:t>
            </a:fld>
            <a:endParaRPr lang="zh-CN" altLang="en-US"/>
          </a:p>
        </p:txBody>
      </p:sp>
    </p:spTree>
    <p:extLst>
      <p:ext uri="{BB962C8B-B14F-4D97-AF65-F5344CB8AC3E}">
        <p14:creationId xmlns:p14="http://schemas.microsoft.com/office/powerpoint/2010/main" val="1527007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Then, we show how we compute robustness</a:t>
            </a:r>
          </a:p>
          <a:p>
            <a:pPr marL="228600" indent="-228600">
              <a:buFont typeface="+mj-lt"/>
              <a:buAutoNum type="arabicPeriod"/>
            </a:pPr>
            <a:r>
              <a:rPr lang="en-US" altLang="zh-CN" dirty="0"/>
              <a:t>To visualize this, on this diagram, the </a:t>
            </a:r>
            <a:r>
              <a:rPr lang="en-US" altLang="zh-CN" dirty="0" err="1"/>
              <a:t>outerbox</a:t>
            </a:r>
            <a:r>
              <a:rPr lang="en-US" altLang="zh-CN" dirty="0"/>
              <a:t> is the set of all behaviors given some alphabet A.</a:t>
            </a:r>
          </a:p>
          <a:p>
            <a:pPr marL="228600" indent="-228600">
              <a:buFont typeface="+mj-lt"/>
              <a:buAutoNum type="arabicPeriod"/>
            </a:pPr>
            <a:r>
              <a:rPr lang="en-US" altLang="zh-CN" dirty="0"/>
              <a:t>The inner small box is the assumed behavior of the env.</a:t>
            </a:r>
          </a:p>
          <a:p>
            <a:pPr marL="228600" indent="-228600">
              <a:buFont typeface="+mj-lt"/>
              <a:buAutoNum type="arabicPeriod"/>
            </a:pPr>
            <a:r>
              <a:rPr lang="en-US" altLang="zh-CN" dirty="0"/>
              <a:t>The box in the middle is the behavior that the machine accepts.</a:t>
            </a:r>
          </a:p>
          <a:p>
            <a:pPr marL="228600" indent="-228600">
              <a:buFont typeface="+mj-lt"/>
              <a:buAutoNum type="arabicPeriod"/>
            </a:pPr>
            <a:r>
              <a:rPr lang="en-US" altLang="zh-CN" dirty="0"/>
              <a:t>In addition, we consider the box </a:t>
            </a:r>
            <a:r>
              <a:rPr lang="en-US" altLang="zh-CN" dirty="0" err="1"/>
              <a:t>M_safe</a:t>
            </a:r>
            <a:r>
              <a:rPr lang="en-US" altLang="zh-CN" dirty="0"/>
              <a:t> is the behavior that the machine accepts and also satisfies the prop P.</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23</a:t>
            </a:fld>
            <a:endParaRPr lang="zh-CN" altLang="en-US"/>
          </a:p>
        </p:txBody>
      </p:sp>
    </p:spTree>
    <p:extLst>
      <p:ext uri="{BB962C8B-B14F-4D97-AF65-F5344CB8AC3E}">
        <p14:creationId xmlns:p14="http://schemas.microsoft.com/office/powerpoint/2010/main" val="2029348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So first, for the inner green area, these are the deviations that M accepts and satisfy P.</a:t>
            </a:r>
          </a:p>
          <a:p>
            <a:pPr marL="228600" indent="-228600">
              <a:buFont typeface="+mj-lt"/>
              <a:buAutoNum type="arabicPeriod"/>
            </a:pPr>
            <a:r>
              <a:rPr lang="en-US" altLang="zh-CN" dirty="0"/>
              <a:t>Then, the red area is the middle, these are the deviations that M accepts but violate P.</a:t>
            </a:r>
          </a:p>
          <a:p>
            <a:pPr marL="228600" indent="-228600">
              <a:buFont typeface="+mj-lt"/>
              <a:buAutoNum type="arabicPeriod"/>
            </a:pPr>
            <a:r>
              <a:rPr lang="en-US" altLang="zh-CN" dirty="0"/>
              <a:t>Finally, the outer green area, these are deviations that M does not accept, or in other words, disabled by 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Recall that robustness is the set of all deviations that the machine can continue satisfy the prop.</a:t>
            </a:r>
          </a:p>
          <a:p>
            <a:pPr marL="228600" indent="-228600">
              <a:buFont typeface="+mj-lt"/>
              <a:buAutoNum type="arabicPeriod"/>
            </a:pPr>
            <a:r>
              <a:rPr lang="en-US" altLang="zh-CN" dirty="0"/>
              <a:t>Given this definition, the robustness should be the union of the two green areas.</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24</a:t>
            </a:fld>
            <a:endParaRPr lang="zh-CN" altLang="en-US"/>
          </a:p>
        </p:txBody>
      </p:sp>
    </p:spTree>
    <p:extLst>
      <p:ext uri="{BB962C8B-B14F-4D97-AF65-F5344CB8AC3E}">
        <p14:creationId xmlns:p14="http://schemas.microsoft.com/office/powerpoint/2010/main" val="3151325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To compute robustness, we then leverage the idea of weakest assumption</a:t>
            </a:r>
          </a:p>
          <a:p>
            <a:pPr marL="228600" indent="-228600">
              <a:buFont typeface="+mj-lt"/>
              <a:buAutoNum type="arabicPeriod"/>
            </a:pPr>
            <a:r>
              <a:rPr lang="en-US" altLang="zh-CN" dirty="0"/>
              <a:t>By definition, given a prop P, it is the maximum set of traces that the machine can satisfy the prop P.</a:t>
            </a:r>
          </a:p>
          <a:p>
            <a:pPr marL="228600" indent="-228600">
              <a:buFont typeface="+mj-lt"/>
              <a:buAutoNum type="arabicPeriod"/>
            </a:pPr>
            <a:r>
              <a:rPr lang="en-US" altLang="zh-CN" dirty="0"/>
              <a:t>So, the behavior of the weakest assumption equals to the </a:t>
            </a:r>
            <a:r>
              <a:rPr lang="en-US" altLang="zh-CN" dirty="0" err="1"/>
              <a:t>beh</a:t>
            </a:r>
            <a:r>
              <a:rPr lang="en-US" altLang="zh-CN" dirty="0"/>
              <a:t> of </a:t>
            </a:r>
            <a:r>
              <a:rPr lang="en-US" altLang="zh-CN" dirty="0" err="1"/>
              <a:t>M_safe</a:t>
            </a:r>
            <a:r>
              <a:rPr lang="en-US" altLang="zh-CN" dirty="0"/>
              <a:t> (the inner green area with env E) plus the </a:t>
            </a:r>
            <a:r>
              <a:rPr lang="en-US" altLang="zh-CN" dirty="0" err="1"/>
              <a:t>beh</a:t>
            </a:r>
            <a:r>
              <a:rPr lang="en-US" altLang="zh-CN" dirty="0"/>
              <a:t> disabled by M (the outer green area).</a:t>
            </a:r>
          </a:p>
          <a:p>
            <a:pPr marL="228600" indent="-228600">
              <a:buFont typeface="+mj-lt"/>
              <a:buAutoNum type="arabicPeriod"/>
            </a:pPr>
            <a:r>
              <a:rPr lang="en-US" altLang="zh-CN" dirty="0"/>
              <a:t>So robustness can be computed by the weakest assumption minus the assumed env.</a:t>
            </a:r>
          </a:p>
          <a:p>
            <a:pPr marL="228600" indent="-228600">
              <a:buFont typeface="+mj-lt"/>
              <a:buAutoNum type="arabicPeriod"/>
            </a:pPr>
            <a:r>
              <a:rPr lang="en-US" altLang="zh-CN" dirty="0"/>
              <a:t>In particular, we leverage Dimitra’s work to generate weakest assumption.</a:t>
            </a:r>
          </a:p>
          <a:p>
            <a:pPr marL="228600" indent="-228600">
              <a:buFont typeface="+mj-lt"/>
              <a:buAutoNum type="arabicPeriod"/>
            </a:pPr>
            <a:endParaRPr lang="en-US" altLang="zh-CN" dirty="0"/>
          </a:p>
          <a:p>
            <a:pPr marL="0" indent="0">
              <a:buFont typeface="+mj-lt"/>
              <a:buNone/>
            </a:pPr>
            <a:r>
              <a:rPr lang="en-US" altLang="zh-CN" dirty="0"/>
              <a:t>Q: Different from the FSE paper? Yes, disabled vs undefined</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25</a:t>
            </a:fld>
            <a:endParaRPr lang="zh-CN" altLang="en-US"/>
          </a:p>
        </p:txBody>
      </p:sp>
    </p:spTree>
    <p:extLst>
      <p:ext uri="{BB962C8B-B14F-4D97-AF65-F5344CB8AC3E}">
        <p14:creationId xmlns:p14="http://schemas.microsoft.com/office/powerpoint/2010/main" val="100791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Also, we note that, the set of deviations of robustness can be infinite. E.g., it can include, …</a:t>
            </a:r>
          </a:p>
          <a:p>
            <a:pPr marL="228600" indent="-228600">
              <a:buFont typeface="+mj-lt"/>
              <a:buAutoNum type="arabicPeriod"/>
            </a:pPr>
            <a:r>
              <a:rPr lang="en-US" altLang="zh-CN" dirty="0"/>
              <a:t>Thus, we build a way to extract finite equivalence classes from it.</a:t>
            </a:r>
          </a:p>
          <a:p>
            <a:pPr marL="228600" indent="-228600">
              <a:buFont typeface="+mj-lt"/>
              <a:buAutoNum type="arabicPeriod"/>
            </a:pPr>
            <a:r>
              <a:rPr lang="en-US" altLang="zh-CN" dirty="0"/>
              <a:t>The idea is that, we can use a prefix trace to represent a set of deviations. E.g., X, B can represent …</a:t>
            </a:r>
          </a:p>
          <a:p>
            <a:pPr marL="228600" indent="-228600">
              <a:buFont typeface="+mj-lt"/>
              <a:buAutoNum type="arabicPeriod"/>
            </a:pPr>
            <a:r>
              <a:rPr lang="en-US" altLang="zh-CN" dirty="0"/>
              <a:t>Where X is part of the normal behavior, and B is the first action that deviates from the normal behavior.</a:t>
            </a:r>
          </a:p>
          <a:p>
            <a:pPr marL="228600" indent="-228600">
              <a:buFont typeface="+mj-lt"/>
              <a:buAutoNum type="arabicPeriod"/>
            </a:pPr>
            <a:r>
              <a:rPr lang="en-US" altLang="zh-CN" dirty="0"/>
              <a:t>Finally, we introduce a notion called deviation model to provide domain-dependent explanations for these classes.</a:t>
            </a:r>
          </a:p>
          <a:p>
            <a:pPr marL="228600" indent="-228600">
              <a:buFont typeface="+mj-lt"/>
              <a:buAutoNum type="arabicPeriod"/>
            </a:pPr>
            <a:r>
              <a:rPr lang="en-US" altLang="zh-CN" dirty="0"/>
              <a:t>For example, a deviation model for the operator could look like this, where the operator may have an omission error that they forget to press enter to confirm.</a:t>
            </a:r>
          </a:p>
          <a:p>
            <a:pPr marL="228600" indent="-228600">
              <a:buFont typeface="+mj-lt"/>
              <a:buAutoNum type="arabicPeriod"/>
            </a:pPr>
            <a:r>
              <a:rPr lang="en-US" altLang="zh-CN" dirty="0"/>
              <a:t>Which will result in a deviation such as X, Omission, B.</a:t>
            </a:r>
          </a:p>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26</a:t>
            </a:fld>
            <a:endParaRPr lang="zh-CN" altLang="en-US"/>
          </a:p>
        </p:txBody>
      </p:sp>
    </p:spTree>
    <p:extLst>
      <p:ext uri="{BB962C8B-B14F-4D97-AF65-F5344CB8AC3E}">
        <p14:creationId xmlns:p14="http://schemas.microsoft.com/office/powerpoint/2010/main" val="3622556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To summarize, by taking the model of the machine, env, and a safety prop</a:t>
            </a:r>
          </a:p>
          <a:p>
            <a:pPr marL="228600" indent="-228600">
              <a:buFont typeface="+mj-lt"/>
              <a:buAutoNum type="arabicPeriod"/>
            </a:pPr>
            <a:r>
              <a:rPr lang="en-US" altLang="zh-CN" dirty="0"/>
              <a:t>We first compute the weakest assumption of the machine w.r.t. the prop, and the computes the model of robustness</a:t>
            </a:r>
          </a:p>
          <a:p>
            <a:pPr marL="228600" indent="-228600">
              <a:buFont typeface="+mj-lt"/>
              <a:buAutoNum type="arabicPeriod"/>
            </a:pPr>
            <a:r>
              <a:rPr lang="en-US" altLang="zh-CN" dirty="0"/>
              <a:t>Then, we propose a way to extract finite equivalence classes from the robustness model, and find a finite number of representations and explanations for more a user-friendly way of interpreting robustness.</a:t>
            </a:r>
          </a:p>
          <a:p>
            <a:pPr marL="228600" indent="-228600">
              <a:buFont typeface="+mj-lt"/>
              <a:buAutoNum type="arabicPeriod"/>
            </a:pPr>
            <a:r>
              <a:rPr lang="en-US" altLang="zh-CN" dirty="0"/>
              <a:t>This work is published at FSE 2020.</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27</a:t>
            </a:fld>
            <a:endParaRPr lang="zh-CN" altLang="en-US"/>
          </a:p>
        </p:txBody>
      </p:sp>
    </p:spTree>
    <p:extLst>
      <p:ext uri="{BB962C8B-B14F-4D97-AF65-F5344CB8AC3E}">
        <p14:creationId xmlns:p14="http://schemas.microsoft.com/office/powerpoint/2010/main" val="1837775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So we have covered the part for robustness analysis and computation,</a:t>
            </a:r>
          </a:p>
          <a:p>
            <a:pPr marL="228600" indent="-228600">
              <a:buFont typeface="+mj-lt"/>
              <a:buAutoNum type="arabicPeriod"/>
            </a:pPr>
            <a:r>
              <a:rPr lang="en-US" altLang="zh-CN" dirty="0"/>
              <a:t>Now, I’ll discuss how we systematically improve the robustness.</a:t>
            </a:r>
          </a:p>
          <a:p>
            <a:pPr marL="228600" indent="-228600">
              <a:buFont typeface="+mj-lt"/>
              <a:buAutoNum type="arabicPeriod"/>
            </a:pPr>
            <a:r>
              <a:rPr lang="en-US" altLang="zh-CN" dirty="0"/>
              <a:t>The first method we present is called robustification-by-control.</a:t>
            </a:r>
          </a:p>
        </p:txBody>
      </p:sp>
      <p:sp>
        <p:nvSpPr>
          <p:cNvPr id="4" name="灯片编号占位符 3"/>
          <p:cNvSpPr>
            <a:spLocks noGrp="1"/>
          </p:cNvSpPr>
          <p:nvPr>
            <p:ph type="sldNum" sz="quarter" idx="5"/>
          </p:nvPr>
        </p:nvSpPr>
        <p:spPr/>
        <p:txBody>
          <a:bodyPr/>
          <a:lstStyle/>
          <a:p>
            <a:fld id="{B0D51D47-3557-4ECA-941E-E63EB89C0477}" type="slidenum">
              <a:rPr lang="zh-CN" altLang="en-US" smtClean="0"/>
              <a:t>28</a:t>
            </a:fld>
            <a:endParaRPr lang="zh-CN" altLang="en-US"/>
          </a:p>
        </p:txBody>
      </p:sp>
    </p:spTree>
    <p:extLst>
      <p:ext uri="{BB962C8B-B14F-4D97-AF65-F5344CB8AC3E}">
        <p14:creationId xmlns:p14="http://schemas.microsoft.com/office/powerpoint/2010/main" val="3136975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Before we dive deep into the robustification method, let’s consider an intolerable deviation.</a:t>
            </a:r>
          </a:p>
          <a:p>
            <a:pPr marL="228600" indent="-228600">
              <a:buFont typeface="+mj-lt"/>
              <a:buAutoNum type="arabicPeriod"/>
            </a:pPr>
            <a:r>
              <a:rPr lang="en-US" altLang="zh-CN" dirty="0"/>
              <a:t>In contrast to robustness, we say deviations that would cause a violation are intolerable deviations.</a:t>
            </a:r>
          </a:p>
          <a:p>
            <a:pPr marL="228600" indent="-228600">
              <a:buFont typeface="+mj-lt"/>
              <a:buAutoNum type="arabicPeriod"/>
            </a:pPr>
            <a:r>
              <a:rPr lang="en-US" altLang="zh-CN" dirty="0"/>
              <a:t>For example, consider this unrobust scenario: …</a:t>
            </a:r>
          </a:p>
          <a:p>
            <a:pPr marL="228600" indent="-228600">
              <a:buFont typeface="+mj-lt"/>
              <a:buAutoNum type="arabicPeriod"/>
            </a:pPr>
            <a:r>
              <a:rPr lang="en-US" altLang="zh-CN" dirty="0"/>
              <a:t>The operator first chooses the X-ray mode, and the spreader is in place.</a:t>
            </a:r>
          </a:p>
          <a:p>
            <a:pPr marL="228600" indent="-228600">
              <a:buFont typeface="+mj-lt"/>
              <a:buAutoNum type="arabicPeriod"/>
            </a:pPr>
            <a:r>
              <a:rPr lang="en-US" altLang="zh-CN" dirty="0"/>
              <a:t>Then, they find they made a mistake and use Up to go back to the previous step and change to the Electron beam mode.</a:t>
            </a:r>
          </a:p>
          <a:p>
            <a:pPr marL="228600" indent="-228600">
              <a:buFont typeface="+mj-lt"/>
              <a:buAutoNum type="arabicPeriod"/>
            </a:pPr>
            <a:r>
              <a:rPr lang="en-US" altLang="zh-CN" dirty="0"/>
              <a:t>The spreader moves out, but the mode switching is still progress.</a:t>
            </a:r>
          </a:p>
          <a:p>
            <a:pPr marL="228600" indent="-228600">
              <a:buFont typeface="+mj-lt"/>
              <a:buAutoNum type="arabicPeriod"/>
            </a:pPr>
            <a:r>
              <a:rPr lang="en-US" altLang="zh-CN" dirty="0"/>
              <a:t>Then, if the operator fires the beam, the X-ray beam would be fired without the spreader.</a:t>
            </a:r>
          </a:p>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29</a:t>
            </a:fld>
            <a:endParaRPr lang="zh-CN" altLang="en-US"/>
          </a:p>
        </p:txBody>
      </p:sp>
    </p:spTree>
    <p:extLst>
      <p:ext uri="{BB962C8B-B14F-4D97-AF65-F5344CB8AC3E}">
        <p14:creationId xmlns:p14="http://schemas.microsoft.com/office/powerpoint/2010/main" val="4056610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Arial" panose="020B0604020202020204" pitchFamily="34" charset="0"/>
              <a:buAutoNum type="arabicPeriod"/>
            </a:pPr>
            <a:r>
              <a:rPr lang="en-US" altLang="zh-CN" dirty="0">
                <a:solidFill>
                  <a:srgbClr val="FF0000"/>
                </a:solidFill>
              </a:rPr>
              <a:t>Two dimensions: the type of properties and the type of systems.</a:t>
            </a:r>
          </a:p>
          <a:p>
            <a:pPr marL="228600" indent="-228600">
              <a:buFont typeface="Arial" panose="020B0604020202020204" pitchFamily="34" charset="0"/>
              <a:buAutoNum type="arabicPeriod"/>
            </a:pPr>
            <a:r>
              <a:rPr lang="en-US" altLang="zh-CN" dirty="0">
                <a:solidFill>
                  <a:srgbClr val="FF0000"/>
                </a:solidFill>
              </a:rPr>
              <a:t>I/O: for a function call taking input and return output, …</a:t>
            </a:r>
          </a:p>
          <a:p>
            <a:pPr marL="228600" indent="-228600">
              <a:buFont typeface="Arial" panose="020B0604020202020204" pitchFamily="34" charset="0"/>
              <a:buAutoNum type="arabicPeriod"/>
            </a:pPr>
            <a:r>
              <a:rPr lang="en-US" altLang="zh-CN" dirty="0">
                <a:solidFill>
                  <a:srgbClr val="FF0000"/>
                </a:solidFill>
              </a:rPr>
              <a:t>Behavioral: a set of execution traces, two types of prop are often used to describe the expected behavior</a:t>
            </a:r>
          </a:p>
          <a:p>
            <a:pPr marL="228600" indent="-228600">
              <a:buFont typeface="Arial" panose="020B0604020202020204" pitchFamily="34" charset="0"/>
              <a:buAutoNum type="arabicPeriod"/>
            </a:pPr>
            <a:r>
              <a:rPr lang="en-US" altLang="zh-CN" dirty="0">
                <a:solidFill>
                  <a:srgbClr val="FF0000"/>
                </a:solidFill>
              </a:rPr>
              <a:t>Conventional: traditional means of software, essentially discrete systems.</a:t>
            </a:r>
          </a:p>
          <a:p>
            <a:pPr marL="228600" indent="-228600">
              <a:buFont typeface="Arial" panose="020B0604020202020204" pitchFamily="34" charset="0"/>
              <a:buAutoNum type="arabicPeriod"/>
            </a:pPr>
            <a:r>
              <a:rPr lang="en-US" altLang="zh-CN" dirty="0">
                <a:solidFill>
                  <a:srgbClr val="FF0000"/>
                </a:solidFill>
              </a:rPr>
              <a:t>ML: systems with ML as critical components, ML models are data-drive, statistical models. Often as black boxes.</a:t>
            </a:r>
          </a:p>
          <a:p>
            <a:pPr marL="228600" indent="-228600">
              <a:buFont typeface="Arial" panose="020B0604020202020204" pitchFamily="34" charset="0"/>
              <a:buAutoNum type="arabicPeriod"/>
            </a:pPr>
            <a:r>
              <a:rPr lang="en-US" altLang="zh-CN" dirty="0">
                <a:solidFill>
                  <a:srgbClr val="FF0000"/>
                </a:solidFill>
              </a:rPr>
              <a:t>CPS: important to model the physical process, need continuous model like ODEs, Hybrid model.</a:t>
            </a:r>
          </a:p>
        </p:txBody>
      </p:sp>
      <p:sp>
        <p:nvSpPr>
          <p:cNvPr id="4" name="灯片编号占位符 3"/>
          <p:cNvSpPr>
            <a:spLocks noGrp="1"/>
          </p:cNvSpPr>
          <p:nvPr>
            <p:ph type="sldNum" sz="quarter" idx="5"/>
          </p:nvPr>
        </p:nvSpPr>
        <p:spPr/>
        <p:txBody>
          <a:bodyPr/>
          <a:lstStyle/>
          <a:p>
            <a:fld id="{B0D51D47-3557-4ECA-941E-E63EB89C0477}" type="slidenum">
              <a:rPr lang="zh-CN" altLang="en-US" smtClean="0"/>
              <a:t>3</a:t>
            </a:fld>
            <a:endParaRPr lang="zh-CN" altLang="en-US"/>
          </a:p>
        </p:txBody>
      </p:sp>
    </p:spTree>
    <p:extLst>
      <p:ext uri="{BB962C8B-B14F-4D97-AF65-F5344CB8AC3E}">
        <p14:creationId xmlns:p14="http://schemas.microsoft.com/office/powerpoint/2010/main" val="607222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There are different ways to robustify the machine.</a:t>
            </a:r>
          </a:p>
          <a:p>
            <a:pPr marL="228600" indent="-228600">
              <a:buFont typeface="+mj-lt"/>
              <a:buAutoNum type="arabicPeriod"/>
            </a:pPr>
            <a:r>
              <a:rPr lang="en-US" altLang="zh-CN" dirty="0"/>
              <a:t>The first potential solution is to disable all up transitions. Which is a simple solution.</a:t>
            </a:r>
          </a:p>
          <a:p>
            <a:pPr marL="228600" indent="-228600">
              <a:buFont typeface="+mj-lt"/>
              <a:buAutoNum type="arabicPeriod"/>
            </a:pPr>
            <a:r>
              <a:rPr lang="en-US" altLang="zh-CN" dirty="0"/>
              <a:t>But if we also consider its trade-offs. For example, the cost to implement this modification and the system functionality.</a:t>
            </a:r>
          </a:p>
          <a:p>
            <a:pPr marL="228600" indent="-228600">
              <a:buFont typeface="+mj-lt"/>
              <a:buAutoNum type="arabicPeriod"/>
            </a:pPr>
            <a:r>
              <a:rPr lang="en-US" altLang="zh-CN" dirty="0"/>
              <a:t>One may argue that it has a low cost to implement with only disabling, but it will lose a critical functionality to allow the user to switch between beam modes.</a:t>
            </a:r>
          </a:p>
          <a:p>
            <a:pPr marL="228600" indent="-228600">
              <a:buFont typeface="+mj-lt"/>
              <a:buAutoNum type="arabicPeriod"/>
            </a:pPr>
            <a:r>
              <a:rPr lang="en-US" altLang="zh-CN" dirty="0"/>
              <a:t>Another solution is to let the interface to also synchronize on the mode switching. In this redesign, the interface will wait until the beam switching is completed, and then allow the user to fire the beam. One may argue that this solution has better functionality but it may have a larger cost to implement because we may need to implement additional synchronization mechanisms in the interface.</a:t>
            </a:r>
          </a:p>
          <a:p>
            <a:pPr marL="228600" indent="-228600">
              <a:buFont typeface="+mj-lt"/>
              <a:buAutoNum type="arabicPeriod"/>
            </a:pPr>
            <a:r>
              <a:rPr lang="en-US" altLang="zh-CN" dirty="0"/>
              <a:t>More importantly, these trade-offs are problem-dependent, they are unique in different problems.</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30</a:t>
            </a:fld>
            <a:endParaRPr lang="zh-CN" altLang="en-US"/>
          </a:p>
        </p:txBody>
      </p:sp>
    </p:spTree>
    <p:extLst>
      <p:ext uri="{BB962C8B-B14F-4D97-AF65-F5344CB8AC3E}">
        <p14:creationId xmlns:p14="http://schemas.microsoft.com/office/powerpoint/2010/main" val="4082543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In this work, we consider four dimensions of trade-offs.</a:t>
            </a:r>
          </a:p>
          <a:p>
            <a:pPr marL="228600" indent="-228600">
              <a:buFont typeface="+mj-lt"/>
              <a:buAutoNum type="arabicPeriod"/>
            </a:pPr>
            <a:r>
              <a:rPr lang="en-US" altLang="zh-CN" dirty="0"/>
              <a:t>Our main goal is to maintain safety, however we cannot completely disregard functionalities. Maintaining safety may cause functionality to degrade, e.g., …</a:t>
            </a:r>
          </a:p>
          <a:p>
            <a:pPr marL="228600" indent="-228600">
              <a:buFont typeface="+mj-lt"/>
              <a:buAutoNum type="arabicPeriod"/>
            </a:pPr>
            <a:r>
              <a:rPr lang="en-US" altLang="zh-CN" dirty="0"/>
              <a:t>One way to resolve the conflict is to increate the observability and controllability of the machine. Intuitively, when a machine can observe more events and control more events, it allows a finer-grained control so that it can retain functionality as well as avoid those bad states.</a:t>
            </a:r>
          </a:p>
          <a:p>
            <a:pPr marL="228600" indent="-228600">
              <a:buFont typeface="+mj-lt"/>
              <a:buAutoNum type="arabicPeriod"/>
            </a:pPr>
            <a:r>
              <a:rPr lang="en-US" altLang="zh-CN" dirty="0"/>
              <a:t>However, better controllability and observability come at a higher cost. For example, the machine may need additional physical sensors and physical control mechanisms. </a:t>
            </a:r>
          </a:p>
          <a:p>
            <a:pPr marL="0" indent="0">
              <a:buFont typeface="+mj-lt"/>
              <a:buNone/>
            </a:pPr>
            <a:endParaRPr lang="en-US" altLang="zh-CN" dirty="0"/>
          </a:p>
          <a:p>
            <a:pPr marL="0" indent="0">
              <a:buFont typeface="+mj-lt"/>
              <a:buNone/>
            </a:pPr>
            <a:r>
              <a:rPr lang="en-US" altLang="zh-CN" dirty="0"/>
              <a:t>Q: How much safety? Change how robust? Specification weakening.</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31</a:t>
            </a:fld>
            <a:endParaRPr lang="zh-CN" altLang="en-US"/>
          </a:p>
        </p:txBody>
      </p:sp>
    </p:spTree>
    <p:extLst>
      <p:ext uri="{BB962C8B-B14F-4D97-AF65-F5344CB8AC3E}">
        <p14:creationId xmlns:p14="http://schemas.microsoft.com/office/powerpoint/2010/main" val="229994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In our robustification-by-control method, we fix the safety prop and ensure safety by disabling actions in the machine based on the controllability of the machine.</a:t>
            </a:r>
          </a:p>
          <a:p>
            <a:pPr marL="228600" indent="-228600">
              <a:buFont typeface="+mj-lt"/>
              <a:buAutoNum type="arabicPeriod"/>
            </a:pPr>
            <a:r>
              <a:rPr lang="en-US" altLang="zh-CN" dirty="0"/>
              <a:t>We introduce the notion of </a:t>
            </a:r>
            <a:r>
              <a:rPr lang="en-US" altLang="zh-CN" dirty="0" err="1"/>
              <a:t>pref</a:t>
            </a:r>
            <a:r>
              <a:rPr lang="en-US" altLang="zh-CN" dirty="0"/>
              <a:t> </a:t>
            </a:r>
            <a:r>
              <a:rPr lang="en-US" altLang="zh-CN" dirty="0" err="1"/>
              <a:t>beh</a:t>
            </a:r>
            <a:r>
              <a:rPr lang="en-US" altLang="zh-CN" dirty="0"/>
              <a:t> to measure the retained functionalities of the system. Each describe an execution scenario and is associated with a utility value.</a:t>
            </a:r>
          </a:p>
          <a:p>
            <a:pPr marL="228600" indent="-228600">
              <a:buFont typeface="+mj-lt"/>
              <a:buAutoNum type="arabicPeriod"/>
            </a:pPr>
            <a:r>
              <a:rPr lang="en-US" altLang="zh-CN" dirty="0"/>
              <a:t>Then, the controllability and observability of the system is modeled as the set of observable and controllable events in the machine.</a:t>
            </a:r>
          </a:p>
          <a:p>
            <a:pPr marL="228600" indent="-228600">
              <a:buFont typeface="+mj-lt"/>
              <a:buAutoNum type="arabicPeriod"/>
            </a:pPr>
            <a:r>
              <a:rPr lang="en-US" altLang="zh-CN" dirty="0"/>
              <a:t>Finally, we measure the implementation cost by associating a cost to each controllable and observable event.</a:t>
            </a:r>
          </a:p>
          <a:p>
            <a:pPr marL="228600" indent="-228600">
              <a:buFont typeface="+mj-lt"/>
              <a:buAutoNum type="arabicPeriod"/>
            </a:pPr>
            <a:r>
              <a:rPr lang="en-US" altLang="zh-CN" dirty="0"/>
              <a:t>So our robustification method needs to balance between these dimensions.</a:t>
            </a:r>
          </a:p>
          <a:p>
            <a:pPr marL="228600" indent="-228600">
              <a:buFont typeface="+mj-lt"/>
              <a:buAutoNum type="arabicPeriod"/>
            </a:pPr>
            <a:r>
              <a:rPr lang="en-US" altLang="zh-CN" dirty="0"/>
              <a:t>To retain more functionalities, we may need more controllable and observable events, which result in a higher cost.</a:t>
            </a:r>
          </a:p>
          <a:p>
            <a:pPr marL="228600" indent="-228600">
              <a:buFont typeface="+mj-lt"/>
              <a:buAutoNum type="arabicPeriod"/>
            </a:pPr>
            <a:r>
              <a:rPr lang="en-US" altLang="zh-CN" dirty="0"/>
              <a:t>We can also choose to sacrifice on certain functionalities, so it may need fewer events, and result in a lower cost.</a:t>
            </a:r>
          </a:p>
          <a:p>
            <a:pPr marL="228600" indent="-228600">
              <a:buFont typeface="+mj-lt"/>
              <a:buAutoNum type="arabicPeriod"/>
            </a:pPr>
            <a:endParaRPr lang="en-US" altLang="zh-CN" dirty="0"/>
          </a:p>
          <a:p>
            <a:pPr marL="0" indent="0">
              <a:buFont typeface="+mj-lt"/>
              <a:buNone/>
            </a:pPr>
            <a:r>
              <a:rPr lang="en-US" altLang="zh-CN" dirty="0"/>
              <a:t>Q: Exact definition of </a:t>
            </a:r>
            <a:r>
              <a:rPr lang="en-US" altLang="zh-CN" dirty="0" err="1"/>
              <a:t>pref</a:t>
            </a:r>
            <a:r>
              <a:rPr lang="en-US" altLang="zh-CN" dirty="0"/>
              <a:t> </a:t>
            </a:r>
            <a:r>
              <a:rPr lang="en-US" altLang="zh-CN" dirty="0" err="1"/>
              <a:t>beh</a:t>
            </a:r>
            <a:r>
              <a:rPr lang="en-US" altLang="zh-CN" dirty="0"/>
              <a:t>? A full execution? Or States</a:t>
            </a:r>
            <a:r>
              <a:rPr lang="zh-CN" altLang="en-US" dirty="0"/>
              <a:t>？</a:t>
            </a:r>
            <a:endParaRPr lang="en-US" altLang="zh-CN"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32</a:t>
            </a:fld>
            <a:endParaRPr lang="zh-CN" altLang="en-US"/>
          </a:p>
        </p:txBody>
      </p:sp>
    </p:spTree>
    <p:extLst>
      <p:ext uri="{BB962C8B-B14F-4D97-AF65-F5344CB8AC3E}">
        <p14:creationId xmlns:p14="http://schemas.microsoft.com/office/powerpoint/2010/main" val="531526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So we can formulate the problem as a multi-objective optimization problem.</a:t>
            </a:r>
          </a:p>
          <a:p>
            <a:pPr marL="228600" indent="-228600">
              <a:buFont typeface="+mj-lt"/>
              <a:buAutoNum type="arabicPeriod"/>
            </a:pPr>
            <a:r>
              <a:rPr lang="en-US" altLang="zh-CN" dirty="0"/>
              <a:t>The user can provide a utility function U, it returns the earned utility values from the retained functionalities, and the cost of the controllable and observable events.</a:t>
            </a:r>
          </a:p>
          <a:p>
            <a:pPr marL="228600" indent="-228600">
              <a:buFont typeface="+mj-lt"/>
              <a:buAutoNum type="arabicPeriod"/>
            </a:pPr>
            <a:r>
              <a:rPr lang="en-US" altLang="zh-CN" dirty="0"/>
              <a:t>We want to find redesigns that maximizes this utility function, where V’ is a subset of </a:t>
            </a:r>
            <a:r>
              <a:rPr lang="en-US" altLang="zh-CN" dirty="0" err="1"/>
              <a:t>pref</a:t>
            </a:r>
            <a:r>
              <a:rPr lang="en-US" altLang="zh-CN" dirty="0"/>
              <a:t> </a:t>
            </a:r>
            <a:r>
              <a:rPr lang="en-US" altLang="zh-CN" dirty="0" err="1"/>
              <a:t>behs</a:t>
            </a:r>
            <a:r>
              <a:rPr lang="en-US" altLang="zh-CN" dirty="0"/>
              <a:t>, and A’ is a subset of available events that need to be controllable or observable.</a:t>
            </a:r>
          </a:p>
          <a:p>
            <a:pPr marL="228600" indent="-228600">
              <a:buFont typeface="+mj-lt"/>
              <a:buAutoNum type="arabicPeriod"/>
            </a:pPr>
            <a:r>
              <a:rPr lang="en-US" altLang="zh-CN" dirty="0"/>
              <a:t>Since it is a multi-objective problem, we consider pareto optimality.</a:t>
            </a:r>
          </a:p>
          <a:p>
            <a:pPr marL="228600" indent="-228600">
              <a:buFont typeface="+mj-lt"/>
              <a:buAutoNum type="arabicPeriod"/>
            </a:pPr>
            <a:r>
              <a:rPr lang="en-US" altLang="zh-CN" dirty="0"/>
              <a:t>In short, a solution is pareto-optimal, for example, given its retained functionality, we should not find another solution with a lower cost.</a:t>
            </a:r>
          </a:p>
          <a:p>
            <a:pPr marL="228600" indent="-228600">
              <a:buFont typeface="+mj-lt"/>
              <a:buAutoNum type="arabicPeriod"/>
            </a:pPr>
            <a:r>
              <a:rPr lang="en-US" altLang="zh-CN" dirty="0"/>
              <a:t>But there could be another solution retain more functionality but with more cost.</a:t>
            </a:r>
          </a:p>
          <a:p>
            <a:pPr marL="228600" indent="-228600">
              <a:buFont typeface="+mj-lt"/>
              <a:buAutoNum type="arabicPeriod"/>
            </a:pPr>
            <a:endParaRPr lang="en-US" altLang="zh-CN" dirty="0"/>
          </a:p>
          <a:p>
            <a:pPr marL="0" indent="0">
              <a:buFont typeface="+mj-lt"/>
              <a:buNone/>
            </a:pPr>
            <a:r>
              <a:rPr lang="en-US" altLang="zh-CN" dirty="0"/>
              <a:t>Q: Is the utility user defined? Can you search multiple pareto-optimal?</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33</a:t>
            </a:fld>
            <a:endParaRPr lang="zh-CN" altLang="en-US"/>
          </a:p>
        </p:txBody>
      </p:sp>
    </p:spTree>
    <p:extLst>
      <p:ext uri="{BB962C8B-B14F-4D97-AF65-F5344CB8AC3E}">
        <p14:creationId xmlns:p14="http://schemas.microsoft.com/office/powerpoint/2010/main" val="2252032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To achieve this, we leverage supervisory control.</a:t>
            </a:r>
          </a:p>
          <a:p>
            <a:pPr marL="228600" indent="-228600">
              <a:buFont typeface="+mj-lt"/>
              <a:buAutoNum type="arabicPeriod"/>
            </a:pPr>
            <a:r>
              <a:rPr lang="en-US" altLang="zh-CN" dirty="0"/>
              <a:t>The high level idea is that the system, i.e., the machine with the deviated env, does not satisfy the desired prop.</a:t>
            </a:r>
          </a:p>
          <a:p>
            <a:pPr marL="228600" indent="-228600">
              <a:buFont typeface="+mj-lt"/>
              <a:buAutoNum type="arabicPeriod"/>
            </a:pPr>
            <a:r>
              <a:rPr lang="en-US" altLang="zh-CN" dirty="0"/>
              <a:t>Supervisory control defines the problem to find a controller so that the system can then satisfy the prop.</a:t>
            </a:r>
          </a:p>
          <a:p>
            <a:pPr marL="228600" indent="-228600">
              <a:buFont typeface="+mj-lt"/>
              <a:buAutoNum type="arabicPeriod"/>
            </a:pPr>
            <a:r>
              <a:rPr lang="en-US" altLang="zh-CN" dirty="0"/>
              <a:t>The controller can observe events in the machine and the environment.</a:t>
            </a:r>
          </a:p>
          <a:p>
            <a:pPr marL="228600" indent="-228600">
              <a:buFont typeface="+mj-lt"/>
              <a:buAutoNum type="arabicPeriod"/>
            </a:pPr>
            <a:r>
              <a:rPr lang="en-US" altLang="zh-CN" dirty="0"/>
              <a:t>And it ensures the safety prop by disabling events in the system, based on the set of observable and controllable events provided by the user.</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34</a:t>
            </a:fld>
            <a:endParaRPr lang="zh-CN" altLang="en-US"/>
          </a:p>
        </p:txBody>
      </p:sp>
    </p:spTree>
    <p:extLst>
      <p:ext uri="{BB962C8B-B14F-4D97-AF65-F5344CB8AC3E}">
        <p14:creationId xmlns:p14="http://schemas.microsoft.com/office/powerpoint/2010/main" val="3379746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The idea of supervisory control can also be represented as, for machine M and the deviated env E’, by composing them with a controller S, it can then satisfy the prop. So the new design can be represented as M composed with S.</a:t>
            </a:r>
          </a:p>
          <a:p>
            <a:pPr marL="228600" indent="-228600">
              <a:buFont typeface="+mj-lt"/>
              <a:buAutoNum type="arabicPeriod"/>
            </a:pPr>
            <a:r>
              <a:rPr lang="en-US" altLang="zh-CN" dirty="0"/>
              <a:t>There’s also a nice prop about supervisory control. Given a set of controllable and observable events, it disables minimally needed events, in other words, it will retain as much behavior as possible, which aligns with one of our goal.</a:t>
            </a:r>
          </a:p>
          <a:p>
            <a:pPr marL="228600" indent="-228600">
              <a:buFont typeface="+mj-lt"/>
              <a:buAutoNum type="arabicPeriod"/>
            </a:pPr>
            <a:r>
              <a:rPr lang="en-US" altLang="zh-CN" dirty="0"/>
              <a:t>So we develop an algorithm for searching pareto-optimal solutions that uses supervisory control synthesis as a primitive.</a:t>
            </a:r>
          </a:p>
          <a:p>
            <a:pPr marL="228600" indent="-228600">
              <a:buFont typeface="+mj-lt"/>
              <a:buAutoNum type="arabicPeriod"/>
            </a:pPr>
            <a:r>
              <a:rPr lang="en-US" altLang="zh-CN" dirty="0"/>
              <a:t>In general, the algorithm generates a candidate tuple of preferred behaviors and events, and invoke a synthesis process to find a controller, if there is a controller, then we get a candidate solution and compute its utility value.</a:t>
            </a:r>
          </a:p>
          <a:p>
            <a:pPr marL="228600" indent="-228600">
              <a:buFont typeface="+mj-lt"/>
              <a:buAutoNum type="arabicPeriod"/>
            </a:pPr>
            <a:r>
              <a:rPr lang="en-US" altLang="zh-CN" dirty="0"/>
              <a:t>We repeat this process by removing </a:t>
            </a:r>
            <a:r>
              <a:rPr lang="en-US" altLang="zh-CN" dirty="0" err="1"/>
              <a:t>pref</a:t>
            </a:r>
            <a:r>
              <a:rPr lang="en-US" altLang="zh-CN" dirty="0"/>
              <a:t> behaviors and events, so that we can find one or enumerate all pareto optimal solutions.</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35</a:t>
            </a:fld>
            <a:endParaRPr lang="zh-CN" altLang="en-US"/>
          </a:p>
        </p:txBody>
      </p:sp>
    </p:spTree>
    <p:extLst>
      <p:ext uri="{BB962C8B-B14F-4D97-AF65-F5344CB8AC3E}">
        <p14:creationId xmlns:p14="http://schemas.microsoft.com/office/powerpoint/2010/main" val="4027013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In sum, the robustification-by-control process takes a deviated environment, and uses supervisory control synthesis to find a robustified design.</a:t>
            </a:r>
          </a:p>
          <a:p>
            <a:pPr marL="228600" indent="-228600">
              <a:buFont typeface="+mj-lt"/>
              <a:buAutoNum type="arabicPeriod"/>
            </a:pPr>
            <a:r>
              <a:rPr lang="en-US" altLang="zh-CN" dirty="0"/>
              <a:t>We introduce </a:t>
            </a:r>
            <a:r>
              <a:rPr lang="en-US" altLang="zh-CN" dirty="0" err="1"/>
              <a:t>pref</a:t>
            </a:r>
            <a:r>
              <a:rPr lang="en-US" altLang="zh-CN" dirty="0"/>
              <a:t> </a:t>
            </a:r>
            <a:r>
              <a:rPr lang="en-US" altLang="zh-CN" dirty="0" err="1"/>
              <a:t>beh</a:t>
            </a:r>
            <a:r>
              <a:rPr lang="en-US" altLang="zh-CN" dirty="0"/>
              <a:t> and costs over controllable and observable events to balance the trade-offs among the new designs.</a:t>
            </a:r>
          </a:p>
          <a:p>
            <a:pPr marL="228600" indent="-228600">
              <a:buFont typeface="+mj-lt"/>
              <a:buAutoNum type="arabicPeriod"/>
            </a:pPr>
            <a:r>
              <a:rPr lang="en-US" altLang="zh-CN" dirty="0"/>
              <a:t>We formulate the problem as a multi-objective optimization problem, and propose an algorithm to find pareto-optimal solutions.</a:t>
            </a:r>
          </a:p>
          <a:p>
            <a:pPr marL="228600" indent="-228600">
              <a:buFont typeface="+mj-lt"/>
              <a:buAutoNum type="arabicPeriod"/>
            </a:pPr>
            <a:r>
              <a:rPr lang="en-US" altLang="zh-CN" dirty="0"/>
              <a:t>This work is published at ICSE 2023.</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36</a:t>
            </a:fld>
            <a:endParaRPr lang="zh-CN" altLang="en-US"/>
          </a:p>
        </p:txBody>
      </p:sp>
    </p:spTree>
    <p:extLst>
      <p:ext uri="{BB962C8B-B14F-4D97-AF65-F5344CB8AC3E}">
        <p14:creationId xmlns:p14="http://schemas.microsoft.com/office/powerpoint/2010/main" val="4069172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We have covered the robustification-by-control method,</a:t>
            </a:r>
          </a:p>
          <a:p>
            <a:pPr marL="228600" indent="-228600">
              <a:buFont typeface="+mj-lt"/>
              <a:buAutoNum type="arabicPeriod"/>
            </a:pPr>
            <a:r>
              <a:rPr lang="en-US" altLang="zh-CN" dirty="0"/>
              <a:t>Next, I will talk about another robustification tactic, called specification weakening.</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37</a:t>
            </a:fld>
            <a:endParaRPr lang="zh-CN" altLang="en-US"/>
          </a:p>
        </p:txBody>
      </p:sp>
    </p:spTree>
    <p:extLst>
      <p:ext uri="{BB962C8B-B14F-4D97-AF65-F5344CB8AC3E}">
        <p14:creationId xmlns:p14="http://schemas.microsoft.com/office/powerpoint/2010/main" val="1066158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Recall that in robustification-by-control, we fix the safety property, but this may not always produce satisfactory solutions.</a:t>
            </a:r>
          </a:p>
          <a:p>
            <a:pPr marL="228600" indent="-228600">
              <a:buFont typeface="+mj-lt"/>
              <a:buAutoNum type="arabicPeriod"/>
            </a:pPr>
            <a:r>
              <a:rPr lang="en-US" altLang="zh-CN" dirty="0"/>
              <a:t>So in this method, we consider weakening the safety requirement.</a:t>
            </a:r>
          </a:p>
          <a:p>
            <a:pPr marL="228600" indent="-228600">
              <a:buFont typeface="+mj-lt"/>
              <a:buAutoNum type="arabicPeriod"/>
            </a:pPr>
            <a:r>
              <a:rPr lang="en-US" altLang="zh-CN" dirty="0"/>
              <a:t>In some scenario, weakening the safety prop can retain the same functionality with a lower cost.</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38</a:t>
            </a:fld>
            <a:endParaRPr lang="zh-CN" altLang="en-US"/>
          </a:p>
        </p:txBody>
      </p:sp>
    </p:spTree>
    <p:extLst>
      <p:ext uri="{BB962C8B-B14F-4D97-AF65-F5344CB8AC3E}">
        <p14:creationId xmlns:p14="http://schemas.microsoft.com/office/powerpoint/2010/main" val="4126143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FE418-4FD0-202C-A1D7-FE075ED9957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DAFC11-AC8E-6A51-FAC8-F8376A4287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AA3F33-1138-370A-7CD7-D81DF577CBD8}"/>
              </a:ext>
            </a:extLst>
          </p:cNvPr>
          <p:cNvSpPr>
            <a:spLocks noGrp="1"/>
          </p:cNvSpPr>
          <p:nvPr>
            <p:ph type="body" idx="1"/>
          </p:nvPr>
        </p:nvSpPr>
        <p:spPr/>
        <p:txBody>
          <a:bodyPr/>
          <a:lstStyle/>
          <a:p>
            <a:pPr marL="228600" indent="-228600">
              <a:buFont typeface="+mj-lt"/>
              <a:buAutoNum type="arabicPeriod"/>
            </a:pPr>
            <a:r>
              <a:rPr lang="en-US" altLang="zh-CN" dirty="0"/>
              <a:t>Or, it may retain the more functionality but with the same cost.</a:t>
            </a:r>
          </a:p>
          <a:p>
            <a:pPr marL="228600" indent="-228600">
              <a:buFont typeface="+mj-lt"/>
              <a:buAutoNum type="arabicPeriod"/>
            </a:pPr>
            <a:r>
              <a:rPr lang="en-US" altLang="zh-CN" dirty="0"/>
              <a:t>However, of course, we should still ensure that the most critical safety requirement is guaranteed.</a:t>
            </a:r>
          </a:p>
          <a:p>
            <a:pPr marL="228600" indent="-228600">
              <a:buFont typeface="+mj-lt"/>
              <a:buAutoNum type="arabicPeriod"/>
            </a:pPr>
            <a:r>
              <a:rPr lang="en-US" altLang="zh-CN" dirty="0"/>
              <a:t>Or in other words, the new property should not be too weak to allow any behavior.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In particular, in this work, we focus on weakening the safety prop to retain more functionality.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But when would this situation happen?</a:t>
            </a:r>
          </a:p>
        </p:txBody>
      </p:sp>
      <p:sp>
        <p:nvSpPr>
          <p:cNvPr id="4" name="灯片编号占位符 3">
            <a:extLst>
              <a:ext uri="{FF2B5EF4-FFF2-40B4-BE49-F238E27FC236}">
                <a16:creationId xmlns:a16="http://schemas.microsoft.com/office/drawing/2014/main" id="{1F6FCC0C-6F79-4A6F-E04C-1E4FBF5FE85A}"/>
              </a:ext>
            </a:extLst>
          </p:cNvPr>
          <p:cNvSpPr>
            <a:spLocks noGrp="1"/>
          </p:cNvSpPr>
          <p:nvPr>
            <p:ph type="sldNum" sz="quarter" idx="5"/>
          </p:nvPr>
        </p:nvSpPr>
        <p:spPr/>
        <p:txBody>
          <a:bodyPr/>
          <a:lstStyle/>
          <a:p>
            <a:fld id="{B0D51D47-3557-4ECA-941E-E63EB89C0477}" type="slidenum">
              <a:rPr lang="zh-CN" altLang="en-US" smtClean="0"/>
              <a:t>39</a:t>
            </a:fld>
            <a:endParaRPr lang="zh-CN" altLang="en-US"/>
          </a:p>
        </p:txBody>
      </p:sp>
    </p:spTree>
    <p:extLst>
      <p:ext uri="{BB962C8B-B14F-4D97-AF65-F5344CB8AC3E}">
        <p14:creationId xmlns:p14="http://schemas.microsoft.com/office/powerpoint/2010/main" val="2044293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Our focus is on behavior properties and conventional systems i.e. systems that can be modeled in discrete systems.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solidFill>
                  <a:srgbClr val="FF0000"/>
                </a:solidFill>
              </a:rPr>
              <a:t>Also note that, the boundaries between these systems are vague. E.g., medical devices may also be considered as CPS, but in our context, we emphasize that the modeling of the physical process is critical in the CPS we refer to.</a:t>
            </a:r>
            <a:endParaRPr lang="zh-CN" altLang="en-US" dirty="0">
              <a:solidFill>
                <a:srgbClr val="FF0000"/>
              </a:solidFill>
            </a:endParaRPr>
          </a:p>
          <a:p>
            <a:pPr marL="228600" indent="-228600">
              <a:buFont typeface="+mj-lt"/>
              <a:buAutoNum type="arabicPeriod"/>
            </a:pPr>
            <a:r>
              <a:rPr lang="en-US" altLang="zh-CN" dirty="0"/>
              <a:t>Or in other words, we deal with any system that can be represented in discrete transition systems, even if they e.g., contain ML or is also considered a CPS.</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4</a:t>
            </a:fld>
            <a:endParaRPr lang="zh-CN" altLang="en-US"/>
          </a:p>
        </p:txBody>
      </p:sp>
    </p:spTree>
    <p:extLst>
      <p:ext uri="{BB962C8B-B14F-4D97-AF65-F5344CB8AC3E}">
        <p14:creationId xmlns:p14="http://schemas.microsoft.com/office/powerpoint/2010/main" val="29134938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Let’s revisit the therapy machine example. We say we want to ensure no over-dose caused by X-ray.</a:t>
            </a:r>
          </a:p>
          <a:p>
            <a:pPr marL="228600" indent="-228600">
              <a:buFont typeface="+mj-lt"/>
              <a:buAutoNum type="arabicPeriod"/>
            </a:pPr>
            <a:r>
              <a:rPr lang="en-US" altLang="zh-CN" dirty="0"/>
              <a:t>However, I haven’t formally defined the property. Then, let’s consider specifying this requirement in LTL.</a:t>
            </a:r>
          </a:p>
          <a:p>
            <a:pPr marL="228600" indent="-228600">
              <a:buFont typeface="+mj-lt"/>
              <a:buAutoNum type="arabicPeriod"/>
            </a:pPr>
            <a:r>
              <a:rPr lang="en-US" altLang="zh-CN" dirty="0"/>
              <a:t>One may write, globally, if it is in Xray mode, the spreader should be in place, which avoids over-dose.</a:t>
            </a:r>
          </a:p>
          <a:p>
            <a:pPr marL="228600" indent="-228600">
              <a:buFont typeface="+mj-lt"/>
              <a:buAutoNum type="arabicPeriod"/>
            </a:pPr>
            <a:r>
              <a:rPr lang="en-US" altLang="zh-CN" dirty="0"/>
              <a:t>Meanwhile, we have the </a:t>
            </a:r>
            <a:r>
              <a:rPr lang="en-US" altLang="zh-CN" dirty="0" err="1"/>
              <a:t>pref</a:t>
            </a:r>
            <a:r>
              <a:rPr lang="en-US" altLang="zh-CN" dirty="0"/>
              <a:t> </a:t>
            </a:r>
            <a:r>
              <a:rPr lang="en-US" altLang="zh-CN" dirty="0" err="1"/>
              <a:t>beh</a:t>
            </a:r>
            <a:r>
              <a:rPr lang="en-US" altLang="zh-CN" dirty="0"/>
              <a:t> X Up E Enter B to allow mode switching from Xray to Electron beam.</a:t>
            </a:r>
          </a:p>
          <a:p>
            <a:pPr marL="228600" indent="-228600">
              <a:buFont typeface="+mj-lt"/>
              <a:buAutoNum type="arabicPeriod"/>
            </a:pPr>
            <a:r>
              <a:rPr lang="en-US" altLang="zh-CN" dirty="0"/>
              <a:t>But when we run robustification-by-control, a solution must disable the Up transition, which disables mode switching, to ensure the safety property.</a:t>
            </a:r>
          </a:p>
          <a:p>
            <a:pPr marL="228600" indent="-228600">
              <a:buFont typeface="+mj-lt"/>
              <a:buAutoNum type="arabicPeriod"/>
            </a:pPr>
            <a:r>
              <a:rPr lang="en-US" altLang="zh-CN" dirty="0"/>
              <a:t>But why? If we walk through the execution, we first press X …, then Up …, then E, …</a:t>
            </a:r>
          </a:p>
          <a:p>
            <a:pPr marL="228600" indent="-228600">
              <a:buFont typeface="+mj-lt"/>
              <a:buAutoNum type="arabicPeriod"/>
            </a:pPr>
            <a:r>
              <a:rPr lang="en-US" altLang="zh-CN" dirty="0"/>
              <a:t>And it already violate the property, even though the beam has not yet fired.</a:t>
            </a:r>
          </a:p>
          <a:p>
            <a:pPr marL="228600" indent="-228600">
              <a:buFont typeface="+mj-lt"/>
              <a:buAutoNum type="arabicPeriod"/>
            </a:pPr>
            <a:endParaRPr lang="en-US" altLang="zh-CN" dirty="0"/>
          </a:p>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40</a:t>
            </a:fld>
            <a:endParaRPr lang="zh-CN" altLang="en-US"/>
          </a:p>
        </p:txBody>
      </p:sp>
    </p:spTree>
    <p:extLst>
      <p:ext uri="{BB962C8B-B14F-4D97-AF65-F5344CB8AC3E}">
        <p14:creationId xmlns:p14="http://schemas.microsoft.com/office/powerpoint/2010/main" val="2356417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In this situation, the safety prop is too restrictive. It may be caused by modeling mistakes, unforeseen challenges, or requirement evolution.</a:t>
            </a:r>
          </a:p>
          <a:p>
            <a:pPr marL="228600" indent="-228600">
              <a:buFont typeface="+mj-lt"/>
              <a:buAutoNum type="arabicPeriod"/>
            </a:pPr>
            <a:r>
              <a:rPr lang="en-US" altLang="zh-CN" dirty="0"/>
              <a:t>From requirement engineering, we can choose to weaken the safety prop to resolve the conflict.</a:t>
            </a:r>
          </a:p>
          <a:p>
            <a:pPr marL="228600" indent="-228600">
              <a:buFont typeface="+mj-lt"/>
              <a:buAutoNum type="arabicPeriod"/>
            </a:pPr>
            <a:r>
              <a:rPr lang="en-US" altLang="zh-CN" dirty="0"/>
              <a:t>For example, in our example, we can weaken the prop to no over-dose while firing the beam.</a:t>
            </a:r>
          </a:p>
          <a:p>
            <a:pPr marL="228600" indent="-228600">
              <a:buFont typeface="+mj-lt"/>
              <a:buAutoNum type="arabicPeriod"/>
            </a:pPr>
            <a:r>
              <a:rPr lang="en-US" altLang="zh-CN" dirty="0"/>
              <a:t>In LTL, we add a conjunction to Xray, so it becomes, when the machine is in Xray mode and the beam is fired, the spreader must be in place.</a:t>
            </a:r>
          </a:p>
          <a:p>
            <a:pPr marL="228600" indent="-228600">
              <a:buFont typeface="+mj-lt"/>
              <a:buAutoNum type="arabicPeriod"/>
            </a:pPr>
            <a:r>
              <a:rPr lang="en-US" altLang="zh-CN" dirty="0"/>
              <a:t>It is weaker because it allows a temporary mismatch between the beam and the spreader, but can still ensure the most critical safety requirement.</a:t>
            </a:r>
          </a:p>
          <a:p>
            <a:pPr marL="228600" indent="-228600">
              <a:buFont typeface="+mj-lt"/>
              <a:buAutoNum type="arabicPeriod"/>
            </a:pPr>
            <a:r>
              <a:rPr lang="en-US" altLang="zh-CN" dirty="0"/>
              <a:t>Then, re-running robustification-by-control, we are able to get a solution that retains the mode switching function.</a:t>
            </a:r>
          </a:p>
          <a:p>
            <a:pPr marL="228600" indent="-228600">
              <a:buFont typeface="+mj-lt"/>
              <a:buAutoNum type="arabicPeriod"/>
            </a:pPr>
            <a:r>
              <a:rPr lang="en-US" altLang="zh-CN" dirty="0"/>
              <a:t>In fact, in previous sections, I implicitly assumed that the over-dose property is defined in this way.</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41</a:t>
            </a:fld>
            <a:endParaRPr lang="zh-CN" altLang="en-US"/>
          </a:p>
        </p:txBody>
      </p:sp>
    </p:spTree>
    <p:extLst>
      <p:ext uri="{BB962C8B-B14F-4D97-AF65-F5344CB8AC3E}">
        <p14:creationId xmlns:p14="http://schemas.microsoft.com/office/powerpoint/2010/main" val="5237826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To achieve weakening, we leverage LTL learning.</a:t>
            </a:r>
          </a:p>
          <a:p>
            <a:pPr marL="228600" indent="-228600">
              <a:buFont typeface="+mj-lt"/>
              <a:buAutoNum type="arabicPeriod"/>
            </a:pPr>
            <a:r>
              <a:rPr lang="en-US" altLang="zh-CN" dirty="0"/>
              <a:t>The basic idea of LTL learning is that by given a set of positive examples and a set of negative examples</a:t>
            </a:r>
          </a:p>
          <a:p>
            <a:pPr marL="228600" indent="-228600">
              <a:buFont typeface="+mj-lt"/>
              <a:buAutoNum type="arabicPeriod"/>
            </a:pPr>
            <a:r>
              <a:rPr lang="en-US" altLang="zh-CN" dirty="0"/>
              <a:t>The LTL learner can generate a formula such that it holds on all positive examples and does not hold on all negative ones.</a:t>
            </a:r>
          </a:p>
        </p:txBody>
      </p:sp>
      <p:sp>
        <p:nvSpPr>
          <p:cNvPr id="4" name="灯片编号占位符 3"/>
          <p:cNvSpPr>
            <a:spLocks noGrp="1"/>
          </p:cNvSpPr>
          <p:nvPr>
            <p:ph type="sldNum" sz="quarter" idx="5"/>
          </p:nvPr>
        </p:nvSpPr>
        <p:spPr/>
        <p:txBody>
          <a:bodyPr/>
          <a:lstStyle/>
          <a:p>
            <a:fld id="{B0D51D47-3557-4ECA-941E-E63EB89C0477}" type="slidenum">
              <a:rPr lang="zh-CN" altLang="en-US" smtClean="0"/>
              <a:t>42</a:t>
            </a:fld>
            <a:endParaRPr lang="zh-CN" altLang="en-US"/>
          </a:p>
        </p:txBody>
      </p:sp>
    </p:spTree>
    <p:extLst>
      <p:ext uri="{BB962C8B-B14F-4D97-AF65-F5344CB8AC3E}">
        <p14:creationId xmlns:p14="http://schemas.microsoft.com/office/powerpoint/2010/main" val="1447735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C44CC-75B7-4253-EDBA-E6C59A3090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157452-B646-1286-AB3C-EC6D9F05F4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82488BE-8A0C-F1EF-CACB-813D66D2EA33}"/>
              </a:ext>
            </a:extLst>
          </p:cNvPr>
          <p:cNvSpPr>
            <a:spLocks noGrp="1"/>
          </p:cNvSpPr>
          <p:nvPr>
            <p:ph type="body" idx="1"/>
          </p:nvPr>
        </p:nvSpPr>
        <p:spPr/>
        <p:txBody>
          <a:bodyPr/>
          <a:lstStyle/>
          <a:p>
            <a:pPr marL="228600" indent="-228600">
              <a:buFont typeface="+mj-lt"/>
              <a:buAutoNum type="arabicPeriod"/>
            </a:pPr>
            <a:r>
              <a:rPr lang="en-US" altLang="zh-CN" dirty="0"/>
              <a:t>Since there’s a conflict between the safety and the </a:t>
            </a:r>
            <a:r>
              <a:rPr lang="en-US" altLang="zh-CN" dirty="0" err="1"/>
              <a:t>pref</a:t>
            </a:r>
            <a:r>
              <a:rPr lang="en-US" altLang="zh-CN" dirty="0"/>
              <a:t> </a:t>
            </a:r>
            <a:r>
              <a:rPr lang="en-US" altLang="zh-CN" dirty="0" err="1"/>
              <a:t>beh</a:t>
            </a:r>
            <a:r>
              <a:rPr lang="en-US" altLang="zh-CN" dirty="0"/>
              <a:t>. So we have an unsatisfied </a:t>
            </a:r>
            <a:r>
              <a:rPr lang="en-US" altLang="zh-CN" dirty="0" err="1"/>
              <a:t>pref</a:t>
            </a:r>
            <a:r>
              <a:rPr lang="en-US" altLang="zh-CN" dirty="0"/>
              <a:t> </a:t>
            </a:r>
            <a:r>
              <a:rPr lang="en-US" altLang="zh-CN" dirty="0" err="1"/>
              <a:t>beh</a:t>
            </a:r>
            <a:r>
              <a:rPr lang="en-US" altLang="zh-CN" dirty="0"/>
              <a:t>.</a:t>
            </a:r>
          </a:p>
          <a:p>
            <a:pPr marL="228600" indent="-228600">
              <a:buFont typeface="+mj-lt"/>
              <a:buAutoNum type="arabicPeriod"/>
            </a:pPr>
            <a:r>
              <a:rPr lang="en-US" altLang="zh-CN" dirty="0"/>
              <a:t>Then we propose a semi-automated process, first we can generate a set of examples from the unsatisfied </a:t>
            </a:r>
            <a:r>
              <a:rPr lang="en-US" altLang="zh-CN" dirty="0" err="1"/>
              <a:t>pref</a:t>
            </a:r>
            <a:r>
              <a:rPr lang="en-US" altLang="zh-CN" dirty="0"/>
              <a:t> </a:t>
            </a:r>
            <a:r>
              <a:rPr lang="en-US" altLang="zh-CN" dirty="0" err="1"/>
              <a:t>beh</a:t>
            </a:r>
            <a:r>
              <a:rPr lang="en-US" altLang="zh-CN" dirty="0"/>
              <a:t>.</a:t>
            </a:r>
          </a:p>
          <a:p>
            <a:pPr marL="228600" indent="-228600">
              <a:buFont typeface="+mj-lt"/>
              <a:buAutoNum type="arabicPeriod"/>
            </a:pPr>
            <a:r>
              <a:rPr lang="en-US" altLang="zh-CN" dirty="0"/>
              <a:t>Then, the users such as stakeholders or developers are responsible for identifying positive and negative ones and provide them to the learner.</a:t>
            </a:r>
          </a:p>
          <a:p>
            <a:pPr marL="228600" indent="-228600">
              <a:buFont typeface="+mj-lt"/>
              <a:buAutoNum type="arabicPeriod"/>
            </a:pPr>
            <a:r>
              <a:rPr lang="en-US" altLang="zh-CN" dirty="0"/>
              <a:t>We can discuss the details in the QA session.</a:t>
            </a:r>
          </a:p>
          <a:p>
            <a:pPr marL="228600" indent="-228600">
              <a:buFont typeface="+mj-lt"/>
              <a:buAutoNum type="arabicPeriod"/>
            </a:pPr>
            <a:endParaRPr lang="en-US" altLang="zh-CN" dirty="0"/>
          </a:p>
          <a:p>
            <a:pPr marL="0" indent="0">
              <a:buFont typeface="+mj-lt"/>
              <a:buNone/>
            </a:pPr>
            <a:r>
              <a:rPr lang="en-US" altLang="zh-CN" dirty="0"/>
              <a:t>Q: Is it possible to automate the weakening?</a:t>
            </a:r>
            <a:endParaRPr lang="zh-CN" altLang="en-US" dirty="0"/>
          </a:p>
        </p:txBody>
      </p:sp>
      <p:sp>
        <p:nvSpPr>
          <p:cNvPr id="4" name="灯片编号占位符 3">
            <a:extLst>
              <a:ext uri="{FF2B5EF4-FFF2-40B4-BE49-F238E27FC236}">
                <a16:creationId xmlns:a16="http://schemas.microsoft.com/office/drawing/2014/main" id="{22038431-DA10-85E8-6E50-274F2D54E438}"/>
              </a:ext>
            </a:extLst>
          </p:cNvPr>
          <p:cNvSpPr>
            <a:spLocks noGrp="1"/>
          </p:cNvSpPr>
          <p:nvPr>
            <p:ph type="sldNum" sz="quarter" idx="5"/>
          </p:nvPr>
        </p:nvSpPr>
        <p:spPr/>
        <p:txBody>
          <a:bodyPr/>
          <a:lstStyle/>
          <a:p>
            <a:fld id="{B0D51D47-3557-4ECA-941E-E63EB89C0477}" type="slidenum">
              <a:rPr lang="zh-CN" altLang="en-US" smtClean="0"/>
              <a:t>43</a:t>
            </a:fld>
            <a:endParaRPr lang="zh-CN" altLang="en-US"/>
          </a:p>
        </p:txBody>
      </p:sp>
    </p:spTree>
    <p:extLst>
      <p:ext uri="{BB962C8B-B14F-4D97-AF65-F5344CB8AC3E}">
        <p14:creationId xmlns:p14="http://schemas.microsoft.com/office/powerpoint/2010/main" val="25819377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BABF3-4F88-7AD5-2511-C0C2C9ADF1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4FD7E9-1338-2A16-45C6-8E596A6D3C9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F0A407-01B3-88E4-13B6-02B03C6A9F9D}"/>
              </a:ext>
            </a:extLst>
          </p:cNvPr>
          <p:cNvSpPr>
            <a:spLocks noGrp="1"/>
          </p:cNvSpPr>
          <p:nvPr>
            <p:ph type="body" idx="1"/>
          </p:nvPr>
        </p:nvSpPr>
        <p:spPr/>
        <p:txBody>
          <a:bodyPr/>
          <a:lstStyle/>
          <a:p>
            <a:pPr marL="228600" indent="-228600">
              <a:buFont typeface="+mj-lt"/>
              <a:buAutoNum type="arabicPeriod"/>
            </a:pPr>
            <a:r>
              <a:rPr lang="en-US" altLang="zh-CN" dirty="0"/>
              <a:t>In addition, because we are doing weakening, we need the old property.</a:t>
            </a:r>
          </a:p>
          <a:p>
            <a:pPr marL="228600" indent="-228600">
              <a:buFont typeface="+mj-lt"/>
              <a:buAutoNum type="arabicPeriod"/>
            </a:pPr>
            <a:r>
              <a:rPr lang="en-US" altLang="zh-CN" dirty="0"/>
              <a:t>In particular, we consider a particular type of safety properties and a weakening pattern.</a:t>
            </a:r>
          </a:p>
          <a:p>
            <a:pPr marL="228600" indent="-228600">
              <a:buFont typeface="+mj-lt"/>
              <a:buAutoNum type="arabicPeriod"/>
            </a:pPr>
            <a:r>
              <a:rPr lang="en-US" altLang="zh-CN" dirty="0"/>
              <a:t>We have G \phi implies \psi and we can append conjunctions to phi or disjunctions to psi to gradually weaken the property.</a:t>
            </a:r>
          </a:p>
          <a:p>
            <a:pPr marL="228600" indent="-228600">
              <a:buFont typeface="+mj-lt"/>
              <a:buAutoNum type="arabicPeriod"/>
            </a:pPr>
            <a:r>
              <a:rPr lang="en-US" altLang="zh-CN" dirty="0"/>
              <a:t>So by introducing minimal number of conjunctions or disjunctions, the property is minimally weakened.</a:t>
            </a:r>
          </a:p>
          <a:p>
            <a:pPr marL="228600" indent="-228600">
              <a:buFont typeface="+mj-lt"/>
              <a:buAutoNum type="arabicPeriod"/>
            </a:pPr>
            <a:r>
              <a:rPr lang="en-US" altLang="zh-CN" dirty="0"/>
              <a:t>However, of course, this is a syntactic based minimal weakening.</a:t>
            </a:r>
          </a:p>
          <a:p>
            <a:pPr marL="228600" indent="-228600">
              <a:buFont typeface="+mj-lt"/>
              <a:buAutoNum type="arabicPeriod"/>
            </a:pPr>
            <a:r>
              <a:rPr lang="en-US" altLang="zh-CN" dirty="0"/>
              <a:t>So We add the original prop and this weakening pattern as constraints to the learner.</a:t>
            </a:r>
          </a:p>
          <a:p>
            <a:pPr marL="228600" indent="-228600">
              <a:buFont typeface="+mj-lt"/>
              <a:buAutoNum type="arabicPeriod"/>
            </a:pPr>
            <a:r>
              <a:rPr lang="en-US" altLang="zh-CN" dirty="0"/>
              <a:t>And finally, it can find a solution as I just showed.</a:t>
            </a:r>
          </a:p>
          <a:p>
            <a:pPr marL="228600" indent="-228600">
              <a:buFont typeface="+mj-lt"/>
              <a:buAutoNum type="arabicPeriod"/>
            </a:pPr>
            <a:r>
              <a:rPr lang="en-US" altLang="zh-CN" dirty="0"/>
              <a:t>In fact, existing off-the-shelf learners do not support an expressive enough way to define these constraints. So we build our own learner by leveraging, also our work, on </a:t>
            </a:r>
            <a:r>
              <a:rPr lang="en-US" altLang="zh-CN" dirty="0" err="1"/>
              <a:t>AlloyMax</a:t>
            </a:r>
            <a:r>
              <a:rPr lang="en-US" altLang="zh-CN" dirty="0"/>
              <a:t>. We can further discuss this in the QA session.</a:t>
            </a:r>
            <a:endParaRPr lang="zh-CN" altLang="en-US" dirty="0"/>
          </a:p>
        </p:txBody>
      </p:sp>
      <p:sp>
        <p:nvSpPr>
          <p:cNvPr id="4" name="灯片编号占位符 3">
            <a:extLst>
              <a:ext uri="{FF2B5EF4-FFF2-40B4-BE49-F238E27FC236}">
                <a16:creationId xmlns:a16="http://schemas.microsoft.com/office/drawing/2014/main" id="{0E10C16E-BB0E-87FF-D8BC-EC716820B4A5}"/>
              </a:ext>
            </a:extLst>
          </p:cNvPr>
          <p:cNvSpPr>
            <a:spLocks noGrp="1"/>
          </p:cNvSpPr>
          <p:nvPr>
            <p:ph type="sldNum" sz="quarter" idx="5"/>
          </p:nvPr>
        </p:nvSpPr>
        <p:spPr/>
        <p:txBody>
          <a:bodyPr/>
          <a:lstStyle/>
          <a:p>
            <a:fld id="{B0D51D47-3557-4ECA-941E-E63EB89C0477}" type="slidenum">
              <a:rPr lang="zh-CN" altLang="en-US" smtClean="0"/>
              <a:t>44</a:t>
            </a:fld>
            <a:endParaRPr lang="zh-CN" altLang="en-US"/>
          </a:p>
        </p:txBody>
      </p:sp>
    </p:spTree>
    <p:extLst>
      <p:ext uri="{BB962C8B-B14F-4D97-AF65-F5344CB8AC3E}">
        <p14:creationId xmlns:p14="http://schemas.microsoft.com/office/powerpoint/2010/main" val="4098813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So, in sum, our weakening method focus on the situation where the safety requirement conflicts with the functionality.</a:t>
            </a:r>
          </a:p>
          <a:p>
            <a:pPr marL="228600" indent="-228600">
              <a:buFont typeface="+mj-lt"/>
              <a:buAutoNum type="arabicPeriod"/>
            </a:pPr>
            <a:r>
              <a:rPr lang="en-US" altLang="zh-CN" dirty="0"/>
              <a:t>Given an unsatisfied </a:t>
            </a:r>
            <a:r>
              <a:rPr lang="en-US" altLang="zh-CN" dirty="0" err="1"/>
              <a:t>pref</a:t>
            </a:r>
            <a:r>
              <a:rPr lang="en-US" altLang="zh-CN" dirty="0"/>
              <a:t> </a:t>
            </a:r>
            <a:r>
              <a:rPr lang="en-US" altLang="zh-CN" dirty="0" err="1"/>
              <a:t>beh</a:t>
            </a:r>
            <a:r>
              <a:rPr lang="en-US" altLang="zh-CN" dirty="0"/>
              <a:t>, we generate a set of concrete system executions.</a:t>
            </a:r>
          </a:p>
          <a:p>
            <a:pPr marL="228600" indent="-228600">
              <a:buFont typeface="+mj-lt"/>
              <a:buAutoNum type="arabicPeriod"/>
            </a:pPr>
            <a:r>
              <a:rPr lang="en-US" altLang="zh-CN" dirty="0"/>
              <a:t>This method is semi-automated, where the users, such as developers, stakeholders, are responsible for identifying the safe and unsafe scenarios.</a:t>
            </a:r>
          </a:p>
          <a:p>
            <a:pPr marL="228600" indent="-228600">
              <a:buFont typeface="+mj-lt"/>
              <a:buAutoNum type="arabicPeriod"/>
            </a:pPr>
            <a:r>
              <a:rPr lang="en-US" altLang="zh-CN" dirty="0"/>
              <a:t>Then, we provide these examples to our LTL learner, together with additional constraints on the weakening pattern</a:t>
            </a:r>
          </a:p>
          <a:p>
            <a:pPr marL="228600" indent="-228600">
              <a:buFont typeface="+mj-lt"/>
              <a:buAutoNum type="arabicPeriod"/>
            </a:pPr>
            <a:r>
              <a:rPr lang="en-US" altLang="zh-CN" dirty="0"/>
              <a:t>To find a weakened property.</a:t>
            </a:r>
          </a:p>
        </p:txBody>
      </p:sp>
      <p:sp>
        <p:nvSpPr>
          <p:cNvPr id="4" name="灯片编号占位符 3"/>
          <p:cNvSpPr>
            <a:spLocks noGrp="1"/>
          </p:cNvSpPr>
          <p:nvPr>
            <p:ph type="sldNum" sz="quarter" idx="5"/>
          </p:nvPr>
        </p:nvSpPr>
        <p:spPr/>
        <p:txBody>
          <a:bodyPr/>
          <a:lstStyle/>
          <a:p>
            <a:fld id="{B0D51D47-3557-4ECA-941E-E63EB89C0477}" type="slidenum">
              <a:rPr lang="zh-CN" altLang="en-US" smtClean="0"/>
              <a:t>45</a:t>
            </a:fld>
            <a:endParaRPr lang="zh-CN" altLang="en-US"/>
          </a:p>
        </p:txBody>
      </p:sp>
    </p:spTree>
    <p:extLst>
      <p:ext uri="{BB962C8B-B14F-4D97-AF65-F5344CB8AC3E}">
        <p14:creationId xmlns:p14="http://schemas.microsoft.com/office/powerpoint/2010/main" val="18507510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I’ve introduced the three major contributions of our work, namely, robustness computation, robustification-by-control, and specification weakening.</a:t>
            </a:r>
          </a:p>
          <a:p>
            <a:r>
              <a:rPr lang="en-US" altLang="zh-CN" dirty="0"/>
              <a:t>Next, I will discuss our implementation and evaluation</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46</a:t>
            </a:fld>
            <a:endParaRPr lang="zh-CN" altLang="en-US"/>
          </a:p>
        </p:txBody>
      </p:sp>
    </p:spTree>
    <p:extLst>
      <p:ext uri="{BB962C8B-B14F-4D97-AF65-F5344CB8AC3E}">
        <p14:creationId xmlns:p14="http://schemas.microsoft.com/office/powerpoint/2010/main" val="37539948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implement all our techniques in our tool named Fortis, it also has a simple web-based user interface.</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47</a:t>
            </a:fld>
            <a:endParaRPr lang="zh-CN" altLang="en-US"/>
          </a:p>
        </p:txBody>
      </p:sp>
    </p:spTree>
    <p:extLst>
      <p:ext uri="{BB962C8B-B14F-4D97-AF65-F5344CB8AC3E}">
        <p14:creationId xmlns:p14="http://schemas.microsoft.com/office/powerpoint/2010/main" val="27088644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For all of techniques, our evaluation focuses on their applicability and performance.</a:t>
            </a:r>
          </a:p>
          <a:p>
            <a:pPr marL="228600" indent="-228600">
              <a:buFont typeface="+mj-lt"/>
              <a:buAutoNum type="arabicPeriod"/>
            </a:pPr>
            <a:r>
              <a:rPr lang="en-US" altLang="zh-CN" dirty="0"/>
              <a:t>For applicability, we evaluate whether our techniques can apply to problems from different domains.</a:t>
            </a:r>
          </a:p>
          <a:p>
            <a:pPr marL="228600" indent="-228600">
              <a:buFont typeface="+mj-lt"/>
              <a:buAutoNum type="arabicPeriod"/>
            </a:pPr>
            <a:r>
              <a:rPr lang="en-US" altLang="zh-CN" dirty="0"/>
              <a:t>For our case studies, we compute their robustness, find re-designs for improving their robustness, and weaken their safety properties to find new re-designs.</a:t>
            </a:r>
          </a:p>
          <a:p>
            <a:pPr marL="228600" indent="-228600">
              <a:buFont typeface="+mj-lt"/>
              <a:buAutoNum type="arabicPeriod"/>
            </a:pPr>
            <a:r>
              <a:rPr lang="en-US" altLang="zh-CN" dirty="0"/>
              <a:t>For the performance evaluation, we scale up these case study problems to derive benchmark problems.</a:t>
            </a:r>
          </a:p>
        </p:txBody>
      </p:sp>
      <p:sp>
        <p:nvSpPr>
          <p:cNvPr id="4" name="灯片编号占位符 3"/>
          <p:cNvSpPr>
            <a:spLocks noGrp="1"/>
          </p:cNvSpPr>
          <p:nvPr>
            <p:ph type="sldNum" sz="quarter" idx="5"/>
          </p:nvPr>
        </p:nvSpPr>
        <p:spPr/>
        <p:txBody>
          <a:bodyPr/>
          <a:lstStyle/>
          <a:p>
            <a:fld id="{B0D51D47-3557-4ECA-941E-E63EB89C0477}" type="slidenum">
              <a:rPr lang="zh-CN" altLang="en-US" smtClean="0"/>
              <a:t>48</a:t>
            </a:fld>
            <a:endParaRPr lang="zh-CN" altLang="en-US"/>
          </a:p>
        </p:txBody>
      </p:sp>
    </p:spTree>
    <p:extLst>
      <p:ext uri="{BB962C8B-B14F-4D97-AF65-F5344CB8AC3E}">
        <p14:creationId xmlns:p14="http://schemas.microsoft.com/office/powerpoint/2010/main" val="33198806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Other the therac25 example, we considered:</a:t>
            </a:r>
          </a:p>
        </p:txBody>
      </p:sp>
      <p:sp>
        <p:nvSpPr>
          <p:cNvPr id="4" name="灯片编号占位符 3"/>
          <p:cNvSpPr>
            <a:spLocks noGrp="1"/>
          </p:cNvSpPr>
          <p:nvPr>
            <p:ph type="sldNum" sz="quarter" idx="5"/>
          </p:nvPr>
        </p:nvSpPr>
        <p:spPr/>
        <p:txBody>
          <a:bodyPr/>
          <a:lstStyle/>
          <a:p>
            <a:fld id="{B0D51D47-3557-4ECA-941E-E63EB89C0477}" type="slidenum">
              <a:rPr lang="zh-CN" altLang="en-US" smtClean="0"/>
              <a:t>49</a:t>
            </a:fld>
            <a:endParaRPr lang="zh-CN" altLang="en-US"/>
          </a:p>
        </p:txBody>
      </p:sp>
    </p:spTree>
    <p:extLst>
      <p:ext uri="{BB962C8B-B14F-4D97-AF65-F5344CB8AC3E}">
        <p14:creationId xmlns:p14="http://schemas.microsoft.com/office/powerpoint/2010/main" val="2853076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We consider behavioral robustness, for a system, it contains the behavior model of the software machine and its operating env.</a:t>
            </a:r>
          </a:p>
          <a:p>
            <a:pPr marL="228600" indent="-228600">
              <a:buFont typeface="+mj-lt"/>
              <a:buAutoNum type="arabicPeriod"/>
            </a:pPr>
            <a:r>
              <a:rPr lang="en-US" altLang="zh-CN" dirty="0"/>
              <a:t>Under the assumed env, the sys should satisfy some desired props in safety or liveness.</a:t>
            </a:r>
          </a:p>
          <a:p>
            <a:pPr marL="228600" indent="-228600">
              <a:buFont typeface="+mj-lt"/>
              <a:buAutoNum type="arabicPeriod"/>
            </a:pPr>
            <a:r>
              <a:rPr lang="en-US" altLang="zh-CN" dirty="0"/>
              <a:t>However, the actual env may be different from the assumed one, robustness studies whether the machine continue to satisfy those props</a:t>
            </a:r>
          </a:p>
          <a:p>
            <a:pPr marL="228600" indent="-228600">
              <a:buFont typeface="+mj-lt"/>
              <a:buAutoNum type="arabicPeriod"/>
            </a:pPr>
            <a:r>
              <a:rPr lang="en-US" altLang="zh-CN" dirty="0"/>
              <a:t>The difference between assumed and actual is called deviations or uncertainties.</a:t>
            </a:r>
          </a:p>
          <a:p>
            <a:pPr marL="228600" indent="-228600">
              <a:buFont typeface="+mj-lt"/>
              <a:buAutoNum type="arabicPeriod"/>
            </a:pPr>
            <a:r>
              <a:rPr lang="en-US" altLang="zh-CN" dirty="0"/>
              <a:t>In particular, we focus on one type of deviations, i.e., sequences of events not presented in assumed env.</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5</a:t>
            </a:fld>
            <a:endParaRPr lang="zh-CN" altLang="en-US"/>
          </a:p>
        </p:txBody>
      </p:sp>
    </p:spTree>
    <p:extLst>
      <p:ext uri="{BB962C8B-B14F-4D97-AF65-F5344CB8AC3E}">
        <p14:creationId xmlns:p14="http://schemas.microsoft.com/office/powerpoint/2010/main" val="36128090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EEF32-AD86-B5FF-66D9-03B0191A4C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655547-4D01-D56B-F271-BC5F477311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2ADA823-DD05-9E90-0765-A26FB61CFA61}"/>
              </a:ext>
            </a:extLst>
          </p:cNvPr>
          <p:cNvSpPr>
            <a:spLocks noGrp="1"/>
          </p:cNvSpPr>
          <p:nvPr>
            <p:ph type="body" idx="1"/>
          </p:nvPr>
        </p:nvSpPr>
        <p:spPr/>
        <p:txBody>
          <a:bodyPr/>
          <a:lstStyle/>
          <a:p>
            <a:pPr marL="228600" indent="-228600">
              <a:buFont typeface="+mj-lt"/>
              <a:buAutoNum type="arabicPeriod"/>
            </a:pPr>
            <a:r>
              <a:rPr lang="en-US" altLang="zh-CN" dirty="0"/>
              <a:t>Here are the robustness computation results.</a:t>
            </a:r>
          </a:p>
          <a:p>
            <a:pPr marL="228600" indent="-228600">
              <a:buFont typeface="+mj-lt"/>
              <a:buAutoNum type="arabicPeriod"/>
            </a:pPr>
            <a:r>
              <a:rPr lang="en-US" altLang="zh-CN" dirty="0"/>
              <a:t>On the right, we have the problems and the scaled up ones.</a:t>
            </a:r>
          </a:p>
          <a:p>
            <a:pPr marL="0" indent="0">
              <a:buFont typeface="+mj-lt"/>
              <a:buNone/>
            </a:pPr>
            <a:endParaRPr lang="en-US" altLang="zh-CN" dirty="0"/>
          </a:p>
          <a:p>
            <a:pPr marL="0" indent="0">
              <a:buFont typeface="+mj-lt"/>
              <a:buNone/>
            </a:pPr>
            <a:r>
              <a:rPr lang="en-US" altLang="zh-CN" dirty="0"/>
              <a:t>Q: How are problems scaled?</a:t>
            </a:r>
            <a:endParaRPr lang="zh-CN" altLang="en-US" dirty="0"/>
          </a:p>
        </p:txBody>
      </p:sp>
      <p:sp>
        <p:nvSpPr>
          <p:cNvPr id="4" name="灯片编号占位符 3">
            <a:extLst>
              <a:ext uri="{FF2B5EF4-FFF2-40B4-BE49-F238E27FC236}">
                <a16:creationId xmlns:a16="http://schemas.microsoft.com/office/drawing/2014/main" id="{2EDB593B-20A2-DA22-DD5D-FE55D225F8C6}"/>
              </a:ext>
            </a:extLst>
          </p:cNvPr>
          <p:cNvSpPr>
            <a:spLocks noGrp="1"/>
          </p:cNvSpPr>
          <p:nvPr>
            <p:ph type="sldNum" sz="quarter" idx="5"/>
          </p:nvPr>
        </p:nvSpPr>
        <p:spPr/>
        <p:txBody>
          <a:bodyPr/>
          <a:lstStyle/>
          <a:p>
            <a:fld id="{B0D51D47-3557-4ECA-941E-E63EB89C0477}" type="slidenum">
              <a:rPr lang="zh-CN" altLang="en-US" smtClean="0"/>
              <a:t>50</a:t>
            </a:fld>
            <a:endParaRPr lang="zh-CN" altLang="en-US"/>
          </a:p>
        </p:txBody>
      </p:sp>
    </p:spTree>
    <p:extLst>
      <p:ext uri="{BB962C8B-B14F-4D97-AF65-F5344CB8AC3E}">
        <p14:creationId xmlns:p14="http://schemas.microsoft.com/office/powerpoint/2010/main" val="22085270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46958-D5DD-B481-4422-C8F3AA2482F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AFEC780-2ADB-7380-A9D2-36C41D1417D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A4B1D0-2315-967D-ABB2-A0AF7455BFA9}"/>
              </a:ext>
            </a:extLst>
          </p:cNvPr>
          <p:cNvSpPr>
            <a:spLocks noGrp="1"/>
          </p:cNvSpPr>
          <p:nvPr>
            <p:ph type="body" idx="1"/>
          </p:nvPr>
        </p:nvSpPr>
        <p:spPr/>
        <p:txBody>
          <a:bodyPr/>
          <a:lstStyle/>
          <a:p>
            <a:pPr marL="228600" indent="-228600">
              <a:buFont typeface="+mj-lt"/>
              <a:buAutoNum type="arabicPeriod"/>
            </a:pPr>
            <a:r>
              <a:rPr lang="en-US" altLang="zh-CN" dirty="0"/>
              <a:t>Then, we show the robustification by control results. We compare our method with two baseline methods called Vanilla controller synthesis and OASIS.</a:t>
            </a:r>
          </a:p>
          <a:p>
            <a:pPr marL="228600" indent="-228600">
              <a:buFont typeface="+mj-lt"/>
              <a:buAutoNum type="arabicPeriod"/>
            </a:pPr>
            <a:r>
              <a:rPr lang="en-US" altLang="zh-CN" dirty="0"/>
              <a:t>Vanilla approach only tries to ensure safety by disabling</a:t>
            </a:r>
          </a:p>
          <a:p>
            <a:pPr marL="228600" indent="-228600">
              <a:buFont typeface="+mj-lt"/>
              <a:buAutoNum type="arabicPeriod"/>
            </a:pPr>
            <a:r>
              <a:rPr lang="en-US" altLang="zh-CN" dirty="0"/>
              <a:t>OASIS propose an abstraction-based approach to find more feasible solutions. I’ll leave the details of them in the QA session.</a:t>
            </a:r>
          </a:p>
          <a:p>
            <a:pPr marL="228600" indent="-228600">
              <a:buFont typeface="+mj-lt"/>
              <a:buAutoNum type="arabicPeriod"/>
            </a:pPr>
            <a:endParaRPr lang="en-US" altLang="zh-CN" dirty="0"/>
          </a:p>
        </p:txBody>
      </p:sp>
      <p:sp>
        <p:nvSpPr>
          <p:cNvPr id="4" name="灯片编号占位符 3">
            <a:extLst>
              <a:ext uri="{FF2B5EF4-FFF2-40B4-BE49-F238E27FC236}">
                <a16:creationId xmlns:a16="http://schemas.microsoft.com/office/drawing/2014/main" id="{C519BDE9-229C-1678-1BF6-5EECE5605DE1}"/>
              </a:ext>
            </a:extLst>
          </p:cNvPr>
          <p:cNvSpPr>
            <a:spLocks noGrp="1"/>
          </p:cNvSpPr>
          <p:nvPr>
            <p:ph type="sldNum" sz="quarter" idx="5"/>
          </p:nvPr>
        </p:nvSpPr>
        <p:spPr/>
        <p:txBody>
          <a:bodyPr/>
          <a:lstStyle/>
          <a:p>
            <a:fld id="{B0D51D47-3557-4ECA-941E-E63EB89C0477}" type="slidenum">
              <a:rPr lang="zh-CN" altLang="en-US" smtClean="0"/>
              <a:t>51</a:t>
            </a:fld>
            <a:endParaRPr lang="zh-CN" altLang="en-US"/>
          </a:p>
        </p:txBody>
      </p:sp>
    </p:spTree>
    <p:extLst>
      <p:ext uri="{BB962C8B-B14F-4D97-AF65-F5344CB8AC3E}">
        <p14:creationId xmlns:p14="http://schemas.microsoft.com/office/powerpoint/2010/main" val="15371511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4E122-2131-C628-FBA3-6746D937B78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64021E-2668-C806-2CAF-A9895FD0AB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0BD932-5792-7266-72C3-2EB0CD65FF99}"/>
              </a:ext>
            </a:extLst>
          </p:cNvPr>
          <p:cNvSpPr>
            <a:spLocks noGrp="1"/>
          </p:cNvSpPr>
          <p:nvPr>
            <p:ph type="body" idx="1"/>
          </p:nvPr>
        </p:nvSpPr>
        <p:spPr/>
        <p:txBody>
          <a:bodyPr/>
          <a:lstStyle/>
          <a:p>
            <a:pPr marL="228600" indent="-228600">
              <a:buFont typeface="+mj-lt"/>
              <a:buAutoNum type="arabicPeriod"/>
            </a:pPr>
            <a:r>
              <a:rPr lang="en-US" altLang="zh-CN" dirty="0"/>
              <a:t>Let’s first focus on the solution column. Here, we show that, our method can always find a solution that satisfies the safety prop and retain a pre-defined set of </a:t>
            </a:r>
            <a:r>
              <a:rPr lang="en-US" altLang="zh-CN" dirty="0" err="1"/>
              <a:t>pref</a:t>
            </a:r>
            <a:r>
              <a:rPr lang="en-US" altLang="zh-CN" dirty="0"/>
              <a:t> </a:t>
            </a:r>
            <a:r>
              <a:rPr lang="en-US" altLang="zh-CN" dirty="0" err="1"/>
              <a:t>behs</a:t>
            </a:r>
            <a:r>
              <a:rPr lang="en-US" altLang="zh-CN" dirty="0"/>
              <a:t>.</a:t>
            </a:r>
          </a:p>
          <a:p>
            <a:pPr marL="228600" indent="-228600">
              <a:buFont typeface="+mj-lt"/>
              <a:buAutoNum type="arabicPeriod"/>
            </a:pPr>
            <a:r>
              <a:rPr lang="en-US" altLang="zh-CN" dirty="0"/>
              <a:t>X means it cannot find a solution, empty set symbol means it can find a solution but not satisfying all </a:t>
            </a:r>
            <a:r>
              <a:rPr lang="en-US" altLang="zh-CN" dirty="0" err="1"/>
              <a:t>pref</a:t>
            </a:r>
            <a:r>
              <a:rPr lang="en-US" altLang="zh-CN" dirty="0"/>
              <a:t> </a:t>
            </a:r>
            <a:r>
              <a:rPr lang="en-US" altLang="zh-CN" dirty="0" err="1"/>
              <a:t>beh</a:t>
            </a:r>
            <a:r>
              <a:rPr lang="en-US" altLang="zh-CN" dirty="0"/>
              <a:t>.</a:t>
            </a:r>
          </a:p>
          <a:p>
            <a:pPr marL="228600" indent="-228600">
              <a:buFont typeface="+mj-lt"/>
              <a:buAutoNum type="arabicPeriod"/>
            </a:pPr>
            <a:endParaRPr lang="en-US" altLang="zh-CN" dirty="0"/>
          </a:p>
        </p:txBody>
      </p:sp>
      <p:sp>
        <p:nvSpPr>
          <p:cNvPr id="4" name="灯片编号占位符 3">
            <a:extLst>
              <a:ext uri="{FF2B5EF4-FFF2-40B4-BE49-F238E27FC236}">
                <a16:creationId xmlns:a16="http://schemas.microsoft.com/office/drawing/2014/main" id="{669D2A39-6FED-30CC-70E1-52CB6B53E1E8}"/>
              </a:ext>
            </a:extLst>
          </p:cNvPr>
          <p:cNvSpPr>
            <a:spLocks noGrp="1"/>
          </p:cNvSpPr>
          <p:nvPr>
            <p:ph type="sldNum" sz="quarter" idx="5"/>
          </p:nvPr>
        </p:nvSpPr>
        <p:spPr/>
        <p:txBody>
          <a:bodyPr/>
          <a:lstStyle/>
          <a:p>
            <a:fld id="{B0D51D47-3557-4ECA-941E-E63EB89C0477}" type="slidenum">
              <a:rPr lang="zh-CN" altLang="en-US" smtClean="0"/>
              <a:t>52</a:t>
            </a:fld>
            <a:endParaRPr lang="zh-CN" altLang="en-US"/>
          </a:p>
        </p:txBody>
      </p:sp>
    </p:spTree>
    <p:extLst>
      <p:ext uri="{BB962C8B-B14F-4D97-AF65-F5344CB8AC3E}">
        <p14:creationId xmlns:p14="http://schemas.microsoft.com/office/powerpoint/2010/main" val="21213056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D4670-4CF5-924F-48AA-F485935F4D7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31E5E7-0DF6-9306-E089-756067AD3D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BAA5F7-A591-7455-525E-5A17B0BF0C41}"/>
              </a:ext>
            </a:extLst>
          </p:cNvPr>
          <p:cNvSpPr>
            <a:spLocks noGrp="1"/>
          </p:cNvSpPr>
          <p:nvPr>
            <p:ph type="body" idx="1"/>
          </p:nvPr>
        </p:nvSpPr>
        <p:spPr/>
        <p:txBody>
          <a:bodyPr/>
          <a:lstStyle/>
          <a:p>
            <a:pPr marL="228600" indent="-228600">
              <a:buFont typeface="+mj-lt"/>
              <a:buAutoNum type="arabicPeriod"/>
            </a:pPr>
            <a:r>
              <a:rPr lang="en-US" altLang="zh-CN" dirty="0"/>
              <a:t>Then, we show the robustification by control results. We compare our method with two baseline methods called Vanilla controller synthesis and OASIS. I’ll leave the details of them in the QA session.</a:t>
            </a:r>
          </a:p>
          <a:p>
            <a:pPr marL="228600" indent="-228600">
              <a:buFont typeface="+mj-lt"/>
              <a:buAutoNum type="arabicPeriod"/>
            </a:pPr>
            <a:r>
              <a:rPr lang="en-US" altLang="zh-CN" dirty="0"/>
              <a:t>Let’s first focus on the solution column. Here, we show that, our method can always find a solution that satisfies the safety prop and retain a pre-defined set of </a:t>
            </a:r>
            <a:r>
              <a:rPr lang="en-US" altLang="zh-CN" dirty="0" err="1"/>
              <a:t>pref</a:t>
            </a:r>
            <a:r>
              <a:rPr lang="en-US" altLang="zh-CN" dirty="0"/>
              <a:t> </a:t>
            </a:r>
            <a:r>
              <a:rPr lang="en-US" altLang="zh-CN" dirty="0" err="1"/>
              <a:t>behs</a:t>
            </a:r>
            <a:r>
              <a:rPr lang="en-US" altLang="zh-CN" dirty="0"/>
              <a:t>.</a:t>
            </a:r>
          </a:p>
          <a:p>
            <a:pPr marL="0" indent="0">
              <a:buFont typeface="+mj-lt"/>
              <a:buNone/>
            </a:pPr>
            <a:endParaRPr lang="en-US" altLang="zh-CN"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CN" dirty="0"/>
              <a:t>Q: Why is there a time but no solution? The Vanilla and OASIS do not consider </a:t>
            </a:r>
            <a:r>
              <a:rPr lang="en-US" altLang="zh-CN" dirty="0" err="1"/>
              <a:t>pref</a:t>
            </a:r>
            <a:r>
              <a:rPr lang="en-US" altLang="zh-CN" dirty="0"/>
              <a:t> </a:t>
            </a:r>
            <a:r>
              <a:rPr lang="en-US" altLang="zh-CN" dirty="0" err="1"/>
              <a:t>beh</a:t>
            </a:r>
            <a:r>
              <a:rPr lang="en-US" altLang="zh-CN" dirty="0"/>
              <a:t>. So we run them to find a solution and then decide whether </a:t>
            </a:r>
            <a:r>
              <a:rPr lang="en-US" altLang="zh-CN" dirty="0" err="1"/>
              <a:t>pref</a:t>
            </a:r>
            <a:r>
              <a:rPr lang="en-US" altLang="zh-CN" dirty="0"/>
              <a:t> </a:t>
            </a:r>
            <a:r>
              <a:rPr lang="en-US" altLang="zh-CN" dirty="0" err="1"/>
              <a:t>behs</a:t>
            </a:r>
            <a:r>
              <a:rPr lang="en-US" altLang="zh-CN" dirty="0"/>
              <a:t> are satisfied. So (1) the algorithm terminates but no solution (2) find a solution but does not satisfy </a:t>
            </a:r>
            <a:r>
              <a:rPr lang="en-US" altLang="zh-CN" dirty="0" err="1"/>
              <a:t>pref</a:t>
            </a:r>
            <a:r>
              <a:rPr lang="en-US" altLang="zh-CN" dirty="0"/>
              <a:t> </a:t>
            </a:r>
            <a:r>
              <a:rPr lang="en-US" altLang="zh-CN" dirty="0" err="1"/>
              <a:t>beh</a:t>
            </a:r>
            <a:r>
              <a:rPr lang="en-US" altLang="zh-CN" dirty="0"/>
              <a:t>.</a:t>
            </a:r>
            <a:endParaRPr lang="zh-CN" altLang="en-US" dirty="0"/>
          </a:p>
          <a:p>
            <a:pPr marL="0" indent="0">
              <a:buFont typeface="+mj-lt"/>
              <a:buNone/>
            </a:pPr>
            <a:endParaRPr lang="zh-CN" altLang="en-US" dirty="0"/>
          </a:p>
        </p:txBody>
      </p:sp>
      <p:sp>
        <p:nvSpPr>
          <p:cNvPr id="4" name="灯片编号占位符 3">
            <a:extLst>
              <a:ext uri="{FF2B5EF4-FFF2-40B4-BE49-F238E27FC236}">
                <a16:creationId xmlns:a16="http://schemas.microsoft.com/office/drawing/2014/main" id="{6E183E91-537D-C442-81B1-61E81F4956F3}"/>
              </a:ext>
            </a:extLst>
          </p:cNvPr>
          <p:cNvSpPr>
            <a:spLocks noGrp="1"/>
          </p:cNvSpPr>
          <p:nvPr>
            <p:ph type="sldNum" sz="quarter" idx="5"/>
          </p:nvPr>
        </p:nvSpPr>
        <p:spPr/>
        <p:txBody>
          <a:bodyPr/>
          <a:lstStyle/>
          <a:p>
            <a:fld id="{B0D51D47-3557-4ECA-941E-E63EB89C0477}" type="slidenum">
              <a:rPr lang="zh-CN" altLang="en-US" smtClean="0"/>
              <a:t>53</a:t>
            </a:fld>
            <a:endParaRPr lang="zh-CN" altLang="en-US"/>
          </a:p>
        </p:txBody>
      </p:sp>
    </p:spTree>
    <p:extLst>
      <p:ext uri="{BB962C8B-B14F-4D97-AF65-F5344CB8AC3E}">
        <p14:creationId xmlns:p14="http://schemas.microsoft.com/office/powerpoint/2010/main" val="8381355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535F5-D785-37C2-AA1A-58B6725EAB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9E6790F-19F8-4ACC-BE8A-08918A6351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50374C-6E42-A9F9-5AF7-F94AC6651996}"/>
              </a:ext>
            </a:extLst>
          </p:cNvPr>
          <p:cNvSpPr>
            <a:spLocks noGrp="1"/>
          </p:cNvSpPr>
          <p:nvPr>
            <p:ph type="body" idx="1"/>
          </p:nvPr>
        </p:nvSpPr>
        <p:spPr/>
        <p:txBody>
          <a:bodyPr/>
          <a:lstStyle/>
          <a:p>
            <a:pPr marL="228600" indent="-228600">
              <a:buFont typeface="+mj-lt"/>
              <a:buAutoNum type="arabicPeriod"/>
            </a:pPr>
            <a:r>
              <a:rPr lang="en-US" altLang="zh-CN" dirty="0"/>
              <a:t>Finally, for the weakening method, because it is used alongside robustification-by-control</a:t>
            </a:r>
          </a:p>
          <a:p>
            <a:pPr marL="228600" indent="-228600">
              <a:buFont typeface="+mj-lt"/>
              <a:buAutoNum type="arabicPeriod"/>
            </a:pPr>
            <a:r>
              <a:rPr lang="en-US" altLang="zh-CN" dirty="0"/>
              <a:t>The full process would be like, we run the first robustification-by-control, there is unsatisfied </a:t>
            </a:r>
            <a:r>
              <a:rPr lang="en-US" altLang="zh-CN" dirty="0" err="1"/>
              <a:t>pref</a:t>
            </a:r>
            <a:r>
              <a:rPr lang="en-US" altLang="zh-CN" dirty="0"/>
              <a:t> </a:t>
            </a:r>
            <a:r>
              <a:rPr lang="en-US" altLang="zh-CN" dirty="0" err="1"/>
              <a:t>beh</a:t>
            </a:r>
            <a:r>
              <a:rPr lang="en-US" altLang="zh-CN" dirty="0"/>
              <a:t>, so we weaken the prop, and rerun robustification-by-control.</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So, we first show that the weakening process does not introduce significant performance overhead compared to robustification-by-control.</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From this table, we can see that although the total time for example generating and LTL learning take longer than robustification-by-control. The solving time is still in seconds and thus acceptable.</a:t>
            </a:r>
          </a:p>
          <a:p>
            <a:pPr marL="228600" indent="-228600">
              <a:buFont typeface="+mj-lt"/>
              <a:buAutoNum type="arabicPeriod"/>
            </a:pPr>
            <a:endParaRPr lang="zh-CN" altLang="en-US" dirty="0"/>
          </a:p>
        </p:txBody>
      </p:sp>
      <p:sp>
        <p:nvSpPr>
          <p:cNvPr id="4" name="灯片编号占位符 3">
            <a:extLst>
              <a:ext uri="{FF2B5EF4-FFF2-40B4-BE49-F238E27FC236}">
                <a16:creationId xmlns:a16="http://schemas.microsoft.com/office/drawing/2014/main" id="{10F90C14-6F40-8E37-42E8-50DF6C590E92}"/>
              </a:ext>
            </a:extLst>
          </p:cNvPr>
          <p:cNvSpPr>
            <a:spLocks noGrp="1"/>
          </p:cNvSpPr>
          <p:nvPr>
            <p:ph type="sldNum" sz="quarter" idx="5"/>
          </p:nvPr>
        </p:nvSpPr>
        <p:spPr/>
        <p:txBody>
          <a:bodyPr/>
          <a:lstStyle/>
          <a:p>
            <a:fld id="{B0D51D47-3557-4ECA-941E-E63EB89C0477}" type="slidenum">
              <a:rPr lang="zh-CN" altLang="en-US" smtClean="0"/>
              <a:t>54</a:t>
            </a:fld>
            <a:endParaRPr lang="zh-CN" altLang="en-US"/>
          </a:p>
        </p:txBody>
      </p:sp>
    </p:spTree>
    <p:extLst>
      <p:ext uri="{BB962C8B-B14F-4D97-AF65-F5344CB8AC3E}">
        <p14:creationId xmlns:p14="http://schemas.microsoft.com/office/powerpoint/2010/main" val="8813031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I’d like to briefly talk about potential future work.</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55</a:t>
            </a:fld>
            <a:endParaRPr lang="zh-CN" altLang="en-US"/>
          </a:p>
        </p:txBody>
      </p:sp>
    </p:spTree>
    <p:extLst>
      <p:ext uri="{BB962C8B-B14F-4D97-AF65-F5344CB8AC3E}">
        <p14:creationId xmlns:p14="http://schemas.microsoft.com/office/powerpoint/2010/main" val="24405729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There are still quite many directions we can improve on this work, some of them are more about theory foundations, some of them are more about a better engineering.</a:t>
            </a:r>
          </a:p>
          <a:p>
            <a:pPr marL="228600" indent="-228600">
              <a:buFont typeface="+mj-lt"/>
              <a:buAutoNum type="arabicPeriod"/>
            </a:pPr>
            <a:r>
              <a:rPr lang="en-US" altLang="zh-CN" dirty="0"/>
              <a:t>I’d like to start with Liveness because it is tangled with many other dimensions.</a:t>
            </a:r>
          </a:p>
          <a:p>
            <a:pPr marL="228600" indent="-228600">
              <a:buFont typeface="+mj-lt"/>
              <a:buAutoNum type="arabicPeriod"/>
            </a:pPr>
            <a:r>
              <a:rPr lang="en-US" altLang="zh-CN" dirty="0"/>
              <a:t>First, our work focus on safety with a very lightweight notion of liveness when we do robustification, which is </a:t>
            </a:r>
            <a:r>
              <a:rPr lang="en-US" altLang="zh-CN" dirty="0" err="1"/>
              <a:t>pref</a:t>
            </a:r>
            <a:r>
              <a:rPr lang="en-US" altLang="zh-CN" dirty="0"/>
              <a:t> </a:t>
            </a:r>
            <a:r>
              <a:rPr lang="en-US" altLang="zh-CN" dirty="0" err="1"/>
              <a:t>beh</a:t>
            </a:r>
            <a:r>
              <a:rPr lang="en-US" altLang="zh-CN" dirty="0"/>
              <a:t>.</a:t>
            </a:r>
          </a:p>
          <a:p>
            <a:pPr marL="228600" indent="-228600">
              <a:buFont typeface="+mj-lt"/>
              <a:buAutoNum type="arabicPeriod"/>
            </a:pPr>
            <a:r>
              <a:rPr lang="en-US" altLang="zh-CN" dirty="0"/>
              <a:t>So, one intuitive direction is what about liveness properties.</a:t>
            </a:r>
          </a:p>
          <a:p>
            <a:pPr marL="228600" indent="-228600">
              <a:buFont typeface="+mj-lt"/>
              <a:buAutoNum type="arabicPeriod"/>
            </a:pPr>
            <a:r>
              <a:rPr lang="en-US" altLang="zh-CN" dirty="0"/>
              <a:t>The first challenge is how we specify liveness. Right now, we assume safety defined in LTS or a subset of safety prop in LTL. They both represent an upper bound of the expected behavior.</a:t>
            </a:r>
          </a:p>
          <a:p>
            <a:pPr marL="228600" indent="-228600">
              <a:buFont typeface="+mj-lt"/>
              <a:buAutoNum type="arabicPeriod"/>
            </a:pPr>
            <a:r>
              <a:rPr lang="en-US" altLang="zh-CN" dirty="0"/>
              <a:t>For liveness, traditionally it cannot be presented in LTS, so we have to support LTL. But usually, LTL relies on Kripke structure, which is a state-based model, so we have to build the connection between LTS and Kripke structure, where we may leverage FLTL.</a:t>
            </a:r>
          </a:p>
          <a:p>
            <a:pPr marL="228600" indent="-228600">
              <a:buFont typeface="+mj-lt"/>
              <a:buAutoNum type="arabicPeriod"/>
            </a:pPr>
            <a:r>
              <a:rPr lang="en-US" altLang="zh-CN" dirty="0"/>
              <a:t>How can we compute robustness </a:t>
            </a:r>
            <a:r>
              <a:rPr lang="en-US" altLang="zh-CN" dirty="0" err="1"/>
              <a:t>wrt</a:t>
            </a:r>
            <a:r>
              <a:rPr lang="en-US" altLang="zh-CN" dirty="0"/>
              <a:t> liveness. One idea is to continue using weakest assumption, but now for liveness, is the minimum set of behaviors, in other words a lower bound of behavior.</a:t>
            </a:r>
          </a:p>
          <a:p>
            <a:pPr marL="228600" indent="-228600">
              <a:buFont typeface="+mj-lt"/>
              <a:buAutoNum type="arabicPeriod"/>
            </a:pPr>
            <a:r>
              <a:rPr lang="en-US" altLang="zh-CN" dirty="0"/>
              <a:t>Finally, if we support general LTL, is it possible to compute robustness w.r.t. a mix of safety and liveness. What would it look like?</a:t>
            </a:r>
          </a:p>
          <a:p>
            <a:pPr marL="228600" indent="-228600">
              <a:buFont typeface="+mj-lt"/>
              <a:buAutoNum type="arabicPeriod"/>
            </a:pPr>
            <a:r>
              <a:rPr lang="en-US" altLang="zh-CN" dirty="0"/>
              <a:t>For robustification, if we can support LTL, perhaps we can leverage reactive synthesis techniques to find a new design. However, typically, reactive synthesis considers only a set of LTL requirements. So we still have to address the challenges on encoding our two quality goals into the synthesis process.</a:t>
            </a:r>
          </a:p>
          <a:p>
            <a:pPr marL="228600" indent="-228600">
              <a:buFont typeface="+mj-lt"/>
              <a:buAutoNum type="arabicPeriod"/>
            </a:pPr>
            <a:r>
              <a:rPr lang="en-US" altLang="zh-CN" dirty="0"/>
              <a:t>On the other hand, if our property contains liveness, removing behavior as we did in robustification may not be enough, because from a high-level, liveness talks about a system should reach certain good states. So we have the need of adding new behaviors, behaviors that do not exist in the original machine and environment. E.g., retry in a network protocol. One idea is to incorporate the method of OASIS, however it has its own issue and limitation.</a:t>
            </a:r>
          </a:p>
          <a:p>
            <a:pPr marL="228600" indent="-228600">
              <a:buFont typeface="+mj-lt"/>
              <a:buAutoNum type="arabicPeriod"/>
            </a:pPr>
            <a:r>
              <a:rPr lang="en-US" altLang="zh-CN" dirty="0"/>
              <a:t>Finally, currently, we only consider the weakening of a very specific pattern of safety properties. We could also consider weakening any LTL in the future. Particularly, the robust LTL may be a promising direction, where they consider a total order of how an LTL formula is satisfied. E.g., for property </a:t>
            </a:r>
            <a:r>
              <a:rPr lang="en-US" altLang="zh-CN" dirty="0" err="1"/>
              <a:t>Gp</a:t>
            </a:r>
            <a:r>
              <a:rPr lang="en-US" altLang="zh-CN" dirty="0"/>
              <a:t>, a weaker version of it is </a:t>
            </a:r>
            <a:r>
              <a:rPr lang="en-US" altLang="zh-CN" dirty="0" err="1"/>
              <a:t>FGp</a:t>
            </a:r>
            <a:r>
              <a:rPr lang="en-US" altLang="zh-CN" dirty="0"/>
              <a:t>. However, note that, we cannot support this right now, because </a:t>
            </a:r>
            <a:r>
              <a:rPr lang="en-US" altLang="zh-CN" dirty="0" err="1"/>
              <a:t>Gp</a:t>
            </a:r>
            <a:r>
              <a:rPr lang="en-US" altLang="zh-CN" dirty="0"/>
              <a:t> to </a:t>
            </a:r>
            <a:r>
              <a:rPr lang="en-US" altLang="zh-CN" dirty="0" err="1"/>
              <a:t>FGp</a:t>
            </a:r>
            <a:r>
              <a:rPr lang="en-US" altLang="zh-CN" dirty="0"/>
              <a:t> converts a pure safety property to a liveness property.</a:t>
            </a:r>
          </a:p>
          <a:p>
            <a:pPr marL="228600" indent="-228600">
              <a:buFont typeface="+mj-lt"/>
              <a:buAutoNum type="arabicPeriod"/>
            </a:pPr>
            <a:r>
              <a:rPr lang="en-US" altLang="zh-CN" dirty="0"/>
              <a:t>There are also other aspects that we can extend this work, but I’ll stop here.</a:t>
            </a:r>
          </a:p>
        </p:txBody>
      </p:sp>
      <p:sp>
        <p:nvSpPr>
          <p:cNvPr id="4" name="灯片编号占位符 3"/>
          <p:cNvSpPr>
            <a:spLocks noGrp="1"/>
          </p:cNvSpPr>
          <p:nvPr>
            <p:ph type="sldNum" sz="quarter" idx="5"/>
          </p:nvPr>
        </p:nvSpPr>
        <p:spPr/>
        <p:txBody>
          <a:bodyPr/>
          <a:lstStyle/>
          <a:p>
            <a:fld id="{B0D51D47-3557-4ECA-941E-E63EB89C0477}" type="slidenum">
              <a:rPr lang="zh-CN" altLang="en-US" smtClean="0"/>
              <a:t>56</a:t>
            </a:fld>
            <a:endParaRPr lang="zh-CN" altLang="en-US"/>
          </a:p>
        </p:txBody>
      </p:sp>
    </p:spTree>
    <p:extLst>
      <p:ext uri="{BB962C8B-B14F-4D97-AF65-F5344CB8AC3E}">
        <p14:creationId xmlns:p14="http://schemas.microsoft.com/office/powerpoint/2010/main" val="3454502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comes the conclusion</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57</a:t>
            </a:fld>
            <a:endParaRPr lang="zh-CN" altLang="en-US"/>
          </a:p>
        </p:txBody>
      </p:sp>
    </p:spTree>
    <p:extLst>
      <p:ext uri="{BB962C8B-B14F-4D97-AF65-F5344CB8AC3E}">
        <p14:creationId xmlns:p14="http://schemas.microsoft.com/office/powerpoint/2010/main" val="17904951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In sum, this thesis focus on the challenges on systemically measuring and improving software robustness in the sense of system behavior and have a focus on safety of software.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We proposal a formal notion of behavioral robustness and present a way to compute it.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We then present two methods for improving robustness.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Finally, these techniques are implemented in our tool Fortis.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Case study: Why case studies are chosen? What are things we will do in the future? Trace back to why we need these case studies. What experiments and evaluation we have done. Relate back to the thesis statement.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58</a:t>
            </a:fld>
            <a:endParaRPr lang="zh-CN" altLang="en-US"/>
          </a:p>
        </p:txBody>
      </p:sp>
    </p:spTree>
    <p:extLst>
      <p:ext uri="{BB962C8B-B14F-4D97-AF65-F5344CB8AC3E}">
        <p14:creationId xmlns:p14="http://schemas.microsoft.com/office/powerpoint/2010/main" val="6173408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First of all, I’d like to thank my wonderful advisors Eunsuk and David. In some sense, without the models class offered by David and Eunsuk, I won’t even have learned about formal methods and decided to purse this PhD.</a:t>
            </a:r>
          </a:p>
          <a:p>
            <a:pPr marL="228600" indent="-228600">
              <a:buFont typeface="+mj-lt"/>
              <a:buAutoNum type="arabicPeriod"/>
            </a:pPr>
            <a:r>
              <a:rPr lang="en-US" altLang="zh-CN" dirty="0"/>
              <a:t>Then, I’d like to thank my wonderful committee members, thank you for providing those valuable feedbacks and supporting this work.</a:t>
            </a:r>
          </a:p>
          <a:p>
            <a:pPr marL="228600" indent="-228600">
              <a:buFont typeface="+mj-lt"/>
              <a:buAutoNum type="arabicPeriod"/>
            </a:pPr>
            <a:r>
              <a:rPr lang="en-US" altLang="zh-CN" dirty="0"/>
              <a:t>And I’d also like to thank my colleagues from both the research group </a:t>
            </a:r>
            <a:r>
              <a:rPr lang="en-US" altLang="zh-CN" dirty="0" err="1"/>
              <a:t>SoDA</a:t>
            </a:r>
            <a:r>
              <a:rPr lang="en-US" altLang="zh-CN" dirty="0"/>
              <a:t> and ABLE. Thanks for all those discussions in meetings and other various situations.</a:t>
            </a:r>
          </a:p>
          <a:p>
            <a:pPr marL="228600" indent="-228600">
              <a:buFont typeface="+mj-lt"/>
              <a:buAutoNum type="arabicPeriod"/>
            </a:pPr>
            <a:r>
              <a:rPr lang="en-US" altLang="zh-CN" dirty="0"/>
              <a:t>I’d also like to thank other faculties and colleagues and staff in the department and also the MSE program for offering all kinds of help.</a:t>
            </a:r>
          </a:p>
          <a:p>
            <a:pPr marL="228600" indent="-228600">
              <a:buFont typeface="+mj-lt"/>
              <a:buAutoNum type="arabicPeriod"/>
            </a:pPr>
            <a:r>
              <a:rPr lang="en-US" altLang="zh-CN" dirty="0"/>
              <a:t>Finally, thanks to my family for their endless support!</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59</a:t>
            </a:fld>
            <a:endParaRPr lang="zh-CN" altLang="en-US"/>
          </a:p>
        </p:txBody>
      </p:sp>
    </p:spTree>
    <p:extLst>
      <p:ext uri="{BB962C8B-B14F-4D97-AF65-F5344CB8AC3E}">
        <p14:creationId xmlns:p14="http://schemas.microsoft.com/office/powerpoint/2010/main" val="1630937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We will use a therapy machine case study similar to the infamous therac-25 machine as an illustration example</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6</a:t>
            </a:fld>
            <a:endParaRPr lang="zh-CN" altLang="en-US"/>
          </a:p>
        </p:txBody>
      </p:sp>
    </p:spTree>
    <p:extLst>
      <p:ext uri="{BB962C8B-B14F-4D97-AF65-F5344CB8AC3E}">
        <p14:creationId xmlns:p14="http://schemas.microsoft.com/office/powerpoint/2010/main" val="16831730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Phillip Koopman, Paulo </a:t>
            </a:r>
            <a:r>
              <a:rPr lang="en-US" altLang="zh-CN" dirty="0" err="1"/>
              <a:t>Tabuada</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60</a:t>
            </a:fld>
            <a:endParaRPr lang="zh-CN" altLang="en-US"/>
          </a:p>
        </p:txBody>
      </p:sp>
    </p:spTree>
    <p:extLst>
      <p:ext uri="{BB962C8B-B14F-4D97-AF65-F5344CB8AC3E}">
        <p14:creationId xmlns:p14="http://schemas.microsoft.com/office/powerpoint/2010/main" val="5912909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27318-F058-33C0-FC36-8E202F8619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50084E-FDAC-E488-1F36-3F73A86F1F1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C88B553-52B8-16F3-E0CA-A7C1DF5DFA5E}"/>
              </a:ext>
            </a:extLst>
          </p:cNvPr>
          <p:cNvSpPr>
            <a:spLocks noGrp="1"/>
          </p:cNvSpPr>
          <p:nvPr>
            <p:ph type="body" idx="1"/>
          </p:nvPr>
        </p:nvSpPr>
        <p:spPr/>
        <p:txBody>
          <a:bodyPr/>
          <a:lstStyle/>
          <a:p>
            <a:pPr marL="228600" indent="-228600">
              <a:buFont typeface="+mj-lt"/>
              <a:buAutoNum type="arabicPeriod"/>
            </a:pPr>
            <a:r>
              <a:rPr lang="en-US" altLang="zh-CN" dirty="0"/>
              <a:t>Traditional robustness improvement techniques also focus more on implementation.</a:t>
            </a:r>
          </a:p>
          <a:p>
            <a:pPr marL="228600" indent="-228600">
              <a:buFont typeface="+mj-lt"/>
              <a:buAutoNum type="arabicPeriod"/>
            </a:pPr>
            <a:r>
              <a:rPr lang="en-US" altLang="zh-CN" dirty="0"/>
              <a:t>Build wrapper over existing code to filter out invalid inputs and outputs; advocate the use of best programming practices like…</a:t>
            </a:r>
          </a:p>
          <a:p>
            <a:pPr marL="228600" indent="-228600">
              <a:buFont typeface="+mj-lt"/>
              <a:buAutoNum type="arabicPeriod"/>
            </a:pPr>
            <a:r>
              <a:rPr lang="en-US" altLang="zh-CN" dirty="0"/>
              <a:t>On the other hand, work from self-adaptive and runtime assurance are more closely related to our notion of robustness.</a:t>
            </a:r>
          </a:p>
          <a:p>
            <a:pPr marL="228600" indent="-228600">
              <a:buFont typeface="+mj-lt"/>
              <a:buAutoNum type="arabicPeriod"/>
            </a:pPr>
            <a:r>
              <a:rPr lang="en-US" altLang="zh-CN" dirty="0"/>
              <a:t>They also consider the behavior of the system, and many of their methods can improve robustness even though the term robustness may not be explicitly used.</a:t>
            </a:r>
          </a:p>
          <a:p>
            <a:pPr marL="228600" indent="-228600">
              <a:buFont typeface="+mj-lt"/>
              <a:buAutoNum type="arabicPeriod"/>
            </a:pPr>
            <a:r>
              <a:rPr lang="en-US" altLang="zh-CN" dirty="0"/>
              <a:t>Also, we focus on safety and liveness, but they are also interested in a broader set of props, like …</a:t>
            </a:r>
          </a:p>
          <a:p>
            <a:pPr marL="228600" indent="-228600">
              <a:buFont typeface="+mj-lt"/>
              <a:buAutoNum type="arabicPeriod"/>
            </a:pPr>
            <a:r>
              <a:rPr lang="en-US" altLang="zh-CN" dirty="0"/>
              <a:t>In addition, other than robustness, they also consider recoverability, i.e., to allow the system degrade under deviations but then recover from them.</a:t>
            </a:r>
          </a:p>
          <a:p>
            <a:pPr marL="228600" indent="-228600">
              <a:buFont typeface="+mj-lt"/>
              <a:buAutoNum type="arabicPeriod"/>
            </a:pPr>
            <a:r>
              <a:rPr lang="en-US" altLang="zh-CN" dirty="0"/>
              <a:t>Lastly, there work of robustness from an architecture perspective, like SEI… However, they are very high-level guidance on design</a:t>
            </a:r>
          </a:p>
          <a:p>
            <a:pPr marL="228600" indent="-228600">
              <a:buFont typeface="+mj-lt"/>
              <a:buAutoNum type="arabicPeriod"/>
            </a:pPr>
            <a:r>
              <a:rPr lang="en-US" altLang="zh-CN" dirty="0"/>
              <a:t>Does not offer direct solution (a new design) for how to improve the robustness of a particular system.</a:t>
            </a:r>
          </a:p>
        </p:txBody>
      </p:sp>
      <p:sp>
        <p:nvSpPr>
          <p:cNvPr id="4" name="灯片编号占位符 3">
            <a:extLst>
              <a:ext uri="{FF2B5EF4-FFF2-40B4-BE49-F238E27FC236}">
                <a16:creationId xmlns:a16="http://schemas.microsoft.com/office/drawing/2014/main" id="{CBBB22EA-6055-9C5E-9694-1FB07333F6D6}"/>
              </a:ext>
            </a:extLst>
          </p:cNvPr>
          <p:cNvSpPr>
            <a:spLocks noGrp="1"/>
          </p:cNvSpPr>
          <p:nvPr>
            <p:ph type="sldNum" sz="quarter" idx="5"/>
          </p:nvPr>
        </p:nvSpPr>
        <p:spPr/>
        <p:txBody>
          <a:bodyPr/>
          <a:lstStyle/>
          <a:p>
            <a:fld id="{B0D51D47-3557-4ECA-941E-E63EB89C0477}" type="slidenum">
              <a:rPr lang="zh-CN" altLang="en-US" smtClean="0"/>
              <a:t>61</a:t>
            </a:fld>
            <a:endParaRPr lang="zh-CN" altLang="en-US"/>
          </a:p>
        </p:txBody>
      </p:sp>
    </p:spTree>
    <p:extLst>
      <p:ext uri="{BB962C8B-B14F-4D97-AF65-F5344CB8AC3E}">
        <p14:creationId xmlns:p14="http://schemas.microsoft.com/office/powerpoint/2010/main" val="13144839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elaborate on that, in this work, we study:</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64</a:t>
            </a:fld>
            <a:endParaRPr lang="zh-CN" altLang="en-US"/>
          </a:p>
        </p:txBody>
      </p:sp>
    </p:spTree>
    <p:extLst>
      <p:ext uri="{BB962C8B-B14F-4D97-AF65-F5344CB8AC3E}">
        <p14:creationId xmlns:p14="http://schemas.microsoft.com/office/powerpoint/2010/main" val="7638487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67</a:t>
            </a:fld>
            <a:endParaRPr lang="zh-CN" altLang="en-US"/>
          </a:p>
        </p:txBody>
      </p:sp>
    </p:spTree>
    <p:extLst>
      <p:ext uri="{BB962C8B-B14F-4D97-AF65-F5344CB8AC3E}">
        <p14:creationId xmlns:p14="http://schemas.microsoft.com/office/powerpoint/2010/main" val="24597097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E9703-16E0-A8D1-4DAE-79F0AB5D101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73C542-46B3-104C-93E9-23049FCD25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C450699-1F89-0E37-3756-42730FA840F1}"/>
              </a:ext>
            </a:extLst>
          </p:cNvPr>
          <p:cNvSpPr>
            <a:spLocks noGrp="1"/>
          </p:cNvSpPr>
          <p:nvPr>
            <p:ph type="body" idx="1"/>
          </p:nvPr>
        </p:nvSpPr>
        <p:spPr/>
        <p:txBody>
          <a:bodyPr/>
          <a:lstStyle/>
          <a:p>
            <a:pPr marL="228600" indent="-228600">
              <a:buFont typeface="+mj-lt"/>
              <a:buAutoNum type="arabicPeriod"/>
            </a:pPr>
            <a:r>
              <a:rPr lang="en-US" altLang="zh-CN" dirty="0"/>
              <a:t>To achieve this, we leverage LTL learning.</a:t>
            </a:r>
          </a:p>
          <a:p>
            <a:pPr marL="228600" indent="-228600">
              <a:buFont typeface="+mj-lt"/>
              <a:buAutoNum type="arabicPeriod"/>
            </a:pPr>
            <a:r>
              <a:rPr lang="en-US" altLang="zh-CN" dirty="0"/>
              <a:t>The idea is that, we have a conflict between safety and functionality, so there’s a </a:t>
            </a:r>
            <a:r>
              <a:rPr lang="en-US" altLang="zh-CN" dirty="0" err="1"/>
              <a:t>pref</a:t>
            </a:r>
            <a:r>
              <a:rPr lang="en-US" altLang="zh-CN" dirty="0"/>
              <a:t> </a:t>
            </a:r>
            <a:r>
              <a:rPr lang="en-US" altLang="zh-CN" dirty="0" err="1"/>
              <a:t>beh</a:t>
            </a:r>
            <a:r>
              <a:rPr lang="en-US" altLang="zh-CN" dirty="0"/>
              <a:t> being unsatisfied, e.g., X, Up, E, Enter, B</a:t>
            </a:r>
          </a:p>
          <a:p>
            <a:pPr marL="228600" indent="-228600">
              <a:buFont typeface="+mj-lt"/>
              <a:buAutoNum type="arabicPeriod"/>
            </a:pPr>
            <a:r>
              <a:rPr lang="en-US" altLang="zh-CN" dirty="0"/>
              <a:t>In fact, this trace represents an abstract execution from the operator’s view.</a:t>
            </a:r>
          </a:p>
          <a:p>
            <a:pPr marL="228600" indent="-228600">
              <a:buFont typeface="+mj-lt"/>
              <a:buAutoNum type="arabicPeriod"/>
            </a:pPr>
            <a:r>
              <a:rPr lang="en-US" altLang="zh-CN" dirty="0"/>
              <a:t>It can map to a set of concrete system executions including some internal states.</a:t>
            </a:r>
          </a:p>
          <a:p>
            <a:pPr marL="228600" indent="-228600">
              <a:buFont typeface="+mj-lt"/>
              <a:buAutoNum type="arabicPeriod"/>
            </a:pPr>
            <a:r>
              <a:rPr lang="en-US" altLang="zh-CN" dirty="0"/>
              <a:t>For example, X, …, </a:t>
            </a:r>
            <a:r>
              <a:rPr lang="en-US" altLang="zh-CN" dirty="0" err="1"/>
              <a:t>SetEBeam</a:t>
            </a:r>
            <a:r>
              <a:rPr lang="en-US" altLang="zh-CN" dirty="0"/>
              <a:t>, …, this is a safe or good execution because no over-dose occurs.</a:t>
            </a:r>
          </a:p>
          <a:p>
            <a:pPr marL="228600" indent="-228600">
              <a:buFont typeface="+mj-lt"/>
              <a:buAutoNum type="arabicPeriod"/>
            </a:pPr>
            <a:r>
              <a:rPr lang="en-US" altLang="zh-CN" dirty="0"/>
              <a:t>On the other hand, we can also have X, … where </a:t>
            </a:r>
            <a:r>
              <a:rPr lang="en-US" altLang="zh-CN" dirty="0" err="1"/>
              <a:t>SetEBeam</a:t>
            </a:r>
            <a:r>
              <a:rPr lang="en-US" altLang="zh-CN" dirty="0"/>
              <a:t> does not occur, so it is fired in Xray mode which is unsafe.</a:t>
            </a:r>
          </a:p>
          <a:p>
            <a:pPr marL="228600" indent="-228600">
              <a:buFont typeface="+mj-lt"/>
              <a:buAutoNum type="arabicPeriod"/>
            </a:pPr>
            <a:r>
              <a:rPr lang="en-US" altLang="zh-CN" dirty="0"/>
              <a:t>So we can mark them as positive and negative traces, respectively, and use an LTL learner to find a new property.</a:t>
            </a:r>
            <a:endParaRPr lang="zh-CN" altLang="en-US" dirty="0"/>
          </a:p>
        </p:txBody>
      </p:sp>
      <p:sp>
        <p:nvSpPr>
          <p:cNvPr id="4" name="灯片编号占位符 3">
            <a:extLst>
              <a:ext uri="{FF2B5EF4-FFF2-40B4-BE49-F238E27FC236}">
                <a16:creationId xmlns:a16="http://schemas.microsoft.com/office/drawing/2014/main" id="{1F0DCC73-BD34-E294-A56C-FA6134F37CBF}"/>
              </a:ext>
            </a:extLst>
          </p:cNvPr>
          <p:cNvSpPr>
            <a:spLocks noGrp="1"/>
          </p:cNvSpPr>
          <p:nvPr>
            <p:ph type="sldNum" sz="quarter" idx="5"/>
          </p:nvPr>
        </p:nvSpPr>
        <p:spPr/>
        <p:txBody>
          <a:bodyPr/>
          <a:lstStyle/>
          <a:p>
            <a:fld id="{B0D51D47-3557-4ECA-941E-E63EB89C0477}" type="slidenum">
              <a:rPr lang="zh-CN" altLang="en-US" smtClean="0"/>
              <a:t>68</a:t>
            </a:fld>
            <a:endParaRPr lang="zh-CN" altLang="en-US"/>
          </a:p>
        </p:txBody>
      </p:sp>
    </p:spTree>
    <p:extLst>
      <p:ext uri="{BB962C8B-B14F-4D97-AF65-F5344CB8AC3E}">
        <p14:creationId xmlns:p14="http://schemas.microsoft.com/office/powerpoint/2010/main" val="40692761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C2968-86CD-2A94-F8D0-2BE6E59E03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CD1635-0D17-C1B0-2FCF-544E129C96A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C1698BD-2F98-2A22-5EDE-4E47E21D58AC}"/>
              </a:ext>
            </a:extLst>
          </p:cNvPr>
          <p:cNvSpPr>
            <a:spLocks noGrp="1"/>
          </p:cNvSpPr>
          <p:nvPr>
            <p:ph type="body" idx="1"/>
          </p:nvPr>
        </p:nvSpPr>
        <p:spPr/>
        <p:txBody>
          <a:bodyPr/>
          <a:lstStyle/>
          <a:p>
            <a:pPr marL="228600" indent="-228600">
              <a:buFont typeface="+mj-lt"/>
              <a:buAutoNum type="arabicPeriod"/>
            </a:pPr>
            <a:r>
              <a:rPr lang="en-US" altLang="zh-CN" dirty="0"/>
              <a:t>In addition, because we are doing weakening, we need the old property.</a:t>
            </a:r>
          </a:p>
          <a:p>
            <a:pPr marL="228600" indent="-228600">
              <a:buFont typeface="+mj-lt"/>
              <a:buAutoNum type="arabicPeriod"/>
            </a:pPr>
            <a:r>
              <a:rPr lang="en-US" altLang="zh-CN" dirty="0"/>
              <a:t>In particular, we consider a particular type of safety properties and a weakening pattern.</a:t>
            </a:r>
          </a:p>
          <a:p>
            <a:pPr marL="228600" indent="-228600">
              <a:buFont typeface="+mj-lt"/>
              <a:buAutoNum type="arabicPeriod"/>
            </a:pPr>
            <a:r>
              <a:rPr lang="en-US" altLang="zh-CN" dirty="0"/>
              <a:t>We have G \phi implies \psi and we can append conjunctions to phi or disjunctions to psi to gradually weaken the property.</a:t>
            </a:r>
          </a:p>
          <a:p>
            <a:pPr marL="228600" indent="-228600">
              <a:buFont typeface="+mj-lt"/>
              <a:buAutoNum type="arabicPeriod"/>
            </a:pPr>
            <a:r>
              <a:rPr lang="en-US" altLang="zh-CN" dirty="0"/>
              <a:t>So by introducing minimal number of conjunctions or disjunctions, the property is minimally weakened.</a:t>
            </a:r>
          </a:p>
          <a:p>
            <a:pPr marL="228600" indent="-228600">
              <a:buFont typeface="+mj-lt"/>
              <a:buAutoNum type="arabicPeriod"/>
            </a:pPr>
            <a:r>
              <a:rPr lang="en-US" altLang="zh-CN" dirty="0"/>
              <a:t>However, of course, this is a syntactic based minimal weakening.</a:t>
            </a:r>
          </a:p>
          <a:p>
            <a:pPr marL="228600" indent="-228600">
              <a:buFont typeface="+mj-lt"/>
              <a:buAutoNum type="arabicPeriod"/>
            </a:pPr>
            <a:r>
              <a:rPr lang="en-US" altLang="zh-CN" dirty="0"/>
              <a:t>So We add the original prop and this weakening pattern as constraints to the learner.</a:t>
            </a:r>
          </a:p>
          <a:p>
            <a:pPr marL="228600" indent="-228600">
              <a:buFont typeface="+mj-lt"/>
              <a:buAutoNum type="arabicPeriod"/>
            </a:pPr>
            <a:r>
              <a:rPr lang="en-US" altLang="zh-CN" dirty="0"/>
              <a:t>And finally, it can find a solution as I just showed.</a:t>
            </a:r>
          </a:p>
          <a:p>
            <a:pPr marL="228600" indent="-228600">
              <a:buFont typeface="+mj-lt"/>
              <a:buAutoNum type="arabicPeriod"/>
            </a:pPr>
            <a:r>
              <a:rPr lang="en-US" altLang="zh-CN" dirty="0"/>
              <a:t>In fact, existing off-the-shelf learners do not support an expressive enough way to define these constraints. So we build our own learner by leveraging, also our work, on </a:t>
            </a:r>
            <a:r>
              <a:rPr lang="en-US" altLang="zh-CN" dirty="0" err="1"/>
              <a:t>AlloyMax</a:t>
            </a:r>
            <a:r>
              <a:rPr lang="en-US" altLang="zh-CN" dirty="0"/>
              <a:t>. We can further discuss this in the QA session.</a:t>
            </a:r>
            <a:endParaRPr lang="zh-CN" altLang="en-US" dirty="0"/>
          </a:p>
        </p:txBody>
      </p:sp>
      <p:sp>
        <p:nvSpPr>
          <p:cNvPr id="4" name="灯片编号占位符 3">
            <a:extLst>
              <a:ext uri="{FF2B5EF4-FFF2-40B4-BE49-F238E27FC236}">
                <a16:creationId xmlns:a16="http://schemas.microsoft.com/office/drawing/2014/main" id="{61DF4628-11A4-9F49-025D-AC07CDA791FE}"/>
              </a:ext>
            </a:extLst>
          </p:cNvPr>
          <p:cNvSpPr>
            <a:spLocks noGrp="1"/>
          </p:cNvSpPr>
          <p:nvPr>
            <p:ph type="sldNum" sz="quarter" idx="5"/>
          </p:nvPr>
        </p:nvSpPr>
        <p:spPr/>
        <p:txBody>
          <a:bodyPr/>
          <a:lstStyle/>
          <a:p>
            <a:fld id="{B0D51D47-3557-4ECA-941E-E63EB89C0477}" type="slidenum">
              <a:rPr lang="zh-CN" altLang="en-US" smtClean="0"/>
              <a:t>69</a:t>
            </a:fld>
            <a:endParaRPr lang="zh-CN" altLang="en-US"/>
          </a:p>
        </p:txBody>
      </p:sp>
    </p:spTree>
    <p:extLst>
      <p:ext uri="{BB962C8B-B14F-4D97-AF65-F5344CB8AC3E}">
        <p14:creationId xmlns:p14="http://schemas.microsoft.com/office/powerpoint/2010/main" val="27628814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Here are the robustness computation results.</a:t>
            </a:r>
          </a:p>
          <a:p>
            <a:pPr marL="228600" indent="-228600">
              <a:buFont typeface="+mj-lt"/>
              <a:buAutoNum type="arabicPeriod"/>
            </a:pPr>
            <a:r>
              <a:rPr lang="en-US" altLang="zh-CN" dirty="0"/>
              <a:t>On the right, we have the problems and the scaled up ones.</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70</a:t>
            </a:fld>
            <a:endParaRPr lang="zh-CN" altLang="en-US"/>
          </a:p>
        </p:txBody>
      </p:sp>
    </p:spTree>
    <p:extLst>
      <p:ext uri="{BB962C8B-B14F-4D97-AF65-F5344CB8AC3E}">
        <p14:creationId xmlns:p14="http://schemas.microsoft.com/office/powerpoint/2010/main" val="27525780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Then, for the solving time. We do observe that in some problems, we introduce additional performance overhead</a:t>
            </a:r>
          </a:p>
          <a:p>
            <a:pPr marL="228600" indent="-228600">
              <a:buFont typeface="+mj-lt"/>
              <a:buAutoNum type="arabicPeriod"/>
            </a:pPr>
            <a:r>
              <a:rPr lang="en-US" altLang="zh-CN" dirty="0"/>
              <a:t>However, the performance is still competitive to other methods, and we argue it is an acceptable trade-off for finding optimal solutions.</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71</a:t>
            </a:fld>
            <a:endParaRPr lang="zh-CN" altLang="en-US"/>
          </a:p>
        </p:txBody>
      </p:sp>
    </p:spTree>
    <p:extLst>
      <p:ext uri="{BB962C8B-B14F-4D97-AF65-F5344CB8AC3E}">
        <p14:creationId xmlns:p14="http://schemas.microsoft.com/office/powerpoint/2010/main" val="35650299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DA479-A4ED-5EFB-8253-F4C32F18D7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FA1E831-86BD-9D76-AFB9-96B7D28BB1F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4A741BC-B527-2D44-5424-C286C756D6B0}"/>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We also note that, the key bottleneck would be LTL learning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So we build another benchmark that increase the number of propositions, number of example traces, and the length of the traces to evaluate the performance of the learning process.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The important result to note here is that, the solving time grows almost exponentially as the length of traces increases.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This implies that a longer </a:t>
            </a:r>
            <a:r>
              <a:rPr lang="en-US" altLang="zh-CN" dirty="0" err="1"/>
              <a:t>pref</a:t>
            </a:r>
            <a:r>
              <a:rPr lang="en-US" altLang="zh-CN" dirty="0"/>
              <a:t> </a:t>
            </a:r>
            <a:r>
              <a:rPr lang="en-US" altLang="zh-CN" dirty="0" err="1"/>
              <a:t>beh</a:t>
            </a:r>
            <a:r>
              <a:rPr lang="en-US" altLang="zh-CN" dirty="0"/>
              <a:t> is more likely to cause performance degradation in weakening.</a:t>
            </a:r>
          </a:p>
          <a:p>
            <a:pPr marL="228600" indent="-228600">
              <a:buFont typeface="+mj-lt"/>
              <a:buAutoNum type="arabicPeriod"/>
            </a:pPr>
            <a:endParaRPr lang="zh-CN" altLang="en-US" dirty="0"/>
          </a:p>
        </p:txBody>
      </p:sp>
      <p:sp>
        <p:nvSpPr>
          <p:cNvPr id="4" name="灯片编号占位符 3">
            <a:extLst>
              <a:ext uri="{FF2B5EF4-FFF2-40B4-BE49-F238E27FC236}">
                <a16:creationId xmlns:a16="http://schemas.microsoft.com/office/drawing/2014/main" id="{E4B366FE-1BC9-ACF0-BC3D-3C8396A0892D}"/>
              </a:ext>
            </a:extLst>
          </p:cNvPr>
          <p:cNvSpPr>
            <a:spLocks noGrp="1"/>
          </p:cNvSpPr>
          <p:nvPr>
            <p:ph type="sldNum" sz="quarter" idx="5"/>
          </p:nvPr>
        </p:nvSpPr>
        <p:spPr/>
        <p:txBody>
          <a:bodyPr/>
          <a:lstStyle/>
          <a:p>
            <a:fld id="{B0D51D47-3557-4ECA-941E-E63EB89C0477}" type="slidenum">
              <a:rPr lang="zh-CN" altLang="en-US" smtClean="0"/>
              <a:t>72</a:t>
            </a:fld>
            <a:endParaRPr lang="zh-CN" altLang="en-US"/>
          </a:p>
        </p:txBody>
      </p:sp>
    </p:spTree>
    <p:extLst>
      <p:ext uri="{BB962C8B-B14F-4D97-AF65-F5344CB8AC3E}">
        <p14:creationId xmlns:p14="http://schemas.microsoft.com/office/powerpoint/2010/main" val="36750442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Reemphasize CPS I mean continuous model.</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76</a:t>
            </a:fld>
            <a:endParaRPr lang="zh-CN" altLang="en-US"/>
          </a:p>
        </p:txBody>
      </p:sp>
    </p:spTree>
    <p:extLst>
      <p:ext uri="{BB962C8B-B14F-4D97-AF65-F5344CB8AC3E}">
        <p14:creationId xmlns:p14="http://schemas.microsoft.com/office/powerpoint/2010/main" val="3265188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The machine has two beam mode: Electron beam mode and X-ray mode.</a:t>
            </a:r>
          </a:p>
          <a:p>
            <a:pPr marL="228600" indent="-228600">
              <a:buFont typeface="+mj-lt"/>
              <a:buAutoNum type="arabicPeriod"/>
            </a:pPr>
            <a:r>
              <a:rPr lang="en-US" altLang="zh-CN" dirty="0"/>
              <a:t>The electron beam mode has low power and a wide area, and the x-ray mode has high power</a:t>
            </a:r>
          </a:p>
          <a:p>
            <a:pPr marL="228600" indent="-228600">
              <a:buFont typeface="+mj-lt"/>
              <a:buAutoNum type="arabicPeriod"/>
            </a:pPr>
            <a:r>
              <a:rPr lang="en-US" altLang="zh-CN" dirty="0"/>
              <a:t>In order to ensure safety, to avoid over-dose to patients, a spreader must be in place in the X-ray mode to attenuate the beam power.</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7</a:t>
            </a:fld>
            <a:endParaRPr lang="zh-CN" altLang="en-US"/>
          </a:p>
        </p:txBody>
      </p:sp>
    </p:spTree>
    <p:extLst>
      <p:ext uri="{BB962C8B-B14F-4D97-AF65-F5344CB8AC3E}">
        <p14:creationId xmlns:p14="http://schemas.microsoft.com/office/powerpoint/2010/main" val="22798498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real-world case study, what it can provide to support this thesis. That existing case studies cannot show.</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77</a:t>
            </a:fld>
            <a:endParaRPr lang="zh-CN" altLang="en-US"/>
          </a:p>
        </p:txBody>
      </p:sp>
    </p:spTree>
    <p:extLst>
      <p:ext uri="{BB962C8B-B14F-4D97-AF65-F5344CB8AC3E}">
        <p14:creationId xmlns:p14="http://schemas.microsoft.com/office/powerpoint/2010/main" val="3768657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In other words, if the spreader is out of place in X-ray mode, it may cause over-dose.</a:t>
            </a:r>
          </a:p>
          <a:p>
            <a:pPr marL="228600" indent="-228600">
              <a:buAutoNum type="arabicPeriod"/>
            </a:pPr>
            <a:r>
              <a:rPr lang="en-US" altLang="zh-CN" dirty="0"/>
              <a:t>However, the unfortunate fact is that this happened in therac-25 and caused several fatal injuries.</a:t>
            </a:r>
          </a:p>
        </p:txBody>
      </p:sp>
      <p:sp>
        <p:nvSpPr>
          <p:cNvPr id="4" name="灯片编号占位符 3"/>
          <p:cNvSpPr>
            <a:spLocks noGrp="1"/>
          </p:cNvSpPr>
          <p:nvPr>
            <p:ph type="sldNum" sz="quarter" idx="5"/>
          </p:nvPr>
        </p:nvSpPr>
        <p:spPr/>
        <p:txBody>
          <a:bodyPr/>
          <a:lstStyle/>
          <a:p>
            <a:fld id="{B0D51D47-3557-4ECA-941E-E63EB89C0477}" type="slidenum">
              <a:rPr lang="zh-CN" altLang="en-US" smtClean="0"/>
              <a:t>8</a:t>
            </a:fld>
            <a:endParaRPr lang="zh-CN" altLang="en-US"/>
          </a:p>
        </p:txBody>
      </p:sp>
    </p:spTree>
    <p:extLst>
      <p:ext uri="{BB962C8B-B14F-4D97-AF65-F5344CB8AC3E}">
        <p14:creationId xmlns:p14="http://schemas.microsoft.com/office/powerpoint/2010/main" val="2460376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Let’s understand how this happened:</a:t>
            </a:r>
          </a:p>
          <a:p>
            <a:pPr marL="228600" indent="-228600">
              <a:buFont typeface="+mj-lt"/>
              <a:buAutoNum type="arabicPeriod"/>
            </a:pPr>
            <a:r>
              <a:rPr lang="en-US" altLang="zh-CN" dirty="0"/>
              <a:t>Under the assumed env, the operator follows the use instruction…</a:t>
            </a:r>
          </a:p>
          <a:p>
            <a:pPr marL="228600" indent="-228600">
              <a:buFont typeface="+mj-lt"/>
              <a:buAutoNum type="arabicPeriod"/>
            </a:pPr>
            <a:r>
              <a:rPr lang="en-US" altLang="zh-CN" dirty="0"/>
              <a:t>A deviation in env could be: the operator accidentally …</a:t>
            </a:r>
          </a:p>
          <a:p>
            <a:pPr marL="228600" indent="-228600">
              <a:buFont typeface="+mj-lt"/>
              <a:buAutoNum type="arabicPeriod"/>
            </a:pPr>
            <a:r>
              <a:rPr lang="en-US" altLang="zh-CN" dirty="0"/>
              <a:t>In the deviated env, the machine is unsafe. So we say it is not robust against this deviation.</a:t>
            </a:r>
          </a:p>
          <a:p>
            <a:pPr marL="228600" indent="-228600">
              <a:buFont typeface="+mj-lt"/>
              <a:buAutoNum type="arabicPeriod"/>
            </a:pPr>
            <a:r>
              <a:rPr lang="en-US" altLang="zh-CN" dirty="0"/>
              <a:t>So the goal of this research is to investigate: how can we …</a:t>
            </a:r>
            <a:endParaRPr lang="zh-CN" altLang="en-US" dirty="0"/>
          </a:p>
        </p:txBody>
      </p:sp>
      <p:sp>
        <p:nvSpPr>
          <p:cNvPr id="4" name="灯片编号占位符 3"/>
          <p:cNvSpPr>
            <a:spLocks noGrp="1"/>
          </p:cNvSpPr>
          <p:nvPr>
            <p:ph type="sldNum" sz="quarter" idx="5"/>
          </p:nvPr>
        </p:nvSpPr>
        <p:spPr/>
        <p:txBody>
          <a:bodyPr/>
          <a:lstStyle/>
          <a:p>
            <a:fld id="{B0D51D47-3557-4ECA-941E-E63EB89C0477}" type="slidenum">
              <a:rPr lang="zh-CN" altLang="en-US" smtClean="0"/>
              <a:t>9</a:t>
            </a:fld>
            <a:endParaRPr lang="zh-CN" altLang="en-US"/>
          </a:p>
        </p:txBody>
      </p:sp>
    </p:spTree>
    <p:extLst>
      <p:ext uri="{BB962C8B-B14F-4D97-AF65-F5344CB8AC3E}">
        <p14:creationId xmlns:p14="http://schemas.microsoft.com/office/powerpoint/2010/main" val="19731383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121B01-1104-A871-8423-1D23D4CAC4A5}"/>
              </a:ext>
            </a:extLst>
          </p:cNvPr>
          <p:cNvSpPr>
            <a:spLocks noGrp="1"/>
          </p:cNvSpPr>
          <p:nvPr>
            <p:ph type="ctrTitle"/>
          </p:nvPr>
        </p:nvSpPr>
        <p:spPr>
          <a:xfrm>
            <a:off x="1524000" y="1122363"/>
            <a:ext cx="9144000" cy="2387600"/>
          </a:xfrm>
        </p:spPr>
        <p:txBody>
          <a:bodyPr anchor="b"/>
          <a:lstStyle>
            <a:lvl1pPr algn="l">
              <a:defRPr sz="6000">
                <a:latin typeface="+mj-lt"/>
              </a:defRPr>
            </a:lvl1pPr>
          </a:lstStyle>
          <a:p>
            <a:r>
              <a:rPr lang="zh-CN" altLang="en-US"/>
              <a:t>单击此处编辑母版标题样式</a:t>
            </a:r>
            <a:endParaRPr lang="zh-CN" altLang="en-US" dirty="0"/>
          </a:p>
        </p:txBody>
      </p:sp>
      <p:sp>
        <p:nvSpPr>
          <p:cNvPr id="3" name="副标题 2">
            <a:extLst>
              <a:ext uri="{FF2B5EF4-FFF2-40B4-BE49-F238E27FC236}">
                <a16:creationId xmlns:a16="http://schemas.microsoft.com/office/drawing/2014/main" id="{C2103EF0-57D2-62C9-E2CC-73AAACE27FF9}"/>
              </a:ext>
            </a:extLst>
          </p:cNvPr>
          <p:cNvSpPr>
            <a:spLocks noGrp="1"/>
          </p:cNvSpPr>
          <p:nvPr>
            <p:ph type="subTitle" idx="1"/>
          </p:nvPr>
        </p:nvSpPr>
        <p:spPr>
          <a:xfrm>
            <a:off x="1524000" y="3602038"/>
            <a:ext cx="9144000" cy="1655762"/>
          </a:xfrm>
        </p:spPr>
        <p:txBody>
          <a:bodyPr>
            <a:normAutofit/>
          </a:bodyPr>
          <a:lstStyle>
            <a:lvl1pPr marL="0" indent="0" algn="l">
              <a:buNone/>
              <a:defRPr sz="2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
        <p:nvSpPr>
          <p:cNvPr id="4" name="日期占位符 3">
            <a:extLst>
              <a:ext uri="{FF2B5EF4-FFF2-40B4-BE49-F238E27FC236}">
                <a16:creationId xmlns:a16="http://schemas.microsoft.com/office/drawing/2014/main" id="{2EB2577C-7957-B70A-9C78-D887BC0E32F0}"/>
              </a:ext>
            </a:extLst>
          </p:cNvPr>
          <p:cNvSpPr>
            <a:spLocks noGrp="1"/>
          </p:cNvSpPr>
          <p:nvPr>
            <p:ph type="dt" sz="half" idx="10"/>
          </p:nvPr>
        </p:nvSpPr>
        <p:spPr/>
        <p:txBody>
          <a:bodyPr/>
          <a:lstStyle/>
          <a:p>
            <a:fld id="{1BBBEF72-D788-4221-A3B4-D9B99C93CFC0}"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37C55D33-DD79-1588-43B1-56E63E6001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2FB53E-3CB8-BA91-E60E-665233BA1794}"/>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pic>
        <p:nvPicPr>
          <p:cNvPr id="7" name="Picture 7" descr="Text&#10;&#10;Description automatically generated">
            <a:extLst>
              <a:ext uri="{FF2B5EF4-FFF2-40B4-BE49-F238E27FC236}">
                <a16:creationId xmlns:a16="http://schemas.microsoft.com/office/drawing/2014/main" id="{3BFA2544-3955-61A2-AE97-116454C2E5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31963" y="6258189"/>
            <a:ext cx="2814084" cy="532953"/>
          </a:xfrm>
          <a:prstGeom prst="rect">
            <a:avLst/>
          </a:prstGeom>
        </p:spPr>
      </p:pic>
      <p:pic>
        <p:nvPicPr>
          <p:cNvPr id="8" name="Google Shape;51;p12">
            <a:extLst>
              <a:ext uri="{FF2B5EF4-FFF2-40B4-BE49-F238E27FC236}">
                <a16:creationId xmlns:a16="http://schemas.microsoft.com/office/drawing/2014/main" id="{BB7CCB99-E368-7A9C-A134-1264926F11D4}"/>
              </a:ext>
            </a:extLst>
          </p:cNvPr>
          <p:cNvPicPr preferRelativeResize="0"/>
          <p:nvPr userDrawn="1"/>
        </p:nvPicPr>
        <p:blipFill>
          <a:blip r:embed="rId3">
            <a:alphaModFix/>
          </a:blip>
          <a:stretch>
            <a:fillRect/>
          </a:stretch>
        </p:blipFill>
        <p:spPr>
          <a:xfrm>
            <a:off x="8877259" y="6258189"/>
            <a:ext cx="2974085" cy="532953"/>
          </a:xfrm>
          <a:prstGeom prst="rect">
            <a:avLst/>
          </a:prstGeom>
          <a:noFill/>
          <a:ln>
            <a:noFill/>
          </a:ln>
        </p:spPr>
      </p:pic>
    </p:spTree>
    <p:extLst>
      <p:ext uri="{BB962C8B-B14F-4D97-AF65-F5344CB8AC3E}">
        <p14:creationId xmlns:p14="http://schemas.microsoft.com/office/powerpoint/2010/main" val="3239308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2D1C75-839B-76BC-7256-E054F24FCD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15881C-3F41-C675-CAF6-8F4C0CF90D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93034E-1A1F-54E5-D89A-EABBE019C4B0}"/>
              </a:ext>
            </a:extLst>
          </p:cNvPr>
          <p:cNvSpPr>
            <a:spLocks noGrp="1"/>
          </p:cNvSpPr>
          <p:nvPr>
            <p:ph type="dt" sz="half" idx="10"/>
          </p:nvPr>
        </p:nvSpPr>
        <p:spPr/>
        <p:txBody>
          <a:bodyPr/>
          <a:lstStyle/>
          <a:p>
            <a:fld id="{F2CFC81A-FD80-482A-BDEF-B3400000D636}"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456707A9-14D4-917D-ED93-213C228C8A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347168-CCAD-E57F-DA61-35E442B64E18}"/>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2081363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7111BA-4105-36E4-58DE-CAB68747DD0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AC4571B-1754-CACC-F26B-2891F57A2B6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B4A146-2108-55D0-5ECA-A448083137F5}"/>
              </a:ext>
            </a:extLst>
          </p:cNvPr>
          <p:cNvSpPr>
            <a:spLocks noGrp="1"/>
          </p:cNvSpPr>
          <p:nvPr>
            <p:ph type="dt" sz="half" idx="10"/>
          </p:nvPr>
        </p:nvSpPr>
        <p:spPr/>
        <p:txBody>
          <a:bodyPr/>
          <a:lstStyle/>
          <a:p>
            <a:fld id="{6BB85D39-7E89-42A8-ACA7-F7748E8A87C4}"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A7FB9B8A-D196-EB96-6909-F255C3FEB8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6B8DB9-5A2D-2B47-3E43-ECB4821E5874}"/>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1447386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6BA0F-F230-8AF5-68DD-6BADB2651BA1}"/>
              </a:ext>
            </a:extLst>
          </p:cNvPr>
          <p:cNvSpPr>
            <a:spLocks noGrp="1"/>
          </p:cNvSpPr>
          <p:nvPr>
            <p:ph type="title"/>
          </p:nvPr>
        </p:nvSpPr>
        <p:spPr/>
        <p:txBody>
          <a:bodyPr/>
          <a:lstStyle/>
          <a:p>
            <a:r>
              <a:rPr lang="zh-CN" altLang="en-US"/>
              <a:t>单击此处编辑母版标题样式</a:t>
            </a:r>
            <a:endParaRPr lang="zh-CN" altLang="en-US" dirty="0"/>
          </a:p>
        </p:txBody>
      </p:sp>
      <p:sp>
        <p:nvSpPr>
          <p:cNvPr id="3" name="内容占位符 2">
            <a:extLst>
              <a:ext uri="{FF2B5EF4-FFF2-40B4-BE49-F238E27FC236}">
                <a16:creationId xmlns:a16="http://schemas.microsoft.com/office/drawing/2014/main" id="{57BB43CD-8DC4-146B-B120-FEDA59DF5E83}"/>
              </a:ext>
            </a:extLst>
          </p:cNvPr>
          <p:cNvSpPr>
            <a:spLocks noGrp="1"/>
          </p:cNvSpPr>
          <p:nvPr>
            <p:ph idx="1"/>
          </p:nvPr>
        </p:nvSpPr>
        <p:spPr/>
        <p:txBody>
          <a:bodyPr/>
          <a:lstStyle>
            <a:lvl1pPr marL="0" indent="0">
              <a:spcBef>
                <a:spcPts val="2400"/>
              </a:spcBef>
              <a:buNone/>
              <a:defRPr/>
            </a:lvl1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日期占位符 3">
            <a:extLst>
              <a:ext uri="{FF2B5EF4-FFF2-40B4-BE49-F238E27FC236}">
                <a16:creationId xmlns:a16="http://schemas.microsoft.com/office/drawing/2014/main" id="{1A27B225-9B5D-4716-34D0-1BD2BD7E9E2F}"/>
              </a:ext>
            </a:extLst>
          </p:cNvPr>
          <p:cNvSpPr>
            <a:spLocks noGrp="1"/>
          </p:cNvSpPr>
          <p:nvPr>
            <p:ph type="dt" sz="half" idx="10"/>
          </p:nvPr>
        </p:nvSpPr>
        <p:spPr/>
        <p:txBody>
          <a:bodyPr/>
          <a:lstStyle/>
          <a:p>
            <a:fld id="{38CDC02D-74D1-4F6D-A587-247053D546A5}"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7262F134-11C2-BE16-C594-EF50AF9284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94FF8C-9433-0B80-97FE-0E895311C9B9}"/>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1201719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8F999-24E2-CEBB-DD3A-5E7122200D8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0A42D31-8513-8CC1-C53D-9D9318913D8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FA969BC-A201-B74C-1FB9-5128B22B765C}"/>
              </a:ext>
            </a:extLst>
          </p:cNvPr>
          <p:cNvSpPr>
            <a:spLocks noGrp="1"/>
          </p:cNvSpPr>
          <p:nvPr>
            <p:ph type="dt" sz="half" idx="10"/>
          </p:nvPr>
        </p:nvSpPr>
        <p:spPr/>
        <p:txBody>
          <a:bodyPr/>
          <a:lstStyle/>
          <a:p>
            <a:fld id="{EA8CDE35-94ED-4640-9DB1-BFCC739B721E}"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F4CC420E-6187-27BA-655C-60431FFD53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B1CC1D-16FA-B7AA-7DFD-2CFEDB7C32AB}"/>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1427715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740A53-3F4D-F00C-20E0-1EF0BAC2EAD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41829C4-CD88-CB8D-2BEA-6DEBB68DA11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2412752-8770-EA50-9DC6-D1EF1799137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0FEECF8-8393-8DED-35AB-A794011F6110}"/>
              </a:ext>
            </a:extLst>
          </p:cNvPr>
          <p:cNvSpPr>
            <a:spLocks noGrp="1"/>
          </p:cNvSpPr>
          <p:nvPr>
            <p:ph type="dt" sz="half" idx="10"/>
          </p:nvPr>
        </p:nvSpPr>
        <p:spPr/>
        <p:txBody>
          <a:bodyPr/>
          <a:lstStyle/>
          <a:p>
            <a:fld id="{31C4ECAB-F966-4071-8BE6-9262E88C53BA}" type="datetime1">
              <a:rPr lang="zh-CN" altLang="en-US" smtClean="0"/>
              <a:t>2024/11/11</a:t>
            </a:fld>
            <a:endParaRPr lang="zh-CN" altLang="en-US"/>
          </a:p>
        </p:txBody>
      </p:sp>
      <p:sp>
        <p:nvSpPr>
          <p:cNvPr id="6" name="页脚占位符 5">
            <a:extLst>
              <a:ext uri="{FF2B5EF4-FFF2-40B4-BE49-F238E27FC236}">
                <a16:creationId xmlns:a16="http://schemas.microsoft.com/office/drawing/2014/main" id="{31A03BF6-AA1C-0672-B1E4-D351356E0F1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0EF99AF-2826-57D3-0307-3D4264B45F30}"/>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2584144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EC5CEB-9EDB-3DED-6DE7-F72CF644062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C53585-5CFB-B463-42A3-43C5AFD4ED92}"/>
              </a:ext>
            </a:extLst>
          </p:cNvPr>
          <p:cNvSpPr>
            <a:spLocks noGrp="1"/>
          </p:cNvSpPr>
          <p:nvPr>
            <p:ph type="body" idx="1"/>
          </p:nvPr>
        </p:nvSpPr>
        <p:spPr>
          <a:xfrm>
            <a:off x="839788" y="1681163"/>
            <a:ext cx="5157787" cy="82391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711E1C-D58D-8391-844E-9045E48E037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4">
            <a:extLst>
              <a:ext uri="{FF2B5EF4-FFF2-40B4-BE49-F238E27FC236}">
                <a16:creationId xmlns:a16="http://schemas.microsoft.com/office/drawing/2014/main" id="{B97A3D64-E5E4-8338-203D-48FE1B720C8B}"/>
              </a:ext>
            </a:extLst>
          </p:cNvPr>
          <p:cNvSpPr>
            <a:spLocks noGrp="1"/>
          </p:cNvSpPr>
          <p:nvPr>
            <p:ph type="body" sz="quarter" idx="3"/>
          </p:nvPr>
        </p:nvSpPr>
        <p:spPr>
          <a:xfrm>
            <a:off x="6172200" y="1681163"/>
            <a:ext cx="5183188" cy="82391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5E75551-A7A9-17E2-6EFD-13DFE6019D3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F508AB-B35D-C4B2-988E-D3613CEF4318}"/>
              </a:ext>
            </a:extLst>
          </p:cNvPr>
          <p:cNvSpPr>
            <a:spLocks noGrp="1"/>
          </p:cNvSpPr>
          <p:nvPr>
            <p:ph type="dt" sz="half" idx="10"/>
          </p:nvPr>
        </p:nvSpPr>
        <p:spPr/>
        <p:txBody>
          <a:bodyPr/>
          <a:lstStyle/>
          <a:p>
            <a:fld id="{7FED1A05-0A05-44F9-9659-94C50D8BC11D}" type="datetime1">
              <a:rPr lang="zh-CN" altLang="en-US" smtClean="0"/>
              <a:t>2024/11/11</a:t>
            </a:fld>
            <a:endParaRPr lang="zh-CN" altLang="en-US"/>
          </a:p>
        </p:txBody>
      </p:sp>
      <p:sp>
        <p:nvSpPr>
          <p:cNvPr id="8" name="页脚占位符 7">
            <a:extLst>
              <a:ext uri="{FF2B5EF4-FFF2-40B4-BE49-F238E27FC236}">
                <a16:creationId xmlns:a16="http://schemas.microsoft.com/office/drawing/2014/main" id="{CB33803E-496C-30C5-8835-C9BBFA60B41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8E6F62F-E608-1C17-E074-C9AB86109F73}"/>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1723245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D2E1C8-F73F-B160-63D8-F1B2C445AE3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1C4536A-968A-8C5D-EE79-0A9042710E83}"/>
              </a:ext>
            </a:extLst>
          </p:cNvPr>
          <p:cNvSpPr>
            <a:spLocks noGrp="1"/>
          </p:cNvSpPr>
          <p:nvPr>
            <p:ph type="dt" sz="half" idx="10"/>
          </p:nvPr>
        </p:nvSpPr>
        <p:spPr/>
        <p:txBody>
          <a:bodyPr/>
          <a:lstStyle/>
          <a:p>
            <a:fld id="{5317DE11-43A8-49FB-82BC-51788452F831}" type="datetime1">
              <a:rPr lang="zh-CN" altLang="en-US" smtClean="0"/>
              <a:t>2024/11/11</a:t>
            </a:fld>
            <a:endParaRPr lang="zh-CN" altLang="en-US"/>
          </a:p>
        </p:txBody>
      </p:sp>
      <p:sp>
        <p:nvSpPr>
          <p:cNvPr id="4" name="页脚占位符 3">
            <a:extLst>
              <a:ext uri="{FF2B5EF4-FFF2-40B4-BE49-F238E27FC236}">
                <a16:creationId xmlns:a16="http://schemas.microsoft.com/office/drawing/2014/main" id="{036B5499-D21A-AAB9-5F2F-D55A2DCBD2F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E09D784-BC21-FE5C-DE55-94F15C1FA139}"/>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172500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F8E0100-40DE-FD8A-44DD-2133ACD8C9F5}"/>
              </a:ext>
            </a:extLst>
          </p:cNvPr>
          <p:cNvSpPr>
            <a:spLocks noGrp="1"/>
          </p:cNvSpPr>
          <p:nvPr>
            <p:ph type="dt" sz="half" idx="10"/>
          </p:nvPr>
        </p:nvSpPr>
        <p:spPr/>
        <p:txBody>
          <a:bodyPr/>
          <a:lstStyle/>
          <a:p>
            <a:fld id="{C9A8739B-959A-40A8-9038-E8CE9AC315FD}" type="datetime1">
              <a:rPr lang="zh-CN" altLang="en-US" smtClean="0"/>
              <a:t>2024/11/11</a:t>
            </a:fld>
            <a:endParaRPr lang="zh-CN" altLang="en-US"/>
          </a:p>
        </p:txBody>
      </p:sp>
      <p:sp>
        <p:nvSpPr>
          <p:cNvPr id="3" name="页脚占位符 2">
            <a:extLst>
              <a:ext uri="{FF2B5EF4-FFF2-40B4-BE49-F238E27FC236}">
                <a16:creationId xmlns:a16="http://schemas.microsoft.com/office/drawing/2014/main" id="{DC2C2EDE-3F0F-D815-81EA-7379AD90709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2BE22DC-8310-204F-58E4-28855E6578F7}"/>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1539072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CF135-334D-F4EB-F91E-906D016764C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F5A56D4-E070-9BCC-FE45-C90C74762A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47DFE7C-3EA9-88A3-76BC-8FE9DC1B64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80FB0F5-41E1-0CE0-59EE-4852ADE9B9E8}"/>
              </a:ext>
            </a:extLst>
          </p:cNvPr>
          <p:cNvSpPr>
            <a:spLocks noGrp="1"/>
          </p:cNvSpPr>
          <p:nvPr>
            <p:ph type="dt" sz="half" idx="10"/>
          </p:nvPr>
        </p:nvSpPr>
        <p:spPr/>
        <p:txBody>
          <a:bodyPr/>
          <a:lstStyle/>
          <a:p>
            <a:fld id="{67EE9788-21F1-43EB-A561-117EB1A007F5}" type="datetime1">
              <a:rPr lang="zh-CN" altLang="en-US" smtClean="0"/>
              <a:t>2024/11/11</a:t>
            </a:fld>
            <a:endParaRPr lang="zh-CN" altLang="en-US"/>
          </a:p>
        </p:txBody>
      </p:sp>
      <p:sp>
        <p:nvSpPr>
          <p:cNvPr id="6" name="页脚占位符 5">
            <a:extLst>
              <a:ext uri="{FF2B5EF4-FFF2-40B4-BE49-F238E27FC236}">
                <a16:creationId xmlns:a16="http://schemas.microsoft.com/office/drawing/2014/main" id="{8FEEE25C-47BF-4A66-4D7F-0501980E7C1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FBEA252-3941-69D8-CBC2-6B4DF9948C11}"/>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3574609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EA7AD-00E1-B97A-3705-886F9B99E46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B9EA85C-D961-5848-0C49-5169D127B7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3850E324-3F60-208D-1EAB-1D51503962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855029C-3965-9378-600C-39C5195D3961}"/>
              </a:ext>
            </a:extLst>
          </p:cNvPr>
          <p:cNvSpPr>
            <a:spLocks noGrp="1"/>
          </p:cNvSpPr>
          <p:nvPr>
            <p:ph type="dt" sz="half" idx="10"/>
          </p:nvPr>
        </p:nvSpPr>
        <p:spPr/>
        <p:txBody>
          <a:bodyPr/>
          <a:lstStyle/>
          <a:p>
            <a:fld id="{EFF622FE-5D23-4546-8429-D38DC029C17F}" type="datetime1">
              <a:rPr lang="zh-CN" altLang="en-US" smtClean="0"/>
              <a:t>2024/11/11</a:t>
            </a:fld>
            <a:endParaRPr lang="zh-CN" altLang="en-US"/>
          </a:p>
        </p:txBody>
      </p:sp>
      <p:sp>
        <p:nvSpPr>
          <p:cNvPr id="6" name="页脚占位符 5">
            <a:extLst>
              <a:ext uri="{FF2B5EF4-FFF2-40B4-BE49-F238E27FC236}">
                <a16:creationId xmlns:a16="http://schemas.microsoft.com/office/drawing/2014/main" id="{BB5CCD36-032E-55F4-7CF6-967A367A8F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67A1802-CF1A-7E9E-E1F3-26230C666146}"/>
              </a:ext>
            </a:extLst>
          </p:cNvPr>
          <p:cNvSpPr>
            <a:spLocks noGrp="1"/>
          </p:cNvSpPr>
          <p:nvPr>
            <p:ph type="sldNum" sz="quarter" idx="12"/>
          </p:nvPr>
        </p:nvSpPr>
        <p:spPr/>
        <p:txBody>
          <a:body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286848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913A816-DC83-ACB5-E54E-1B50849529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5E03F58D-BE77-33C9-572E-1EE21D8AC6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E1415DC-FFEA-4F9F-C696-0485267A2B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4C1D6CB-3AA1-44E7-B31E-641C5A58F75E}" type="datetime1">
              <a:rPr lang="zh-CN" altLang="en-US" smtClean="0"/>
              <a:t>2024/11/11</a:t>
            </a:fld>
            <a:endParaRPr lang="zh-CN" altLang="en-US" dirty="0"/>
          </a:p>
        </p:txBody>
      </p:sp>
      <p:sp>
        <p:nvSpPr>
          <p:cNvPr id="5" name="页脚占位符 4">
            <a:extLst>
              <a:ext uri="{FF2B5EF4-FFF2-40B4-BE49-F238E27FC236}">
                <a16:creationId xmlns:a16="http://schemas.microsoft.com/office/drawing/2014/main" id="{E72FEDB8-68BF-96BB-5D93-31BCFE5FE5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dirty="0"/>
          </a:p>
        </p:txBody>
      </p:sp>
      <p:sp>
        <p:nvSpPr>
          <p:cNvPr id="6" name="灯片编号占位符 5">
            <a:extLst>
              <a:ext uri="{FF2B5EF4-FFF2-40B4-BE49-F238E27FC236}">
                <a16:creationId xmlns:a16="http://schemas.microsoft.com/office/drawing/2014/main" id="{6A7EA42D-26D9-53DD-DF2B-39906A1593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4A724E5-CF81-458D-9F9A-C575B439CC43}" type="slidenum">
              <a:rPr lang="zh-CN" altLang="en-US" smtClean="0"/>
              <a:t>‹#›</a:t>
            </a:fld>
            <a:endParaRPr lang="zh-CN" altLang="en-US"/>
          </a:p>
        </p:txBody>
      </p:sp>
    </p:spTree>
    <p:extLst>
      <p:ext uri="{BB962C8B-B14F-4D97-AF65-F5344CB8AC3E}">
        <p14:creationId xmlns:p14="http://schemas.microsoft.com/office/powerpoint/2010/main" val="1584513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6.svg"/><Relationship Id="rId5" Type="http://schemas.openxmlformats.org/officeDocument/2006/relationships/diagramQuickStyle" Target="../diagrams/quickStyle1.xml"/><Relationship Id="rId10" Type="http://schemas.openxmlformats.org/officeDocument/2006/relationships/image" Target="../media/image15.png"/><Relationship Id="rId4" Type="http://schemas.openxmlformats.org/officeDocument/2006/relationships/diagramLayout" Target="../diagrams/layout1.xml"/><Relationship Id="rId9" Type="http://schemas.openxmlformats.org/officeDocument/2006/relationships/image" Target="../media/image14.sv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6.svg"/><Relationship Id="rId5" Type="http://schemas.openxmlformats.org/officeDocument/2006/relationships/diagramQuickStyle" Target="../diagrams/quickStyle2.xml"/><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4.sv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6.svg"/><Relationship Id="rId5" Type="http://schemas.openxmlformats.org/officeDocument/2006/relationships/diagramQuickStyle" Target="../diagrams/quickStyle3.xml"/><Relationship Id="rId10" Type="http://schemas.openxmlformats.org/officeDocument/2006/relationships/image" Target="../media/image15.png"/><Relationship Id="rId4" Type="http://schemas.openxmlformats.org/officeDocument/2006/relationships/diagramLayout" Target="../diagrams/layout3.xml"/><Relationship Id="rId9" Type="http://schemas.openxmlformats.org/officeDocument/2006/relationships/image" Target="../media/image14.sv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6.svg"/><Relationship Id="rId5" Type="http://schemas.openxmlformats.org/officeDocument/2006/relationships/diagramQuickStyle" Target="../diagrams/quickStyle4.xml"/><Relationship Id="rId10" Type="http://schemas.openxmlformats.org/officeDocument/2006/relationships/image" Target="../media/image15.png"/><Relationship Id="rId4" Type="http://schemas.openxmlformats.org/officeDocument/2006/relationships/diagramLayout" Target="../diagrams/layout4.xml"/><Relationship Id="rId9" Type="http://schemas.openxmlformats.org/officeDocument/2006/relationships/image" Target="../media/image14.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9.png"/><Relationship Id="rId7" Type="http://schemas.openxmlformats.org/officeDocument/2006/relationships/image" Target="../media/image15.png"/><Relationship Id="rId12" Type="http://schemas.openxmlformats.org/officeDocument/2006/relationships/image" Target="../media/image24.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23.png"/><Relationship Id="rId5" Type="http://schemas.openxmlformats.org/officeDocument/2006/relationships/image" Target="../media/image13.png"/><Relationship Id="rId10" Type="http://schemas.openxmlformats.org/officeDocument/2006/relationships/image" Target="../media/image22.svg"/><Relationship Id="rId4" Type="http://schemas.openxmlformats.org/officeDocument/2006/relationships/image" Target="../media/image20.sv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15.png"/><Relationship Id="rId12" Type="http://schemas.openxmlformats.org/officeDocument/2006/relationships/image" Target="../media/image18.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22.svg"/><Relationship Id="rId4" Type="http://schemas.openxmlformats.org/officeDocument/2006/relationships/image" Target="../media/image20.svg"/><Relationship Id="rId9" Type="http://schemas.openxmlformats.org/officeDocument/2006/relationships/image" Target="../media/image21.png"/><Relationship Id="rId14" Type="http://schemas.openxmlformats.org/officeDocument/2006/relationships/image" Target="../media/image24.svg"/></Relationships>
</file>

<file path=ppt/slides/_rels/slide1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15.png"/><Relationship Id="rId12" Type="http://schemas.openxmlformats.org/officeDocument/2006/relationships/image" Target="../media/image18.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22.svg"/><Relationship Id="rId4" Type="http://schemas.openxmlformats.org/officeDocument/2006/relationships/image" Target="../media/image20.svg"/><Relationship Id="rId9" Type="http://schemas.openxmlformats.org/officeDocument/2006/relationships/image" Target="../media/image21.png"/><Relationship Id="rId14" Type="http://schemas.openxmlformats.org/officeDocument/2006/relationships/image" Target="../media/image24.svg"/></Relationships>
</file>

<file path=ppt/slides/_rels/slide1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15.png"/><Relationship Id="rId12" Type="http://schemas.openxmlformats.org/officeDocument/2006/relationships/image" Target="../media/image18.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22.svg"/><Relationship Id="rId4" Type="http://schemas.openxmlformats.org/officeDocument/2006/relationships/image" Target="../media/image20.svg"/><Relationship Id="rId9" Type="http://schemas.openxmlformats.org/officeDocument/2006/relationships/image" Target="../media/image21.png"/><Relationship Id="rId14" Type="http://schemas.openxmlformats.org/officeDocument/2006/relationships/image" Target="../media/image2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gif"/></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1.png"/><Relationship Id="rId7" Type="http://schemas.openxmlformats.org/officeDocument/2006/relationships/image" Target="../media/image26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420.png"/><Relationship Id="rId7" Type="http://schemas.openxmlformats.org/officeDocument/2006/relationships/image" Target="../media/image34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00.png"/><Relationship Id="rId10" Type="http://schemas.openxmlformats.org/officeDocument/2006/relationships/image" Target="../media/image370.png"/><Relationship Id="rId4" Type="http://schemas.openxmlformats.org/officeDocument/2006/relationships/image" Target="../media/image200.png"/><Relationship Id="rId9" Type="http://schemas.openxmlformats.org/officeDocument/2006/relationships/image" Target="../media/image36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510.png"/><Relationship Id="rId4" Type="http://schemas.openxmlformats.org/officeDocument/2006/relationships/diagramLayout" Target="../diagrams/layout6.xml"/><Relationship Id="rId9" Type="http://schemas.openxmlformats.org/officeDocument/2006/relationships/image" Target="../media/image500.png"/></Relationships>
</file>

<file path=ppt/slides/_rels/slide3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3" Type="http://schemas.openxmlformats.org/officeDocument/2006/relationships/image" Target="../media/image180.png"/><Relationship Id="rId3" Type="http://schemas.openxmlformats.org/officeDocument/2006/relationships/image" Target="../media/image461.png"/><Relationship Id="rId12" Type="http://schemas.openxmlformats.org/officeDocument/2006/relationships/image" Target="NULL"/><Relationship Id="rId17" Type="http://schemas.openxmlformats.org/officeDocument/2006/relationships/image" Target="../media/image230.png"/><Relationship Id="rId2" Type="http://schemas.openxmlformats.org/officeDocument/2006/relationships/notesSlide" Target="../notesSlides/notesSlide36.xml"/><Relationship Id="rId16"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170.png"/><Relationship Id="rId15" Type="http://schemas.openxmlformats.org/officeDocument/2006/relationships/image" Target="../media/image440.png"/><Relationship Id="rId4" Type="http://schemas.openxmlformats.org/officeDocument/2006/relationships/image" Target="../media/image160.png"/><Relationship Id="rId14" Type="http://schemas.openxmlformats.org/officeDocument/2006/relationships/image" Target="../media/image19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30.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0.png"/><Relationship Id="rId9"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ti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18.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jpeg"/><Relationship Id="rId7"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3.jpeg"/><Relationship Id="rId11" Type="http://schemas.openxmlformats.org/officeDocument/2006/relationships/image" Target="../media/image78.jpeg"/><Relationship Id="rId5" Type="http://schemas.openxmlformats.org/officeDocument/2006/relationships/image" Target="../media/image72.jpeg"/><Relationship Id="rId10" Type="http://schemas.openxmlformats.org/officeDocument/2006/relationships/image" Target="../media/image77.png"/><Relationship Id="rId4" Type="http://schemas.openxmlformats.org/officeDocument/2006/relationships/image" Target="../media/image71.jpeg"/><Relationship Id="rId9" Type="http://schemas.openxmlformats.org/officeDocument/2006/relationships/image" Target="../media/image76.svg"/></Relationships>
</file>

<file path=ppt/slides/_rels/slide6.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16.svg"/><Relationship Id="rId5" Type="http://schemas.openxmlformats.org/officeDocument/2006/relationships/diagramQuickStyle" Target="../diagrams/quickStyle10.xml"/><Relationship Id="rId10" Type="http://schemas.openxmlformats.org/officeDocument/2006/relationships/image" Target="../media/image15.png"/><Relationship Id="rId4" Type="http://schemas.openxmlformats.org/officeDocument/2006/relationships/diagramLayout" Target="../diagrams/layout10.xml"/><Relationship Id="rId9" Type="http://schemas.openxmlformats.org/officeDocument/2006/relationships/image" Target="../media/image14.svg"/></Relationships>
</file>

<file path=ppt/slides/_rels/slide6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diagramLayout" Target="../diagrams/layout11.xml"/><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openxmlformats.org/officeDocument/2006/relationships/image" Target="../media/image17.png"/><Relationship Id="rId5" Type="http://schemas.openxmlformats.org/officeDocument/2006/relationships/diagramColors" Target="../diagrams/colors11.xml"/><Relationship Id="rId10" Type="http://schemas.openxmlformats.org/officeDocument/2006/relationships/image" Target="../media/image16.svg"/><Relationship Id="rId4" Type="http://schemas.openxmlformats.org/officeDocument/2006/relationships/diagramQuickStyle" Target="../diagrams/quickStyle11.xml"/><Relationship Id="rId9" Type="http://schemas.openxmlformats.org/officeDocument/2006/relationships/image" Target="../media/image15.png"/></Relationships>
</file>

<file path=ppt/slides/_rels/slide63.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581.png"/><Relationship Id="rId4" Type="http://schemas.openxmlformats.org/officeDocument/2006/relationships/image" Target="../media/image571.png"/></Relationships>
</file>

<file path=ppt/slides/_rels/slide69.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60.png"/><Relationship Id="rId7" Type="http://schemas.openxmlformats.org/officeDocument/2006/relationships/image" Target="../media/image60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81.png"/><Relationship Id="rId4" Type="http://schemas.openxmlformats.org/officeDocument/2006/relationships/image" Target="../media/image57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5D857-DB37-D10B-0B37-498888B96614}"/>
              </a:ext>
            </a:extLst>
          </p:cNvPr>
          <p:cNvSpPr>
            <a:spLocks noGrp="1"/>
          </p:cNvSpPr>
          <p:nvPr>
            <p:ph type="ctrTitle"/>
          </p:nvPr>
        </p:nvSpPr>
        <p:spPr>
          <a:xfrm>
            <a:off x="1524000" y="565776"/>
            <a:ext cx="9144000" cy="2387600"/>
          </a:xfrm>
        </p:spPr>
        <p:txBody>
          <a:bodyPr>
            <a:normAutofit/>
          </a:bodyPr>
          <a:lstStyle/>
          <a:p>
            <a:r>
              <a:rPr lang="en-US" altLang="zh-CN" b="1" dirty="0"/>
              <a:t>Behavioral Robustness of Software System Designs</a:t>
            </a:r>
            <a:endParaRPr lang="zh-CN" altLang="en-US" b="1" dirty="0"/>
          </a:p>
        </p:txBody>
      </p:sp>
      <p:sp>
        <p:nvSpPr>
          <p:cNvPr id="3" name="副标题 2">
            <a:extLst>
              <a:ext uri="{FF2B5EF4-FFF2-40B4-BE49-F238E27FC236}">
                <a16:creationId xmlns:a16="http://schemas.microsoft.com/office/drawing/2014/main" id="{B7D7E202-2D10-C74A-36AA-C1C42D79FAAF}"/>
              </a:ext>
            </a:extLst>
          </p:cNvPr>
          <p:cNvSpPr>
            <a:spLocks noGrp="1"/>
          </p:cNvSpPr>
          <p:nvPr>
            <p:ph type="subTitle" idx="1"/>
          </p:nvPr>
        </p:nvSpPr>
        <p:spPr>
          <a:xfrm>
            <a:off x="1523999" y="3429000"/>
            <a:ext cx="10330499" cy="2677602"/>
          </a:xfrm>
        </p:spPr>
        <p:txBody>
          <a:bodyPr>
            <a:normAutofit/>
          </a:bodyPr>
          <a:lstStyle/>
          <a:p>
            <a:pPr>
              <a:spcBef>
                <a:spcPts val="1200"/>
              </a:spcBef>
            </a:pPr>
            <a:r>
              <a:rPr lang="en-US" altLang="zh-CN" sz="2400" b="1" dirty="0"/>
              <a:t>Changjian Zhang</a:t>
            </a:r>
          </a:p>
          <a:p>
            <a:endParaRPr lang="en-US" altLang="zh-CN" sz="2000" b="1" dirty="0"/>
          </a:p>
          <a:p>
            <a:r>
              <a:rPr lang="en-US" altLang="zh-CN" sz="2000" b="1" dirty="0"/>
              <a:t>Thesis Committee:</a:t>
            </a:r>
          </a:p>
          <a:p>
            <a:pPr>
              <a:spcBef>
                <a:spcPts val="1200"/>
              </a:spcBef>
            </a:pPr>
            <a:r>
              <a:rPr lang="en-US" altLang="zh-CN" sz="2000" dirty="0"/>
              <a:t>Eunsuk Kang (Co-Chair)	David Garlan (Co-Chair)</a:t>
            </a:r>
          </a:p>
          <a:p>
            <a:pPr>
              <a:spcBef>
                <a:spcPts val="1200"/>
              </a:spcBef>
            </a:pPr>
            <a:r>
              <a:rPr lang="en-US" altLang="zh-CN" sz="2000" dirty="0"/>
              <a:t>Jonathan Aldrich		Sebastian </a:t>
            </a:r>
            <a:r>
              <a:rPr lang="en-US" altLang="zh-CN" sz="2000" dirty="0" err="1"/>
              <a:t>Uchitel</a:t>
            </a:r>
            <a:r>
              <a:rPr lang="en-US" altLang="zh-CN" sz="2000" dirty="0"/>
              <a:t> (</a:t>
            </a:r>
            <a:r>
              <a:rPr lang="es-ES" altLang="zh-CN" sz="1600" dirty="0"/>
              <a:t>Imperial College and Universidad de Buenos Aires</a:t>
            </a:r>
            <a:r>
              <a:rPr lang="en-US" altLang="zh-CN" sz="2000" dirty="0"/>
              <a:t>)</a:t>
            </a:r>
          </a:p>
        </p:txBody>
      </p:sp>
      <p:sp>
        <p:nvSpPr>
          <p:cNvPr id="7" name="日期占位符 6">
            <a:extLst>
              <a:ext uri="{FF2B5EF4-FFF2-40B4-BE49-F238E27FC236}">
                <a16:creationId xmlns:a16="http://schemas.microsoft.com/office/drawing/2014/main" id="{570BC0FB-717F-EADF-C448-DF73986C6B70}"/>
              </a:ext>
            </a:extLst>
          </p:cNvPr>
          <p:cNvSpPr>
            <a:spLocks noGrp="1"/>
          </p:cNvSpPr>
          <p:nvPr>
            <p:ph type="dt" sz="half" idx="10"/>
          </p:nvPr>
        </p:nvSpPr>
        <p:spPr>
          <a:xfrm>
            <a:off x="1523999" y="6399663"/>
            <a:ext cx="2743200" cy="365125"/>
          </a:xfrm>
        </p:spPr>
        <p:txBody>
          <a:bodyPr/>
          <a:lstStyle/>
          <a:p>
            <a:fld id="{5CABC89A-F703-4B01-93B4-25B2E7227326}" type="datetime1">
              <a:rPr lang="zh-CN" altLang="en-US" smtClean="0"/>
              <a:t>2024/11/11</a:t>
            </a:fld>
            <a:endParaRPr lang="zh-CN" altLang="en-US" dirty="0"/>
          </a:p>
        </p:txBody>
      </p:sp>
    </p:spTree>
    <p:extLst>
      <p:ext uri="{BB962C8B-B14F-4D97-AF65-F5344CB8AC3E}">
        <p14:creationId xmlns:p14="http://schemas.microsoft.com/office/powerpoint/2010/main" val="1265094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69954-AD7D-C960-7F31-CF7AF10615E7}"/>
              </a:ext>
            </a:extLst>
          </p:cNvPr>
          <p:cNvSpPr>
            <a:spLocks noGrp="1"/>
          </p:cNvSpPr>
          <p:nvPr>
            <p:ph type="title"/>
          </p:nvPr>
        </p:nvSpPr>
        <p:spPr/>
        <p:txBody>
          <a:bodyPr/>
          <a:lstStyle/>
          <a:p>
            <a:r>
              <a:rPr lang="en-US" altLang="zh-CN" dirty="0"/>
              <a:t>Robust-by-Design Software</a:t>
            </a:r>
            <a:endParaRPr lang="zh-CN" altLang="en-US" dirty="0"/>
          </a:p>
        </p:txBody>
      </p:sp>
      <p:sp>
        <p:nvSpPr>
          <p:cNvPr id="4" name="灯片编号占位符 3">
            <a:extLst>
              <a:ext uri="{FF2B5EF4-FFF2-40B4-BE49-F238E27FC236}">
                <a16:creationId xmlns:a16="http://schemas.microsoft.com/office/drawing/2014/main" id="{85BC719C-3EF6-78C7-2A61-DF62A186813A}"/>
              </a:ext>
            </a:extLst>
          </p:cNvPr>
          <p:cNvSpPr>
            <a:spLocks noGrp="1"/>
          </p:cNvSpPr>
          <p:nvPr>
            <p:ph type="sldNum" sz="quarter" idx="12"/>
          </p:nvPr>
        </p:nvSpPr>
        <p:spPr/>
        <p:txBody>
          <a:bodyPr/>
          <a:lstStyle/>
          <a:p>
            <a:fld id="{74A724E5-CF81-458D-9F9A-C575B439CC43}" type="slidenum">
              <a:rPr lang="zh-CN" altLang="en-US" smtClean="0"/>
              <a:t>10</a:t>
            </a:fld>
            <a:endParaRPr lang="zh-CN" altLang="en-US"/>
          </a:p>
        </p:txBody>
      </p:sp>
      <p:grpSp>
        <p:nvGrpSpPr>
          <p:cNvPr id="25" name="组合 24">
            <a:extLst>
              <a:ext uri="{FF2B5EF4-FFF2-40B4-BE49-F238E27FC236}">
                <a16:creationId xmlns:a16="http://schemas.microsoft.com/office/drawing/2014/main" id="{5D9E4C63-D306-0F9F-7856-E2862821D463}"/>
              </a:ext>
            </a:extLst>
          </p:cNvPr>
          <p:cNvGrpSpPr/>
          <p:nvPr/>
        </p:nvGrpSpPr>
        <p:grpSpPr>
          <a:xfrm>
            <a:off x="-1164572" y="1690688"/>
            <a:ext cx="7667766" cy="4606762"/>
            <a:chOff x="2314434" y="1690688"/>
            <a:chExt cx="7667766" cy="4606762"/>
          </a:xfrm>
        </p:grpSpPr>
        <p:graphicFrame>
          <p:nvGraphicFramePr>
            <p:cNvPr id="26" name="Diagram 30">
              <a:extLst>
                <a:ext uri="{FF2B5EF4-FFF2-40B4-BE49-F238E27FC236}">
                  <a16:creationId xmlns:a16="http://schemas.microsoft.com/office/drawing/2014/main" id="{FB63C9DB-07E3-7D3A-5C6E-5D96CEAD9BFA}"/>
                </a:ext>
              </a:extLst>
            </p:cNvPr>
            <p:cNvGraphicFramePr/>
            <p:nvPr>
              <p:extLst>
                <p:ext uri="{D42A27DB-BD31-4B8C-83A1-F6EECF244321}">
                  <p14:modId xmlns:p14="http://schemas.microsoft.com/office/powerpoint/2010/main" val="3299001942"/>
                </p:ext>
              </p:extLst>
            </p:nvPr>
          </p:nvGraphicFramePr>
          <p:xfrm>
            <a:off x="2314434" y="1690688"/>
            <a:ext cx="7667766" cy="4606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 name="Group 17">
              <a:extLst>
                <a:ext uri="{FF2B5EF4-FFF2-40B4-BE49-F238E27FC236}">
                  <a16:creationId xmlns:a16="http://schemas.microsoft.com/office/drawing/2014/main" id="{841F2ADA-A11B-A948-27EA-53C92CF8FF3B}"/>
                </a:ext>
              </a:extLst>
            </p:cNvPr>
            <p:cNvGrpSpPr/>
            <p:nvPr/>
          </p:nvGrpSpPr>
          <p:grpSpPr>
            <a:xfrm>
              <a:off x="5058856" y="3121584"/>
              <a:ext cx="2173415" cy="1353086"/>
              <a:chOff x="838200" y="1898333"/>
              <a:chExt cx="2173415" cy="1353086"/>
            </a:xfrm>
          </p:grpSpPr>
          <p:grpSp>
            <p:nvGrpSpPr>
              <p:cNvPr id="37" name="Content Placeholder 5" descr="Users with solid fill">
                <a:extLst>
                  <a:ext uri="{FF2B5EF4-FFF2-40B4-BE49-F238E27FC236}">
                    <a16:creationId xmlns:a16="http://schemas.microsoft.com/office/drawing/2014/main" id="{6BE2EE7D-7060-DD14-211A-AE5A1F33B1F9}"/>
                  </a:ext>
                </a:extLst>
              </p:cNvPr>
              <p:cNvGrpSpPr/>
              <p:nvPr/>
            </p:nvGrpSpPr>
            <p:grpSpPr>
              <a:xfrm>
                <a:off x="1524858" y="1898333"/>
                <a:ext cx="800100" cy="499109"/>
                <a:chOff x="1524858" y="1898333"/>
                <a:chExt cx="800100" cy="499109"/>
              </a:xfrm>
              <a:solidFill>
                <a:srgbClr val="000000"/>
              </a:solidFill>
            </p:grpSpPr>
            <p:sp>
              <p:nvSpPr>
                <p:cNvPr id="39" name="Freeform: Shape 11">
                  <a:extLst>
                    <a:ext uri="{FF2B5EF4-FFF2-40B4-BE49-F238E27FC236}">
                      <a16:creationId xmlns:a16="http://schemas.microsoft.com/office/drawing/2014/main" id="{CCD654F0-4393-5A82-7434-78034A5374E6}"/>
                    </a:ext>
                  </a:extLst>
                </p:cNvPr>
                <p:cNvSpPr/>
                <p:nvPr/>
              </p:nvSpPr>
              <p:spPr>
                <a:xfrm>
                  <a:off x="16105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0" name="Freeform: Shape 12">
                  <a:extLst>
                    <a:ext uri="{FF2B5EF4-FFF2-40B4-BE49-F238E27FC236}">
                      <a16:creationId xmlns:a16="http://schemas.microsoft.com/office/drawing/2014/main" id="{4E2CFFC5-20BC-6850-EC8E-5E17D03F4A1E}"/>
                    </a:ext>
                  </a:extLst>
                </p:cNvPr>
                <p:cNvSpPr/>
                <p:nvPr/>
              </p:nvSpPr>
              <p:spPr>
                <a:xfrm>
                  <a:off x="20677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id="{6BA1CC32-C6FA-08FE-E9C2-CBB8A294BD85}"/>
                    </a:ext>
                  </a:extLst>
                </p:cNvPr>
                <p:cNvSpPr/>
                <p:nvPr/>
              </p:nvSpPr>
              <p:spPr>
                <a:xfrm>
                  <a:off x="1753458" y="2225993"/>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rgbClr val="000000"/>
                </a:solidFill>
                <a:ln w="9525" cap="flat">
                  <a:noFill/>
                  <a:prstDash val="solid"/>
                  <a:miter/>
                </a:ln>
              </p:spPr>
              <p:txBody>
                <a:bodyPr rtlCol="0" anchor="ctr"/>
                <a:lstStyle/>
                <a:p>
                  <a:endParaRPr lang="en-US"/>
                </a:p>
              </p:txBody>
            </p:sp>
            <p:sp>
              <p:nvSpPr>
                <p:cNvPr id="42" name="Freeform: Shape 14">
                  <a:extLst>
                    <a:ext uri="{FF2B5EF4-FFF2-40B4-BE49-F238E27FC236}">
                      <a16:creationId xmlns:a16="http://schemas.microsoft.com/office/drawing/2014/main" id="{CC30AB86-BB0D-37E1-901C-8846214B62A4}"/>
                    </a:ext>
                  </a:extLst>
                </p:cNvPr>
                <p:cNvSpPr/>
                <p:nvPr/>
              </p:nvSpPr>
              <p:spPr>
                <a:xfrm>
                  <a:off x="1839183" y="2031683"/>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3" name="Freeform: Shape 15">
                  <a:extLst>
                    <a:ext uri="{FF2B5EF4-FFF2-40B4-BE49-F238E27FC236}">
                      <a16:creationId xmlns:a16="http://schemas.microsoft.com/office/drawing/2014/main" id="{0604AB28-99A4-BA94-406C-617B0BD9BBB5}"/>
                    </a:ext>
                  </a:extLst>
                </p:cNvPr>
                <p:cNvSpPr/>
                <p:nvPr/>
              </p:nvSpPr>
              <p:spPr>
                <a:xfrm>
                  <a:off x="2014443" y="2092643"/>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rgbClr val="000000"/>
                </a:solidFill>
                <a:ln w="9525" cap="flat">
                  <a:noFill/>
                  <a:prstDash val="solid"/>
                  <a:miter/>
                </a:ln>
              </p:spPr>
              <p:txBody>
                <a:bodyPr rtlCol="0" anchor="ctr"/>
                <a:lstStyle/>
                <a:p>
                  <a:endParaRPr lang="en-US"/>
                </a:p>
              </p:txBody>
            </p:sp>
            <p:sp>
              <p:nvSpPr>
                <p:cNvPr id="44" name="Freeform: Shape 16">
                  <a:extLst>
                    <a:ext uri="{FF2B5EF4-FFF2-40B4-BE49-F238E27FC236}">
                      <a16:creationId xmlns:a16="http://schemas.microsoft.com/office/drawing/2014/main" id="{DF0D5C72-753F-446C-D919-AB9A92DB1D96}"/>
                    </a:ext>
                  </a:extLst>
                </p:cNvPr>
                <p:cNvSpPr/>
                <p:nvPr/>
              </p:nvSpPr>
              <p:spPr>
                <a:xfrm>
                  <a:off x="1524858" y="2092643"/>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rgbClr val="000000"/>
                </a:solidFill>
                <a:ln w="9525" cap="flat">
                  <a:noFill/>
                  <a:prstDash val="solid"/>
                  <a:miter/>
                </a:ln>
              </p:spPr>
              <p:txBody>
                <a:bodyPr rtlCol="0" anchor="ctr"/>
                <a:lstStyle/>
                <a:p>
                  <a:endParaRPr lang="en-US"/>
                </a:p>
              </p:txBody>
            </p:sp>
          </p:grpSp>
          <p:sp>
            <p:nvSpPr>
              <p:cNvPr id="38" name="TextBox 8">
                <a:extLst>
                  <a:ext uri="{FF2B5EF4-FFF2-40B4-BE49-F238E27FC236}">
                    <a16:creationId xmlns:a16="http://schemas.microsoft.com/office/drawing/2014/main" id="{987D8BA5-FEF0-E413-A0DE-6AAC0AECEB13}"/>
                  </a:ext>
                </a:extLst>
              </p:cNvPr>
              <p:cNvSpPr txBox="1"/>
              <p:nvPr/>
            </p:nvSpPr>
            <p:spPr>
              <a:xfrm>
                <a:off x="838200" y="2605088"/>
                <a:ext cx="2173415" cy="646331"/>
              </a:xfrm>
              <a:prstGeom prst="rect">
                <a:avLst/>
              </a:prstGeom>
              <a:noFill/>
            </p:spPr>
            <p:txBody>
              <a:bodyPr wrap="none" rtlCol="0">
                <a:spAutoFit/>
              </a:bodyPr>
              <a:lstStyle/>
              <a:p>
                <a:pPr algn="ctr"/>
                <a:r>
                  <a:rPr lang="en-US" dirty="0"/>
                  <a:t>Developer, Designer,</a:t>
                </a:r>
              </a:p>
              <a:p>
                <a:pPr algn="ctr"/>
                <a:r>
                  <a:rPr lang="en-US" dirty="0"/>
                  <a:t>Architect</a:t>
                </a:r>
              </a:p>
            </p:txBody>
          </p:sp>
        </p:grpSp>
        <p:grpSp>
          <p:nvGrpSpPr>
            <p:cNvPr id="28" name="Group 18">
              <a:extLst>
                <a:ext uri="{FF2B5EF4-FFF2-40B4-BE49-F238E27FC236}">
                  <a16:creationId xmlns:a16="http://schemas.microsoft.com/office/drawing/2014/main" id="{330C10C4-E5A2-6822-4826-E69D02FBADBA}"/>
                </a:ext>
              </a:extLst>
            </p:cNvPr>
            <p:cNvGrpSpPr/>
            <p:nvPr/>
          </p:nvGrpSpPr>
          <p:grpSpPr>
            <a:xfrm>
              <a:off x="4141034" y="1929205"/>
              <a:ext cx="914400" cy="1283732"/>
              <a:chOff x="4861013" y="2234840"/>
              <a:chExt cx="914400" cy="1283732"/>
            </a:xfrm>
          </p:grpSpPr>
          <p:pic>
            <p:nvPicPr>
              <p:cNvPr id="35" name="Graphic 7" descr="Document with solid fill">
                <a:extLst>
                  <a:ext uri="{FF2B5EF4-FFF2-40B4-BE49-F238E27FC236}">
                    <a16:creationId xmlns:a16="http://schemas.microsoft.com/office/drawing/2014/main" id="{61512185-FB80-F133-4840-0DB40D8CC0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61013" y="2234840"/>
                <a:ext cx="914400" cy="914400"/>
              </a:xfrm>
              <a:prstGeom prst="rect">
                <a:avLst/>
              </a:prstGeom>
            </p:spPr>
          </p:pic>
          <p:sp>
            <p:nvSpPr>
              <p:cNvPr id="36" name="TextBox 9">
                <a:extLst>
                  <a:ext uri="{FF2B5EF4-FFF2-40B4-BE49-F238E27FC236}">
                    <a16:creationId xmlns:a16="http://schemas.microsoft.com/office/drawing/2014/main" id="{B4FED158-E6DF-9D6D-9154-A93FDCA4B939}"/>
                  </a:ext>
                </a:extLst>
              </p:cNvPr>
              <p:cNvSpPr txBox="1"/>
              <p:nvPr/>
            </p:nvSpPr>
            <p:spPr>
              <a:xfrm>
                <a:off x="4890852" y="3149240"/>
                <a:ext cx="854721" cy="369332"/>
              </a:xfrm>
              <a:prstGeom prst="rect">
                <a:avLst/>
              </a:prstGeom>
              <a:noFill/>
            </p:spPr>
            <p:txBody>
              <a:bodyPr wrap="none" rtlCol="0">
                <a:spAutoFit/>
              </a:bodyPr>
              <a:lstStyle/>
              <a:p>
                <a:pPr algn="ctr"/>
                <a:r>
                  <a:rPr lang="en-US" dirty="0"/>
                  <a:t>Design</a:t>
                </a:r>
              </a:p>
            </p:txBody>
          </p:sp>
        </p:grpSp>
        <p:grpSp>
          <p:nvGrpSpPr>
            <p:cNvPr id="29" name="Group 22">
              <a:extLst>
                <a:ext uri="{FF2B5EF4-FFF2-40B4-BE49-F238E27FC236}">
                  <a16:creationId xmlns:a16="http://schemas.microsoft.com/office/drawing/2014/main" id="{E6C4CA09-2EEC-5648-2B9B-D790A1F252F0}"/>
                </a:ext>
              </a:extLst>
            </p:cNvPr>
            <p:cNvGrpSpPr/>
            <p:nvPr/>
          </p:nvGrpSpPr>
          <p:grpSpPr>
            <a:xfrm>
              <a:off x="7166408" y="1840888"/>
              <a:ext cx="1317027" cy="1560731"/>
              <a:chOff x="6689591" y="4170218"/>
              <a:chExt cx="1317027" cy="1560731"/>
            </a:xfrm>
          </p:grpSpPr>
          <p:pic>
            <p:nvPicPr>
              <p:cNvPr id="33" name="Graphic 20" descr="Research with solid fill">
                <a:extLst>
                  <a:ext uri="{FF2B5EF4-FFF2-40B4-BE49-F238E27FC236}">
                    <a16:creationId xmlns:a16="http://schemas.microsoft.com/office/drawing/2014/main" id="{9A4D8BEA-A9D0-759A-F59F-D8C36CF14F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2834" y="4170218"/>
                <a:ext cx="914400" cy="914400"/>
              </a:xfrm>
              <a:prstGeom prst="rect">
                <a:avLst/>
              </a:prstGeom>
            </p:spPr>
          </p:pic>
          <p:sp>
            <p:nvSpPr>
              <p:cNvPr id="34" name="TextBox 21">
                <a:extLst>
                  <a:ext uri="{FF2B5EF4-FFF2-40B4-BE49-F238E27FC236}">
                    <a16:creationId xmlns:a16="http://schemas.microsoft.com/office/drawing/2014/main" id="{998BDB72-573E-B0AC-CC97-C78D4039E2A3}"/>
                  </a:ext>
                </a:extLst>
              </p:cNvPr>
              <p:cNvSpPr txBox="1"/>
              <p:nvPr/>
            </p:nvSpPr>
            <p:spPr>
              <a:xfrm>
                <a:off x="6689591" y="5084618"/>
                <a:ext cx="1317027" cy="646331"/>
              </a:xfrm>
              <a:prstGeom prst="rect">
                <a:avLst/>
              </a:prstGeom>
              <a:noFill/>
            </p:spPr>
            <p:txBody>
              <a:bodyPr wrap="none" rtlCol="0">
                <a:spAutoFit/>
              </a:bodyPr>
              <a:lstStyle/>
              <a:p>
                <a:pPr algn="ctr"/>
                <a:r>
                  <a:rPr lang="en-US" dirty="0"/>
                  <a:t>Robustness</a:t>
                </a:r>
              </a:p>
              <a:p>
                <a:pPr algn="ctr"/>
                <a:r>
                  <a:rPr lang="en-US" dirty="0"/>
                  <a:t>Analysis</a:t>
                </a:r>
              </a:p>
            </p:txBody>
          </p:sp>
        </p:grpSp>
        <p:grpSp>
          <p:nvGrpSpPr>
            <p:cNvPr id="30" name="Group 26">
              <a:extLst>
                <a:ext uri="{FF2B5EF4-FFF2-40B4-BE49-F238E27FC236}">
                  <a16:creationId xmlns:a16="http://schemas.microsoft.com/office/drawing/2014/main" id="{9F0619F8-41F6-4839-6BAC-34D5A938DAF4}"/>
                </a:ext>
              </a:extLst>
            </p:cNvPr>
            <p:cNvGrpSpPr/>
            <p:nvPr/>
          </p:nvGrpSpPr>
          <p:grpSpPr>
            <a:xfrm>
              <a:off x="5580825" y="4687945"/>
              <a:ext cx="1129476" cy="1560731"/>
              <a:chOff x="2692806" y="4170217"/>
              <a:chExt cx="1129476" cy="1560731"/>
            </a:xfrm>
          </p:grpSpPr>
          <p:pic>
            <p:nvPicPr>
              <p:cNvPr id="31" name="Graphic 24" descr="Blueprint with solid fill">
                <a:extLst>
                  <a:ext uri="{FF2B5EF4-FFF2-40B4-BE49-F238E27FC236}">
                    <a16:creationId xmlns:a16="http://schemas.microsoft.com/office/drawing/2014/main" id="{668B1BFA-49D0-C414-AFAA-2B75AF14EA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00343" y="4170217"/>
                <a:ext cx="914400" cy="914400"/>
              </a:xfrm>
              <a:prstGeom prst="rect">
                <a:avLst/>
              </a:prstGeom>
            </p:spPr>
          </p:pic>
          <p:sp>
            <p:nvSpPr>
              <p:cNvPr id="32" name="TextBox 25">
                <a:extLst>
                  <a:ext uri="{FF2B5EF4-FFF2-40B4-BE49-F238E27FC236}">
                    <a16:creationId xmlns:a16="http://schemas.microsoft.com/office/drawing/2014/main" id="{DD7582CB-076F-909E-61A5-EC52B05FF2CE}"/>
                  </a:ext>
                </a:extLst>
              </p:cNvPr>
              <p:cNvSpPr txBox="1"/>
              <p:nvPr/>
            </p:nvSpPr>
            <p:spPr>
              <a:xfrm>
                <a:off x="2692806" y="5084617"/>
                <a:ext cx="1129476" cy="646331"/>
              </a:xfrm>
              <a:prstGeom prst="rect">
                <a:avLst/>
              </a:prstGeom>
              <a:noFill/>
            </p:spPr>
            <p:txBody>
              <a:bodyPr wrap="none" rtlCol="0">
                <a:spAutoFit/>
              </a:bodyPr>
              <a:lstStyle/>
              <a:p>
                <a:pPr algn="ctr"/>
                <a:r>
                  <a:rPr lang="en-US" dirty="0"/>
                  <a:t>Robustify</a:t>
                </a:r>
              </a:p>
              <a:p>
                <a:pPr algn="ctr"/>
                <a:r>
                  <a:rPr lang="en-US" dirty="0"/>
                  <a:t>Design</a:t>
                </a:r>
              </a:p>
            </p:txBody>
          </p:sp>
        </p:grpSp>
      </p:grpSp>
      <p:sp>
        <p:nvSpPr>
          <p:cNvPr id="45" name="Speech Bubble: Rectangle with Corners Rounded 33">
            <a:extLst>
              <a:ext uri="{FF2B5EF4-FFF2-40B4-BE49-F238E27FC236}">
                <a16:creationId xmlns:a16="http://schemas.microsoft.com/office/drawing/2014/main" id="{353CA5FE-1CE1-ECED-050E-DF03FF1E1650}"/>
              </a:ext>
            </a:extLst>
          </p:cNvPr>
          <p:cNvSpPr/>
          <p:nvPr/>
        </p:nvSpPr>
        <p:spPr>
          <a:xfrm>
            <a:off x="5355386" y="1802861"/>
            <a:ext cx="5760027" cy="1167088"/>
          </a:xfrm>
          <a:prstGeom prst="wedgeRoundRectCallout">
            <a:avLst>
              <a:gd name="adj1" fmla="val -57107"/>
              <a:gd name="adj2" fmla="val 34477"/>
              <a:gd name="adj3" fmla="val 16667"/>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800" b="1" i="1" dirty="0"/>
              <a:t>Assessment</a:t>
            </a:r>
            <a:r>
              <a:rPr lang="en-US" sz="2800" dirty="0"/>
              <a:t>: Methods to systematically compute robustness.</a:t>
            </a:r>
          </a:p>
        </p:txBody>
      </p:sp>
      <p:sp>
        <p:nvSpPr>
          <p:cNvPr id="46" name="Speech Bubble: Rectangle with Corners Rounded 34">
            <a:extLst>
              <a:ext uri="{FF2B5EF4-FFF2-40B4-BE49-F238E27FC236}">
                <a16:creationId xmlns:a16="http://schemas.microsoft.com/office/drawing/2014/main" id="{1F083E9C-8C5C-7DB1-0ECD-EEECF7792A46}"/>
              </a:ext>
            </a:extLst>
          </p:cNvPr>
          <p:cNvSpPr/>
          <p:nvPr/>
        </p:nvSpPr>
        <p:spPr>
          <a:xfrm>
            <a:off x="5355385" y="4578951"/>
            <a:ext cx="5760027" cy="1346559"/>
          </a:xfrm>
          <a:prstGeom prst="wedgeRoundRectCallout">
            <a:avLst>
              <a:gd name="adj1" fmla="val -77925"/>
              <a:gd name="adj2" fmla="val 21403"/>
              <a:gd name="adj3" fmla="val 16667"/>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800" b="1" i="1" dirty="0"/>
              <a:t>Improvement</a:t>
            </a:r>
            <a:r>
              <a:rPr lang="en-US" sz="2800" dirty="0"/>
              <a:t>: Methods to systematically improve the robustness of a design.</a:t>
            </a:r>
          </a:p>
        </p:txBody>
      </p:sp>
      <p:graphicFrame>
        <p:nvGraphicFramePr>
          <p:cNvPr id="3" name="表格 2">
            <a:extLst>
              <a:ext uri="{FF2B5EF4-FFF2-40B4-BE49-F238E27FC236}">
                <a16:creationId xmlns:a16="http://schemas.microsoft.com/office/drawing/2014/main" id="{9DDA74F3-1631-ABF3-6726-11D0581A2CC1}"/>
              </a:ext>
            </a:extLst>
          </p:cNvPr>
          <p:cNvGraphicFramePr>
            <a:graphicFrameLocks noGrp="1"/>
          </p:cNvGraphicFramePr>
          <p:nvPr>
            <p:extLst>
              <p:ext uri="{D42A27DB-BD31-4B8C-83A1-F6EECF244321}">
                <p14:modId xmlns:p14="http://schemas.microsoft.com/office/powerpoint/2010/main" val="472508818"/>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04808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69954-AD7D-C960-7F31-CF7AF10615E7}"/>
              </a:ext>
            </a:extLst>
          </p:cNvPr>
          <p:cNvSpPr>
            <a:spLocks noGrp="1"/>
          </p:cNvSpPr>
          <p:nvPr>
            <p:ph type="title"/>
          </p:nvPr>
        </p:nvSpPr>
        <p:spPr/>
        <p:txBody>
          <a:bodyPr/>
          <a:lstStyle/>
          <a:p>
            <a:r>
              <a:rPr lang="en-US" altLang="zh-CN" dirty="0"/>
              <a:t>Gaps in Robustness Assessment</a:t>
            </a:r>
            <a:endParaRPr lang="zh-CN" altLang="en-US" dirty="0"/>
          </a:p>
        </p:txBody>
      </p:sp>
      <p:sp>
        <p:nvSpPr>
          <p:cNvPr id="4" name="灯片编号占位符 3">
            <a:extLst>
              <a:ext uri="{FF2B5EF4-FFF2-40B4-BE49-F238E27FC236}">
                <a16:creationId xmlns:a16="http://schemas.microsoft.com/office/drawing/2014/main" id="{85BC719C-3EF6-78C7-2A61-DF62A186813A}"/>
              </a:ext>
            </a:extLst>
          </p:cNvPr>
          <p:cNvSpPr>
            <a:spLocks noGrp="1"/>
          </p:cNvSpPr>
          <p:nvPr>
            <p:ph type="sldNum" sz="quarter" idx="12"/>
          </p:nvPr>
        </p:nvSpPr>
        <p:spPr/>
        <p:txBody>
          <a:bodyPr/>
          <a:lstStyle/>
          <a:p>
            <a:fld id="{74A724E5-CF81-458D-9F9A-C575B439CC43}" type="slidenum">
              <a:rPr lang="zh-CN" altLang="en-US" smtClean="0"/>
              <a:t>11</a:t>
            </a:fld>
            <a:endParaRPr lang="zh-CN" altLang="en-US"/>
          </a:p>
        </p:txBody>
      </p:sp>
      <p:grpSp>
        <p:nvGrpSpPr>
          <p:cNvPr id="25" name="组合 24">
            <a:extLst>
              <a:ext uri="{FF2B5EF4-FFF2-40B4-BE49-F238E27FC236}">
                <a16:creationId xmlns:a16="http://schemas.microsoft.com/office/drawing/2014/main" id="{5D9E4C63-D306-0F9F-7856-E2862821D463}"/>
              </a:ext>
            </a:extLst>
          </p:cNvPr>
          <p:cNvGrpSpPr/>
          <p:nvPr/>
        </p:nvGrpSpPr>
        <p:grpSpPr>
          <a:xfrm>
            <a:off x="-1164572" y="1690688"/>
            <a:ext cx="7667766" cy="4606762"/>
            <a:chOff x="2314434" y="1690688"/>
            <a:chExt cx="7667766" cy="4606762"/>
          </a:xfrm>
        </p:grpSpPr>
        <p:graphicFrame>
          <p:nvGraphicFramePr>
            <p:cNvPr id="26" name="Diagram 30">
              <a:extLst>
                <a:ext uri="{FF2B5EF4-FFF2-40B4-BE49-F238E27FC236}">
                  <a16:creationId xmlns:a16="http://schemas.microsoft.com/office/drawing/2014/main" id="{FB63C9DB-07E3-7D3A-5C6E-5D96CEAD9BFA}"/>
                </a:ext>
              </a:extLst>
            </p:cNvPr>
            <p:cNvGraphicFramePr/>
            <p:nvPr/>
          </p:nvGraphicFramePr>
          <p:xfrm>
            <a:off x="2314434" y="1690688"/>
            <a:ext cx="7667766" cy="4606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 name="Group 17">
              <a:extLst>
                <a:ext uri="{FF2B5EF4-FFF2-40B4-BE49-F238E27FC236}">
                  <a16:creationId xmlns:a16="http://schemas.microsoft.com/office/drawing/2014/main" id="{841F2ADA-A11B-A948-27EA-53C92CF8FF3B}"/>
                </a:ext>
              </a:extLst>
            </p:cNvPr>
            <p:cNvGrpSpPr/>
            <p:nvPr/>
          </p:nvGrpSpPr>
          <p:grpSpPr>
            <a:xfrm>
              <a:off x="5058856" y="3121584"/>
              <a:ext cx="2173415" cy="1353086"/>
              <a:chOff x="838200" y="1898333"/>
              <a:chExt cx="2173415" cy="1353086"/>
            </a:xfrm>
          </p:grpSpPr>
          <p:grpSp>
            <p:nvGrpSpPr>
              <p:cNvPr id="37" name="Content Placeholder 5" descr="Users with solid fill">
                <a:extLst>
                  <a:ext uri="{FF2B5EF4-FFF2-40B4-BE49-F238E27FC236}">
                    <a16:creationId xmlns:a16="http://schemas.microsoft.com/office/drawing/2014/main" id="{6BE2EE7D-7060-DD14-211A-AE5A1F33B1F9}"/>
                  </a:ext>
                </a:extLst>
              </p:cNvPr>
              <p:cNvGrpSpPr/>
              <p:nvPr/>
            </p:nvGrpSpPr>
            <p:grpSpPr>
              <a:xfrm>
                <a:off x="1524858" y="1898333"/>
                <a:ext cx="800100" cy="499109"/>
                <a:chOff x="1524858" y="1898333"/>
                <a:chExt cx="800100" cy="499109"/>
              </a:xfrm>
              <a:solidFill>
                <a:srgbClr val="000000"/>
              </a:solidFill>
            </p:grpSpPr>
            <p:sp>
              <p:nvSpPr>
                <p:cNvPr id="39" name="Freeform: Shape 11">
                  <a:extLst>
                    <a:ext uri="{FF2B5EF4-FFF2-40B4-BE49-F238E27FC236}">
                      <a16:creationId xmlns:a16="http://schemas.microsoft.com/office/drawing/2014/main" id="{CCD654F0-4393-5A82-7434-78034A5374E6}"/>
                    </a:ext>
                  </a:extLst>
                </p:cNvPr>
                <p:cNvSpPr/>
                <p:nvPr/>
              </p:nvSpPr>
              <p:spPr>
                <a:xfrm>
                  <a:off x="16105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0" name="Freeform: Shape 12">
                  <a:extLst>
                    <a:ext uri="{FF2B5EF4-FFF2-40B4-BE49-F238E27FC236}">
                      <a16:creationId xmlns:a16="http://schemas.microsoft.com/office/drawing/2014/main" id="{4E2CFFC5-20BC-6850-EC8E-5E17D03F4A1E}"/>
                    </a:ext>
                  </a:extLst>
                </p:cNvPr>
                <p:cNvSpPr/>
                <p:nvPr/>
              </p:nvSpPr>
              <p:spPr>
                <a:xfrm>
                  <a:off x="20677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id="{6BA1CC32-C6FA-08FE-E9C2-CBB8A294BD85}"/>
                    </a:ext>
                  </a:extLst>
                </p:cNvPr>
                <p:cNvSpPr/>
                <p:nvPr/>
              </p:nvSpPr>
              <p:spPr>
                <a:xfrm>
                  <a:off x="1753458" y="2225993"/>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rgbClr val="000000"/>
                </a:solidFill>
                <a:ln w="9525" cap="flat">
                  <a:noFill/>
                  <a:prstDash val="solid"/>
                  <a:miter/>
                </a:ln>
              </p:spPr>
              <p:txBody>
                <a:bodyPr rtlCol="0" anchor="ctr"/>
                <a:lstStyle/>
                <a:p>
                  <a:endParaRPr lang="en-US"/>
                </a:p>
              </p:txBody>
            </p:sp>
            <p:sp>
              <p:nvSpPr>
                <p:cNvPr id="42" name="Freeform: Shape 14">
                  <a:extLst>
                    <a:ext uri="{FF2B5EF4-FFF2-40B4-BE49-F238E27FC236}">
                      <a16:creationId xmlns:a16="http://schemas.microsoft.com/office/drawing/2014/main" id="{CC30AB86-BB0D-37E1-901C-8846214B62A4}"/>
                    </a:ext>
                  </a:extLst>
                </p:cNvPr>
                <p:cNvSpPr/>
                <p:nvPr/>
              </p:nvSpPr>
              <p:spPr>
                <a:xfrm>
                  <a:off x="1839183" y="2031683"/>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3" name="Freeform: Shape 15">
                  <a:extLst>
                    <a:ext uri="{FF2B5EF4-FFF2-40B4-BE49-F238E27FC236}">
                      <a16:creationId xmlns:a16="http://schemas.microsoft.com/office/drawing/2014/main" id="{0604AB28-99A4-BA94-406C-617B0BD9BBB5}"/>
                    </a:ext>
                  </a:extLst>
                </p:cNvPr>
                <p:cNvSpPr/>
                <p:nvPr/>
              </p:nvSpPr>
              <p:spPr>
                <a:xfrm>
                  <a:off x="2014443" y="2092643"/>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rgbClr val="000000"/>
                </a:solidFill>
                <a:ln w="9525" cap="flat">
                  <a:noFill/>
                  <a:prstDash val="solid"/>
                  <a:miter/>
                </a:ln>
              </p:spPr>
              <p:txBody>
                <a:bodyPr rtlCol="0" anchor="ctr"/>
                <a:lstStyle/>
                <a:p>
                  <a:endParaRPr lang="en-US"/>
                </a:p>
              </p:txBody>
            </p:sp>
            <p:sp>
              <p:nvSpPr>
                <p:cNvPr id="44" name="Freeform: Shape 16">
                  <a:extLst>
                    <a:ext uri="{FF2B5EF4-FFF2-40B4-BE49-F238E27FC236}">
                      <a16:creationId xmlns:a16="http://schemas.microsoft.com/office/drawing/2014/main" id="{DF0D5C72-753F-446C-D919-AB9A92DB1D96}"/>
                    </a:ext>
                  </a:extLst>
                </p:cNvPr>
                <p:cNvSpPr/>
                <p:nvPr/>
              </p:nvSpPr>
              <p:spPr>
                <a:xfrm>
                  <a:off x="1524858" y="2092643"/>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rgbClr val="000000"/>
                </a:solidFill>
                <a:ln w="9525" cap="flat">
                  <a:noFill/>
                  <a:prstDash val="solid"/>
                  <a:miter/>
                </a:ln>
              </p:spPr>
              <p:txBody>
                <a:bodyPr rtlCol="0" anchor="ctr"/>
                <a:lstStyle/>
                <a:p>
                  <a:endParaRPr lang="en-US"/>
                </a:p>
              </p:txBody>
            </p:sp>
          </p:grpSp>
          <p:sp>
            <p:nvSpPr>
              <p:cNvPr id="38" name="TextBox 8">
                <a:extLst>
                  <a:ext uri="{FF2B5EF4-FFF2-40B4-BE49-F238E27FC236}">
                    <a16:creationId xmlns:a16="http://schemas.microsoft.com/office/drawing/2014/main" id="{987D8BA5-FEF0-E413-A0DE-6AAC0AECEB13}"/>
                  </a:ext>
                </a:extLst>
              </p:cNvPr>
              <p:cNvSpPr txBox="1"/>
              <p:nvPr/>
            </p:nvSpPr>
            <p:spPr>
              <a:xfrm>
                <a:off x="838200" y="2605088"/>
                <a:ext cx="2173415" cy="646331"/>
              </a:xfrm>
              <a:prstGeom prst="rect">
                <a:avLst/>
              </a:prstGeom>
              <a:noFill/>
            </p:spPr>
            <p:txBody>
              <a:bodyPr wrap="none" rtlCol="0">
                <a:spAutoFit/>
              </a:bodyPr>
              <a:lstStyle/>
              <a:p>
                <a:pPr algn="ctr"/>
                <a:r>
                  <a:rPr lang="en-US" dirty="0"/>
                  <a:t>Developer, Designer,</a:t>
                </a:r>
              </a:p>
              <a:p>
                <a:pPr algn="ctr"/>
                <a:r>
                  <a:rPr lang="en-US" dirty="0"/>
                  <a:t>Architect</a:t>
                </a:r>
              </a:p>
            </p:txBody>
          </p:sp>
        </p:grpSp>
        <p:grpSp>
          <p:nvGrpSpPr>
            <p:cNvPr id="28" name="Group 18">
              <a:extLst>
                <a:ext uri="{FF2B5EF4-FFF2-40B4-BE49-F238E27FC236}">
                  <a16:creationId xmlns:a16="http://schemas.microsoft.com/office/drawing/2014/main" id="{330C10C4-E5A2-6822-4826-E69D02FBADBA}"/>
                </a:ext>
              </a:extLst>
            </p:cNvPr>
            <p:cNvGrpSpPr/>
            <p:nvPr/>
          </p:nvGrpSpPr>
          <p:grpSpPr>
            <a:xfrm>
              <a:off x="4141034" y="1929205"/>
              <a:ext cx="914400" cy="1283732"/>
              <a:chOff x="4861013" y="2234840"/>
              <a:chExt cx="914400" cy="1283732"/>
            </a:xfrm>
          </p:grpSpPr>
          <p:pic>
            <p:nvPicPr>
              <p:cNvPr id="35" name="Graphic 7" descr="Document with solid fill">
                <a:extLst>
                  <a:ext uri="{FF2B5EF4-FFF2-40B4-BE49-F238E27FC236}">
                    <a16:creationId xmlns:a16="http://schemas.microsoft.com/office/drawing/2014/main" id="{61512185-FB80-F133-4840-0DB40D8CC0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61013" y="2234840"/>
                <a:ext cx="914400" cy="914400"/>
              </a:xfrm>
              <a:prstGeom prst="rect">
                <a:avLst/>
              </a:prstGeom>
            </p:spPr>
          </p:pic>
          <p:sp>
            <p:nvSpPr>
              <p:cNvPr id="36" name="TextBox 9">
                <a:extLst>
                  <a:ext uri="{FF2B5EF4-FFF2-40B4-BE49-F238E27FC236}">
                    <a16:creationId xmlns:a16="http://schemas.microsoft.com/office/drawing/2014/main" id="{B4FED158-E6DF-9D6D-9154-A93FDCA4B939}"/>
                  </a:ext>
                </a:extLst>
              </p:cNvPr>
              <p:cNvSpPr txBox="1"/>
              <p:nvPr/>
            </p:nvSpPr>
            <p:spPr>
              <a:xfrm>
                <a:off x="4890852" y="3149240"/>
                <a:ext cx="854721" cy="369332"/>
              </a:xfrm>
              <a:prstGeom prst="rect">
                <a:avLst/>
              </a:prstGeom>
              <a:noFill/>
            </p:spPr>
            <p:txBody>
              <a:bodyPr wrap="none" rtlCol="0">
                <a:spAutoFit/>
              </a:bodyPr>
              <a:lstStyle/>
              <a:p>
                <a:pPr algn="ctr"/>
                <a:r>
                  <a:rPr lang="en-US" dirty="0"/>
                  <a:t>Design</a:t>
                </a:r>
              </a:p>
            </p:txBody>
          </p:sp>
        </p:grpSp>
        <p:grpSp>
          <p:nvGrpSpPr>
            <p:cNvPr id="29" name="Group 22">
              <a:extLst>
                <a:ext uri="{FF2B5EF4-FFF2-40B4-BE49-F238E27FC236}">
                  <a16:creationId xmlns:a16="http://schemas.microsoft.com/office/drawing/2014/main" id="{E6C4CA09-2EEC-5648-2B9B-D790A1F252F0}"/>
                </a:ext>
              </a:extLst>
            </p:cNvPr>
            <p:cNvGrpSpPr/>
            <p:nvPr/>
          </p:nvGrpSpPr>
          <p:grpSpPr>
            <a:xfrm>
              <a:off x="7166408" y="1840888"/>
              <a:ext cx="1317027" cy="1560731"/>
              <a:chOff x="6689591" y="4170218"/>
              <a:chExt cx="1317027" cy="1560731"/>
            </a:xfrm>
          </p:grpSpPr>
          <p:pic>
            <p:nvPicPr>
              <p:cNvPr id="33" name="Graphic 20" descr="Research with solid fill">
                <a:extLst>
                  <a:ext uri="{FF2B5EF4-FFF2-40B4-BE49-F238E27FC236}">
                    <a16:creationId xmlns:a16="http://schemas.microsoft.com/office/drawing/2014/main" id="{9A4D8BEA-A9D0-759A-F59F-D8C36CF14F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2834" y="4170218"/>
                <a:ext cx="914400" cy="914400"/>
              </a:xfrm>
              <a:prstGeom prst="rect">
                <a:avLst/>
              </a:prstGeom>
            </p:spPr>
          </p:pic>
          <p:sp>
            <p:nvSpPr>
              <p:cNvPr id="34" name="TextBox 21">
                <a:extLst>
                  <a:ext uri="{FF2B5EF4-FFF2-40B4-BE49-F238E27FC236}">
                    <a16:creationId xmlns:a16="http://schemas.microsoft.com/office/drawing/2014/main" id="{998BDB72-573E-B0AC-CC97-C78D4039E2A3}"/>
                  </a:ext>
                </a:extLst>
              </p:cNvPr>
              <p:cNvSpPr txBox="1"/>
              <p:nvPr/>
            </p:nvSpPr>
            <p:spPr>
              <a:xfrm>
                <a:off x="6689591" y="5084618"/>
                <a:ext cx="1317027" cy="646331"/>
              </a:xfrm>
              <a:prstGeom prst="rect">
                <a:avLst/>
              </a:prstGeom>
              <a:noFill/>
            </p:spPr>
            <p:txBody>
              <a:bodyPr wrap="none" rtlCol="0">
                <a:spAutoFit/>
              </a:bodyPr>
              <a:lstStyle/>
              <a:p>
                <a:pPr algn="ctr"/>
                <a:r>
                  <a:rPr lang="en-US" dirty="0"/>
                  <a:t>Robustness</a:t>
                </a:r>
              </a:p>
              <a:p>
                <a:pPr algn="ctr"/>
                <a:r>
                  <a:rPr lang="en-US" dirty="0"/>
                  <a:t>Analysis</a:t>
                </a:r>
              </a:p>
            </p:txBody>
          </p:sp>
        </p:grpSp>
        <p:grpSp>
          <p:nvGrpSpPr>
            <p:cNvPr id="30" name="Group 26">
              <a:extLst>
                <a:ext uri="{FF2B5EF4-FFF2-40B4-BE49-F238E27FC236}">
                  <a16:creationId xmlns:a16="http://schemas.microsoft.com/office/drawing/2014/main" id="{9F0619F8-41F6-4839-6BAC-34D5A938DAF4}"/>
                </a:ext>
              </a:extLst>
            </p:cNvPr>
            <p:cNvGrpSpPr/>
            <p:nvPr/>
          </p:nvGrpSpPr>
          <p:grpSpPr>
            <a:xfrm>
              <a:off x="5580825" y="4687945"/>
              <a:ext cx="1129476" cy="1560731"/>
              <a:chOff x="2692806" y="4170217"/>
              <a:chExt cx="1129476" cy="1560731"/>
            </a:xfrm>
          </p:grpSpPr>
          <p:pic>
            <p:nvPicPr>
              <p:cNvPr id="31" name="Graphic 24" descr="Blueprint with solid fill">
                <a:extLst>
                  <a:ext uri="{FF2B5EF4-FFF2-40B4-BE49-F238E27FC236}">
                    <a16:creationId xmlns:a16="http://schemas.microsoft.com/office/drawing/2014/main" id="{668B1BFA-49D0-C414-AFAA-2B75AF14EA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00343" y="4170217"/>
                <a:ext cx="914400" cy="914400"/>
              </a:xfrm>
              <a:prstGeom prst="rect">
                <a:avLst/>
              </a:prstGeom>
            </p:spPr>
          </p:pic>
          <p:sp>
            <p:nvSpPr>
              <p:cNvPr id="32" name="TextBox 25">
                <a:extLst>
                  <a:ext uri="{FF2B5EF4-FFF2-40B4-BE49-F238E27FC236}">
                    <a16:creationId xmlns:a16="http://schemas.microsoft.com/office/drawing/2014/main" id="{DD7582CB-076F-909E-61A5-EC52B05FF2CE}"/>
                  </a:ext>
                </a:extLst>
              </p:cNvPr>
              <p:cNvSpPr txBox="1"/>
              <p:nvPr/>
            </p:nvSpPr>
            <p:spPr>
              <a:xfrm>
                <a:off x="2692806" y="5084617"/>
                <a:ext cx="1129476" cy="646331"/>
              </a:xfrm>
              <a:prstGeom prst="rect">
                <a:avLst/>
              </a:prstGeom>
              <a:noFill/>
            </p:spPr>
            <p:txBody>
              <a:bodyPr wrap="none" rtlCol="0">
                <a:spAutoFit/>
              </a:bodyPr>
              <a:lstStyle/>
              <a:p>
                <a:pPr algn="ctr"/>
                <a:r>
                  <a:rPr lang="en-US" dirty="0"/>
                  <a:t>Robustify</a:t>
                </a:r>
              </a:p>
              <a:p>
                <a:pPr algn="ctr"/>
                <a:r>
                  <a:rPr lang="en-US" dirty="0"/>
                  <a:t>Design</a:t>
                </a:r>
              </a:p>
            </p:txBody>
          </p:sp>
        </p:grpSp>
      </p:grpSp>
      <p:sp>
        <p:nvSpPr>
          <p:cNvPr id="45" name="Speech Bubble: Rectangle with Corners Rounded 33">
            <a:extLst>
              <a:ext uri="{FF2B5EF4-FFF2-40B4-BE49-F238E27FC236}">
                <a16:creationId xmlns:a16="http://schemas.microsoft.com/office/drawing/2014/main" id="{353CA5FE-1CE1-ECED-050E-DF03FF1E1650}"/>
              </a:ext>
            </a:extLst>
          </p:cNvPr>
          <p:cNvSpPr/>
          <p:nvPr/>
        </p:nvSpPr>
        <p:spPr>
          <a:xfrm>
            <a:off x="5355386" y="1802861"/>
            <a:ext cx="6488271" cy="2464339"/>
          </a:xfrm>
          <a:prstGeom prst="wedgeRoundRectCallout">
            <a:avLst>
              <a:gd name="adj1" fmla="val -57607"/>
              <a:gd name="adj2" fmla="val -22516"/>
              <a:gd name="adj3" fmla="val 16667"/>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US" sz="2800" dirty="0"/>
              <a:t>Existing works mostly focus on </a:t>
            </a:r>
            <a:r>
              <a:rPr lang="en-US" sz="2800" dirty="0">
                <a:solidFill>
                  <a:schemeClr val="tx1"/>
                </a:solidFill>
              </a:rPr>
              <a:t>testing</a:t>
            </a:r>
            <a:r>
              <a:rPr lang="en-US" sz="2800" dirty="0"/>
              <a:t> against implementation.</a:t>
            </a:r>
          </a:p>
          <a:p>
            <a:pPr marL="914400" lvl="1" indent="-457200">
              <a:buFont typeface="Arial" panose="020B0604020202020204" pitchFamily="34" charset="0"/>
              <a:buChar char="•"/>
            </a:pPr>
            <a:r>
              <a:rPr lang="en-US" sz="2400" dirty="0"/>
              <a:t>Fault injection, model-based testing, fuzzing, …</a:t>
            </a:r>
          </a:p>
          <a:p>
            <a:pPr marL="914400" lvl="1" indent="-457200">
              <a:buFont typeface="Arial" panose="020B0604020202020204" pitchFamily="34" charset="0"/>
              <a:buChar char="•"/>
            </a:pPr>
            <a:r>
              <a:rPr lang="en-US" sz="2400" dirty="0"/>
              <a:t>Wrong outputs or crashes.</a:t>
            </a:r>
          </a:p>
        </p:txBody>
      </p:sp>
      <p:graphicFrame>
        <p:nvGraphicFramePr>
          <p:cNvPr id="5" name="表格 4">
            <a:extLst>
              <a:ext uri="{FF2B5EF4-FFF2-40B4-BE49-F238E27FC236}">
                <a16:creationId xmlns:a16="http://schemas.microsoft.com/office/drawing/2014/main" id="{1D131CF4-A761-D529-9C81-9522F83B649E}"/>
              </a:ext>
            </a:extLst>
          </p:cNvPr>
          <p:cNvGraphicFramePr>
            <a:graphicFrameLocks noGrp="1"/>
          </p:cNvGraphicFramePr>
          <p:nvPr>
            <p:extLst>
              <p:ext uri="{D42A27DB-BD31-4B8C-83A1-F6EECF244321}">
                <p14:modId xmlns:p14="http://schemas.microsoft.com/office/powerpoint/2010/main" val="1868435023"/>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1965992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69954-AD7D-C960-7F31-CF7AF10615E7}"/>
              </a:ext>
            </a:extLst>
          </p:cNvPr>
          <p:cNvSpPr>
            <a:spLocks noGrp="1"/>
          </p:cNvSpPr>
          <p:nvPr>
            <p:ph type="title"/>
          </p:nvPr>
        </p:nvSpPr>
        <p:spPr/>
        <p:txBody>
          <a:bodyPr/>
          <a:lstStyle/>
          <a:p>
            <a:r>
              <a:rPr lang="en-US" altLang="zh-CN" dirty="0"/>
              <a:t>Gaps in Robustness Improvement</a:t>
            </a:r>
            <a:endParaRPr lang="zh-CN" altLang="en-US" dirty="0"/>
          </a:p>
        </p:txBody>
      </p:sp>
      <p:sp>
        <p:nvSpPr>
          <p:cNvPr id="4" name="灯片编号占位符 3">
            <a:extLst>
              <a:ext uri="{FF2B5EF4-FFF2-40B4-BE49-F238E27FC236}">
                <a16:creationId xmlns:a16="http://schemas.microsoft.com/office/drawing/2014/main" id="{85BC719C-3EF6-78C7-2A61-DF62A186813A}"/>
              </a:ext>
            </a:extLst>
          </p:cNvPr>
          <p:cNvSpPr>
            <a:spLocks noGrp="1"/>
          </p:cNvSpPr>
          <p:nvPr>
            <p:ph type="sldNum" sz="quarter" idx="12"/>
          </p:nvPr>
        </p:nvSpPr>
        <p:spPr/>
        <p:txBody>
          <a:bodyPr/>
          <a:lstStyle/>
          <a:p>
            <a:fld id="{74A724E5-CF81-458D-9F9A-C575B439CC43}" type="slidenum">
              <a:rPr lang="zh-CN" altLang="en-US" smtClean="0"/>
              <a:t>12</a:t>
            </a:fld>
            <a:endParaRPr lang="zh-CN" altLang="en-US"/>
          </a:p>
        </p:txBody>
      </p:sp>
      <p:grpSp>
        <p:nvGrpSpPr>
          <p:cNvPr id="25" name="组合 24">
            <a:extLst>
              <a:ext uri="{FF2B5EF4-FFF2-40B4-BE49-F238E27FC236}">
                <a16:creationId xmlns:a16="http://schemas.microsoft.com/office/drawing/2014/main" id="{5D9E4C63-D306-0F9F-7856-E2862821D463}"/>
              </a:ext>
            </a:extLst>
          </p:cNvPr>
          <p:cNvGrpSpPr/>
          <p:nvPr/>
        </p:nvGrpSpPr>
        <p:grpSpPr>
          <a:xfrm>
            <a:off x="-1164572" y="1690688"/>
            <a:ext cx="7667766" cy="4606762"/>
            <a:chOff x="2314434" y="1690688"/>
            <a:chExt cx="7667766" cy="4606762"/>
          </a:xfrm>
        </p:grpSpPr>
        <p:graphicFrame>
          <p:nvGraphicFramePr>
            <p:cNvPr id="26" name="Diagram 30">
              <a:extLst>
                <a:ext uri="{FF2B5EF4-FFF2-40B4-BE49-F238E27FC236}">
                  <a16:creationId xmlns:a16="http://schemas.microsoft.com/office/drawing/2014/main" id="{FB63C9DB-07E3-7D3A-5C6E-5D96CEAD9BFA}"/>
                </a:ext>
              </a:extLst>
            </p:cNvPr>
            <p:cNvGraphicFramePr/>
            <p:nvPr/>
          </p:nvGraphicFramePr>
          <p:xfrm>
            <a:off x="2314434" y="1690688"/>
            <a:ext cx="7667766" cy="4606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 name="Group 17">
              <a:extLst>
                <a:ext uri="{FF2B5EF4-FFF2-40B4-BE49-F238E27FC236}">
                  <a16:creationId xmlns:a16="http://schemas.microsoft.com/office/drawing/2014/main" id="{841F2ADA-A11B-A948-27EA-53C92CF8FF3B}"/>
                </a:ext>
              </a:extLst>
            </p:cNvPr>
            <p:cNvGrpSpPr/>
            <p:nvPr/>
          </p:nvGrpSpPr>
          <p:grpSpPr>
            <a:xfrm>
              <a:off x="5058856" y="3121584"/>
              <a:ext cx="2173415" cy="1353086"/>
              <a:chOff x="838200" y="1898333"/>
              <a:chExt cx="2173415" cy="1353086"/>
            </a:xfrm>
          </p:grpSpPr>
          <p:grpSp>
            <p:nvGrpSpPr>
              <p:cNvPr id="37" name="Content Placeholder 5" descr="Users with solid fill">
                <a:extLst>
                  <a:ext uri="{FF2B5EF4-FFF2-40B4-BE49-F238E27FC236}">
                    <a16:creationId xmlns:a16="http://schemas.microsoft.com/office/drawing/2014/main" id="{6BE2EE7D-7060-DD14-211A-AE5A1F33B1F9}"/>
                  </a:ext>
                </a:extLst>
              </p:cNvPr>
              <p:cNvGrpSpPr/>
              <p:nvPr/>
            </p:nvGrpSpPr>
            <p:grpSpPr>
              <a:xfrm>
                <a:off x="1524858" y="1898333"/>
                <a:ext cx="800100" cy="499109"/>
                <a:chOff x="1524858" y="1898333"/>
                <a:chExt cx="800100" cy="499109"/>
              </a:xfrm>
              <a:solidFill>
                <a:srgbClr val="000000"/>
              </a:solidFill>
            </p:grpSpPr>
            <p:sp>
              <p:nvSpPr>
                <p:cNvPr id="39" name="Freeform: Shape 11">
                  <a:extLst>
                    <a:ext uri="{FF2B5EF4-FFF2-40B4-BE49-F238E27FC236}">
                      <a16:creationId xmlns:a16="http://schemas.microsoft.com/office/drawing/2014/main" id="{CCD654F0-4393-5A82-7434-78034A5374E6}"/>
                    </a:ext>
                  </a:extLst>
                </p:cNvPr>
                <p:cNvSpPr/>
                <p:nvPr/>
              </p:nvSpPr>
              <p:spPr>
                <a:xfrm>
                  <a:off x="16105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0" name="Freeform: Shape 12">
                  <a:extLst>
                    <a:ext uri="{FF2B5EF4-FFF2-40B4-BE49-F238E27FC236}">
                      <a16:creationId xmlns:a16="http://schemas.microsoft.com/office/drawing/2014/main" id="{4E2CFFC5-20BC-6850-EC8E-5E17D03F4A1E}"/>
                    </a:ext>
                  </a:extLst>
                </p:cNvPr>
                <p:cNvSpPr/>
                <p:nvPr/>
              </p:nvSpPr>
              <p:spPr>
                <a:xfrm>
                  <a:off x="20677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id="{6BA1CC32-C6FA-08FE-E9C2-CBB8A294BD85}"/>
                    </a:ext>
                  </a:extLst>
                </p:cNvPr>
                <p:cNvSpPr/>
                <p:nvPr/>
              </p:nvSpPr>
              <p:spPr>
                <a:xfrm>
                  <a:off x="1753458" y="2225993"/>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rgbClr val="000000"/>
                </a:solidFill>
                <a:ln w="9525" cap="flat">
                  <a:noFill/>
                  <a:prstDash val="solid"/>
                  <a:miter/>
                </a:ln>
              </p:spPr>
              <p:txBody>
                <a:bodyPr rtlCol="0" anchor="ctr"/>
                <a:lstStyle/>
                <a:p>
                  <a:endParaRPr lang="en-US"/>
                </a:p>
              </p:txBody>
            </p:sp>
            <p:sp>
              <p:nvSpPr>
                <p:cNvPr id="42" name="Freeform: Shape 14">
                  <a:extLst>
                    <a:ext uri="{FF2B5EF4-FFF2-40B4-BE49-F238E27FC236}">
                      <a16:creationId xmlns:a16="http://schemas.microsoft.com/office/drawing/2014/main" id="{CC30AB86-BB0D-37E1-901C-8846214B62A4}"/>
                    </a:ext>
                  </a:extLst>
                </p:cNvPr>
                <p:cNvSpPr/>
                <p:nvPr/>
              </p:nvSpPr>
              <p:spPr>
                <a:xfrm>
                  <a:off x="1839183" y="2031683"/>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3" name="Freeform: Shape 15">
                  <a:extLst>
                    <a:ext uri="{FF2B5EF4-FFF2-40B4-BE49-F238E27FC236}">
                      <a16:creationId xmlns:a16="http://schemas.microsoft.com/office/drawing/2014/main" id="{0604AB28-99A4-BA94-406C-617B0BD9BBB5}"/>
                    </a:ext>
                  </a:extLst>
                </p:cNvPr>
                <p:cNvSpPr/>
                <p:nvPr/>
              </p:nvSpPr>
              <p:spPr>
                <a:xfrm>
                  <a:off x="2014443" y="2092643"/>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rgbClr val="000000"/>
                </a:solidFill>
                <a:ln w="9525" cap="flat">
                  <a:noFill/>
                  <a:prstDash val="solid"/>
                  <a:miter/>
                </a:ln>
              </p:spPr>
              <p:txBody>
                <a:bodyPr rtlCol="0" anchor="ctr"/>
                <a:lstStyle/>
                <a:p>
                  <a:endParaRPr lang="en-US"/>
                </a:p>
              </p:txBody>
            </p:sp>
            <p:sp>
              <p:nvSpPr>
                <p:cNvPr id="44" name="Freeform: Shape 16">
                  <a:extLst>
                    <a:ext uri="{FF2B5EF4-FFF2-40B4-BE49-F238E27FC236}">
                      <a16:creationId xmlns:a16="http://schemas.microsoft.com/office/drawing/2014/main" id="{DF0D5C72-753F-446C-D919-AB9A92DB1D96}"/>
                    </a:ext>
                  </a:extLst>
                </p:cNvPr>
                <p:cNvSpPr/>
                <p:nvPr/>
              </p:nvSpPr>
              <p:spPr>
                <a:xfrm>
                  <a:off x="1524858" y="2092643"/>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rgbClr val="000000"/>
                </a:solidFill>
                <a:ln w="9525" cap="flat">
                  <a:noFill/>
                  <a:prstDash val="solid"/>
                  <a:miter/>
                </a:ln>
              </p:spPr>
              <p:txBody>
                <a:bodyPr rtlCol="0" anchor="ctr"/>
                <a:lstStyle/>
                <a:p>
                  <a:endParaRPr lang="en-US"/>
                </a:p>
              </p:txBody>
            </p:sp>
          </p:grpSp>
          <p:sp>
            <p:nvSpPr>
              <p:cNvPr id="38" name="TextBox 8">
                <a:extLst>
                  <a:ext uri="{FF2B5EF4-FFF2-40B4-BE49-F238E27FC236}">
                    <a16:creationId xmlns:a16="http://schemas.microsoft.com/office/drawing/2014/main" id="{987D8BA5-FEF0-E413-A0DE-6AAC0AECEB13}"/>
                  </a:ext>
                </a:extLst>
              </p:cNvPr>
              <p:cNvSpPr txBox="1"/>
              <p:nvPr/>
            </p:nvSpPr>
            <p:spPr>
              <a:xfrm>
                <a:off x="838200" y="2605088"/>
                <a:ext cx="2173415" cy="646331"/>
              </a:xfrm>
              <a:prstGeom prst="rect">
                <a:avLst/>
              </a:prstGeom>
              <a:noFill/>
            </p:spPr>
            <p:txBody>
              <a:bodyPr wrap="none" rtlCol="0">
                <a:spAutoFit/>
              </a:bodyPr>
              <a:lstStyle/>
              <a:p>
                <a:pPr algn="ctr"/>
                <a:r>
                  <a:rPr lang="en-US" dirty="0"/>
                  <a:t>Developer, Designer,</a:t>
                </a:r>
              </a:p>
              <a:p>
                <a:pPr algn="ctr"/>
                <a:r>
                  <a:rPr lang="en-US" dirty="0"/>
                  <a:t>Architect</a:t>
                </a:r>
              </a:p>
            </p:txBody>
          </p:sp>
        </p:grpSp>
        <p:grpSp>
          <p:nvGrpSpPr>
            <p:cNvPr id="28" name="Group 18">
              <a:extLst>
                <a:ext uri="{FF2B5EF4-FFF2-40B4-BE49-F238E27FC236}">
                  <a16:creationId xmlns:a16="http://schemas.microsoft.com/office/drawing/2014/main" id="{330C10C4-E5A2-6822-4826-E69D02FBADBA}"/>
                </a:ext>
              </a:extLst>
            </p:cNvPr>
            <p:cNvGrpSpPr/>
            <p:nvPr/>
          </p:nvGrpSpPr>
          <p:grpSpPr>
            <a:xfrm>
              <a:off x="4141034" y="1929205"/>
              <a:ext cx="914400" cy="1283732"/>
              <a:chOff x="4861013" y="2234840"/>
              <a:chExt cx="914400" cy="1283732"/>
            </a:xfrm>
          </p:grpSpPr>
          <p:pic>
            <p:nvPicPr>
              <p:cNvPr id="35" name="Graphic 7" descr="Document with solid fill">
                <a:extLst>
                  <a:ext uri="{FF2B5EF4-FFF2-40B4-BE49-F238E27FC236}">
                    <a16:creationId xmlns:a16="http://schemas.microsoft.com/office/drawing/2014/main" id="{61512185-FB80-F133-4840-0DB40D8CC0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61013" y="2234840"/>
                <a:ext cx="914400" cy="914400"/>
              </a:xfrm>
              <a:prstGeom prst="rect">
                <a:avLst/>
              </a:prstGeom>
            </p:spPr>
          </p:pic>
          <p:sp>
            <p:nvSpPr>
              <p:cNvPr id="36" name="TextBox 9">
                <a:extLst>
                  <a:ext uri="{FF2B5EF4-FFF2-40B4-BE49-F238E27FC236}">
                    <a16:creationId xmlns:a16="http://schemas.microsoft.com/office/drawing/2014/main" id="{B4FED158-E6DF-9D6D-9154-A93FDCA4B939}"/>
                  </a:ext>
                </a:extLst>
              </p:cNvPr>
              <p:cNvSpPr txBox="1"/>
              <p:nvPr/>
            </p:nvSpPr>
            <p:spPr>
              <a:xfrm>
                <a:off x="4890852" y="3149240"/>
                <a:ext cx="854721" cy="369332"/>
              </a:xfrm>
              <a:prstGeom prst="rect">
                <a:avLst/>
              </a:prstGeom>
              <a:noFill/>
            </p:spPr>
            <p:txBody>
              <a:bodyPr wrap="none" rtlCol="0">
                <a:spAutoFit/>
              </a:bodyPr>
              <a:lstStyle/>
              <a:p>
                <a:pPr algn="ctr"/>
                <a:r>
                  <a:rPr lang="en-US" dirty="0"/>
                  <a:t>Design</a:t>
                </a:r>
              </a:p>
            </p:txBody>
          </p:sp>
        </p:grpSp>
        <p:grpSp>
          <p:nvGrpSpPr>
            <p:cNvPr id="29" name="Group 22">
              <a:extLst>
                <a:ext uri="{FF2B5EF4-FFF2-40B4-BE49-F238E27FC236}">
                  <a16:creationId xmlns:a16="http://schemas.microsoft.com/office/drawing/2014/main" id="{E6C4CA09-2EEC-5648-2B9B-D790A1F252F0}"/>
                </a:ext>
              </a:extLst>
            </p:cNvPr>
            <p:cNvGrpSpPr/>
            <p:nvPr/>
          </p:nvGrpSpPr>
          <p:grpSpPr>
            <a:xfrm>
              <a:off x="7166408" y="1840888"/>
              <a:ext cx="1317027" cy="1560731"/>
              <a:chOff x="6689591" y="4170218"/>
              <a:chExt cx="1317027" cy="1560731"/>
            </a:xfrm>
          </p:grpSpPr>
          <p:pic>
            <p:nvPicPr>
              <p:cNvPr id="33" name="Graphic 20" descr="Research with solid fill">
                <a:extLst>
                  <a:ext uri="{FF2B5EF4-FFF2-40B4-BE49-F238E27FC236}">
                    <a16:creationId xmlns:a16="http://schemas.microsoft.com/office/drawing/2014/main" id="{9A4D8BEA-A9D0-759A-F59F-D8C36CF14F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2834" y="4170218"/>
                <a:ext cx="914400" cy="914400"/>
              </a:xfrm>
              <a:prstGeom prst="rect">
                <a:avLst/>
              </a:prstGeom>
            </p:spPr>
          </p:pic>
          <p:sp>
            <p:nvSpPr>
              <p:cNvPr id="34" name="TextBox 21">
                <a:extLst>
                  <a:ext uri="{FF2B5EF4-FFF2-40B4-BE49-F238E27FC236}">
                    <a16:creationId xmlns:a16="http://schemas.microsoft.com/office/drawing/2014/main" id="{998BDB72-573E-B0AC-CC97-C78D4039E2A3}"/>
                  </a:ext>
                </a:extLst>
              </p:cNvPr>
              <p:cNvSpPr txBox="1"/>
              <p:nvPr/>
            </p:nvSpPr>
            <p:spPr>
              <a:xfrm>
                <a:off x="6689591" y="5084618"/>
                <a:ext cx="1317027" cy="646331"/>
              </a:xfrm>
              <a:prstGeom prst="rect">
                <a:avLst/>
              </a:prstGeom>
              <a:noFill/>
            </p:spPr>
            <p:txBody>
              <a:bodyPr wrap="none" rtlCol="0">
                <a:spAutoFit/>
              </a:bodyPr>
              <a:lstStyle/>
              <a:p>
                <a:pPr algn="ctr"/>
                <a:r>
                  <a:rPr lang="en-US" dirty="0"/>
                  <a:t>Robustness</a:t>
                </a:r>
              </a:p>
              <a:p>
                <a:pPr algn="ctr"/>
                <a:r>
                  <a:rPr lang="en-US" dirty="0"/>
                  <a:t>Analysis</a:t>
                </a:r>
              </a:p>
            </p:txBody>
          </p:sp>
        </p:grpSp>
        <p:grpSp>
          <p:nvGrpSpPr>
            <p:cNvPr id="30" name="Group 26">
              <a:extLst>
                <a:ext uri="{FF2B5EF4-FFF2-40B4-BE49-F238E27FC236}">
                  <a16:creationId xmlns:a16="http://schemas.microsoft.com/office/drawing/2014/main" id="{9F0619F8-41F6-4839-6BAC-34D5A938DAF4}"/>
                </a:ext>
              </a:extLst>
            </p:cNvPr>
            <p:cNvGrpSpPr/>
            <p:nvPr/>
          </p:nvGrpSpPr>
          <p:grpSpPr>
            <a:xfrm>
              <a:off x="5580825" y="4687945"/>
              <a:ext cx="1129476" cy="1560731"/>
              <a:chOff x="2692806" y="4170217"/>
              <a:chExt cx="1129476" cy="1560731"/>
            </a:xfrm>
          </p:grpSpPr>
          <p:pic>
            <p:nvPicPr>
              <p:cNvPr id="31" name="Graphic 24" descr="Blueprint with solid fill">
                <a:extLst>
                  <a:ext uri="{FF2B5EF4-FFF2-40B4-BE49-F238E27FC236}">
                    <a16:creationId xmlns:a16="http://schemas.microsoft.com/office/drawing/2014/main" id="{668B1BFA-49D0-C414-AFAA-2B75AF14EA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00343" y="4170217"/>
                <a:ext cx="914400" cy="914400"/>
              </a:xfrm>
              <a:prstGeom prst="rect">
                <a:avLst/>
              </a:prstGeom>
            </p:spPr>
          </p:pic>
          <p:sp>
            <p:nvSpPr>
              <p:cNvPr id="32" name="TextBox 25">
                <a:extLst>
                  <a:ext uri="{FF2B5EF4-FFF2-40B4-BE49-F238E27FC236}">
                    <a16:creationId xmlns:a16="http://schemas.microsoft.com/office/drawing/2014/main" id="{DD7582CB-076F-909E-61A5-EC52B05FF2CE}"/>
                  </a:ext>
                </a:extLst>
              </p:cNvPr>
              <p:cNvSpPr txBox="1"/>
              <p:nvPr/>
            </p:nvSpPr>
            <p:spPr>
              <a:xfrm>
                <a:off x="2692806" y="5084617"/>
                <a:ext cx="1129476" cy="646331"/>
              </a:xfrm>
              <a:prstGeom prst="rect">
                <a:avLst/>
              </a:prstGeom>
              <a:noFill/>
            </p:spPr>
            <p:txBody>
              <a:bodyPr wrap="none" rtlCol="0">
                <a:spAutoFit/>
              </a:bodyPr>
              <a:lstStyle/>
              <a:p>
                <a:pPr algn="ctr"/>
                <a:r>
                  <a:rPr lang="en-US" dirty="0"/>
                  <a:t>Robustify</a:t>
                </a:r>
              </a:p>
              <a:p>
                <a:pPr algn="ctr"/>
                <a:r>
                  <a:rPr lang="en-US" dirty="0"/>
                  <a:t>Design</a:t>
                </a:r>
              </a:p>
            </p:txBody>
          </p:sp>
        </p:grpSp>
      </p:grpSp>
      <p:sp>
        <p:nvSpPr>
          <p:cNvPr id="45" name="Speech Bubble: Rectangle with Corners Rounded 33">
            <a:extLst>
              <a:ext uri="{FF2B5EF4-FFF2-40B4-BE49-F238E27FC236}">
                <a16:creationId xmlns:a16="http://schemas.microsoft.com/office/drawing/2014/main" id="{353CA5FE-1CE1-ECED-050E-DF03FF1E1650}"/>
              </a:ext>
            </a:extLst>
          </p:cNvPr>
          <p:cNvSpPr/>
          <p:nvPr/>
        </p:nvSpPr>
        <p:spPr>
          <a:xfrm>
            <a:off x="5063393" y="1609152"/>
            <a:ext cx="6780264" cy="4790586"/>
          </a:xfrm>
          <a:prstGeom prst="wedgeRoundRectCallout">
            <a:avLst>
              <a:gd name="adj1" fmla="val -64765"/>
              <a:gd name="adj2" fmla="val 32054"/>
              <a:gd name="adj3" fmla="val 16667"/>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US" sz="2800" dirty="0">
                <a:solidFill>
                  <a:schemeClr val="tx1"/>
                </a:solidFill>
              </a:rPr>
              <a:t>Implementation</a:t>
            </a:r>
            <a:r>
              <a:rPr lang="en-US" sz="2800" dirty="0"/>
              <a:t> improvement:</a:t>
            </a:r>
          </a:p>
          <a:p>
            <a:pPr marL="800100" lvl="1" indent="-342900">
              <a:buFont typeface="Arial" panose="020B0604020202020204" pitchFamily="34" charset="0"/>
              <a:buChar char="•"/>
            </a:pPr>
            <a:r>
              <a:rPr lang="en-US" sz="2400" dirty="0"/>
              <a:t>Wrapper of code.</a:t>
            </a:r>
          </a:p>
          <a:p>
            <a:pPr marL="800100" lvl="1" indent="-342900">
              <a:buFont typeface="Arial" panose="020B0604020202020204" pitchFamily="34" charset="0"/>
              <a:buChar char="•"/>
            </a:pPr>
            <a:r>
              <a:rPr lang="en-US" sz="2400" dirty="0"/>
              <a:t>Defensive programming, </a:t>
            </a:r>
            <a:r>
              <a:rPr lang="en-US" sz="2400" i="1" dirty="0"/>
              <a:t>Clean Code</a:t>
            </a:r>
            <a:r>
              <a:rPr lang="en-US" sz="2400" dirty="0"/>
              <a:t>, </a:t>
            </a:r>
            <a:r>
              <a:rPr lang="en-US" sz="2400" i="1" dirty="0"/>
              <a:t>Effective Java</a:t>
            </a:r>
            <a:r>
              <a:rPr lang="en-US" sz="2400" dirty="0"/>
              <a:t>, …</a:t>
            </a:r>
          </a:p>
          <a:p>
            <a:pPr>
              <a:spcBef>
                <a:spcPts val="1800"/>
              </a:spcBef>
            </a:pPr>
            <a:r>
              <a:rPr lang="en-US" sz="2800" dirty="0"/>
              <a:t>Self-adaptive system and Runtime assurance:</a:t>
            </a:r>
          </a:p>
          <a:p>
            <a:pPr marL="914400" lvl="1" indent="-457200">
              <a:buFont typeface="Arial" panose="020B0604020202020204" pitchFamily="34" charset="0"/>
              <a:buChar char="•"/>
            </a:pPr>
            <a:r>
              <a:rPr lang="en-US" sz="2400" dirty="0"/>
              <a:t>Focus on run-time.</a:t>
            </a:r>
          </a:p>
          <a:p>
            <a:pPr marL="914400" lvl="1" indent="-457200">
              <a:buFont typeface="Arial" panose="020B0604020202020204" pitchFamily="34" charset="0"/>
              <a:buChar char="•"/>
            </a:pPr>
            <a:r>
              <a:rPr lang="en-US" sz="2400" dirty="0"/>
              <a:t>Improve “robustness” implicitly.</a:t>
            </a:r>
          </a:p>
          <a:p>
            <a:pPr>
              <a:spcBef>
                <a:spcPts val="1800"/>
              </a:spcBef>
            </a:pPr>
            <a:r>
              <a:rPr lang="en-US" sz="2800" dirty="0"/>
              <a:t>Architecture tactics:</a:t>
            </a:r>
          </a:p>
          <a:p>
            <a:pPr marL="800100" lvl="1" indent="-342900">
              <a:buFont typeface="Arial" panose="020B0604020202020204" pitchFamily="34" charset="0"/>
              <a:buChar char="•"/>
            </a:pPr>
            <a:r>
              <a:rPr lang="en-US" sz="2400" dirty="0"/>
              <a:t>SEI robustness report.</a:t>
            </a:r>
            <a:endParaRPr lang="en-US" sz="2800" dirty="0"/>
          </a:p>
        </p:txBody>
      </p:sp>
      <p:graphicFrame>
        <p:nvGraphicFramePr>
          <p:cNvPr id="3" name="表格 2">
            <a:extLst>
              <a:ext uri="{FF2B5EF4-FFF2-40B4-BE49-F238E27FC236}">
                <a16:creationId xmlns:a16="http://schemas.microsoft.com/office/drawing/2014/main" id="{C053FDE9-D20F-EA19-CA8B-0C28AFF39885}"/>
              </a:ext>
            </a:extLst>
          </p:cNvPr>
          <p:cNvGraphicFramePr>
            <a:graphicFrameLocks noGrp="1"/>
          </p:cNvGraphicFramePr>
          <p:nvPr>
            <p:extLst>
              <p:ext uri="{D42A27DB-BD31-4B8C-83A1-F6EECF244321}">
                <p14:modId xmlns:p14="http://schemas.microsoft.com/office/powerpoint/2010/main" val="2961694280"/>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164492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69954-AD7D-C960-7F31-CF7AF10615E7}"/>
              </a:ext>
            </a:extLst>
          </p:cNvPr>
          <p:cNvSpPr>
            <a:spLocks noGrp="1"/>
          </p:cNvSpPr>
          <p:nvPr>
            <p:ph type="title"/>
          </p:nvPr>
        </p:nvSpPr>
        <p:spPr/>
        <p:txBody>
          <a:bodyPr/>
          <a:lstStyle/>
          <a:p>
            <a:r>
              <a:rPr lang="en-US" altLang="zh-CN" dirty="0"/>
              <a:t>Our Goal: Formal Analysis and Improvement of Behavioral Robustness</a:t>
            </a:r>
            <a:endParaRPr lang="zh-CN" altLang="en-US" dirty="0"/>
          </a:p>
        </p:txBody>
      </p:sp>
      <p:sp>
        <p:nvSpPr>
          <p:cNvPr id="4" name="灯片编号占位符 3">
            <a:extLst>
              <a:ext uri="{FF2B5EF4-FFF2-40B4-BE49-F238E27FC236}">
                <a16:creationId xmlns:a16="http://schemas.microsoft.com/office/drawing/2014/main" id="{85BC719C-3EF6-78C7-2A61-DF62A186813A}"/>
              </a:ext>
            </a:extLst>
          </p:cNvPr>
          <p:cNvSpPr>
            <a:spLocks noGrp="1"/>
          </p:cNvSpPr>
          <p:nvPr>
            <p:ph type="sldNum" sz="quarter" idx="12"/>
          </p:nvPr>
        </p:nvSpPr>
        <p:spPr/>
        <p:txBody>
          <a:bodyPr/>
          <a:lstStyle/>
          <a:p>
            <a:fld id="{74A724E5-CF81-458D-9F9A-C575B439CC43}" type="slidenum">
              <a:rPr lang="zh-CN" altLang="en-US" smtClean="0"/>
              <a:t>13</a:t>
            </a:fld>
            <a:endParaRPr lang="zh-CN" altLang="en-US"/>
          </a:p>
        </p:txBody>
      </p:sp>
      <p:grpSp>
        <p:nvGrpSpPr>
          <p:cNvPr id="25" name="组合 24">
            <a:extLst>
              <a:ext uri="{FF2B5EF4-FFF2-40B4-BE49-F238E27FC236}">
                <a16:creationId xmlns:a16="http://schemas.microsoft.com/office/drawing/2014/main" id="{5D9E4C63-D306-0F9F-7856-E2862821D463}"/>
              </a:ext>
            </a:extLst>
          </p:cNvPr>
          <p:cNvGrpSpPr/>
          <p:nvPr/>
        </p:nvGrpSpPr>
        <p:grpSpPr>
          <a:xfrm>
            <a:off x="-1164572" y="1690688"/>
            <a:ext cx="7667766" cy="4606762"/>
            <a:chOff x="2314434" y="1690688"/>
            <a:chExt cx="7667766" cy="4606762"/>
          </a:xfrm>
        </p:grpSpPr>
        <p:graphicFrame>
          <p:nvGraphicFramePr>
            <p:cNvPr id="26" name="Diagram 30">
              <a:extLst>
                <a:ext uri="{FF2B5EF4-FFF2-40B4-BE49-F238E27FC236}">
                  <a16:creationId xmlns:a16="http://schemas.microsoft.com/office/drawing/2014/main" id="{FB63C9DB-07E3-7D3A-5C6E-5D96CEAD9BFA}"/>
                </a:ext>
              </a:extLst>
            </p:cNvPr>
            <p:cNvGraphicFramePr/>
            <p:nvPr/>
          </p:nvGraphicFramePr>
          <p:xfrm>
            <a:off x="2314434" y="1690688"/>
            <a:ext cx="7667766" cy="4606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 name="Group 17">
              <a:extLst>
                <a:ext uri="{FF2B5EF4-FFF2-40B4-BE49-F238E27FC236}">
                  <a16:creationId xmlns:a16="http://schemas.microsoft.com/office/drawing/2014/main" id="{841F2ADA-A11B-A948-27EA-53C92CF8FF3B}"/>
                </a:ext>
              </a:extLst>
            </p:cNvPr>
            <p:cNvGrpSpPr/>
            <p:nvPr/>
          </p:nvGrpSpPr>
          <p:grpSpPr>
            <a:xfrm>
              <a:off x="5058856" y="3121584"/>
              <a:ext cx="2173415" cy="1353086"/>
              <a:chOff x="838200" y="1898333"/>
              <a:chExt cx="2173415" cy="1353086"/>
            </a:xfrm>
          </p:grpSpPr>
          <p:grpSp>
            <p:nvGrpSpPr>
              <p:cNvPr id="37" name="Content Placeholder 5" descr="Users with solid fill">
                <a:extLst>
                  <a:ext uri="{FF2B5EF4-FFF2-40B4-BE49-F238E27FC236}">
                    <a16:creationId xmlns:a16="http://schemas.microsoft.com/office/drawing/2014/main" id="{6BE2EE7D-7060-DD14-211A-AE5A1F33B1F9}"/>
                  </a:ext>
                </a:extLst>
              </p:cNvPr>
              <p:cNvGrpSpPr/>
              <p:nvPr/>
            </p:nvGrpSpPr>
            <p:grpSpPr>
              <a:xfrm>
                <a:off x="1524858" y="1898333"/>
                <a:ext cx="800100" cy="499109"/>
                <a:chOff x="1524858" y="1898333"/>
                <a:chExt cx="800100" cy="499109"/>
              </a:xfrm>
              <a:solidFill>
                <a:srgbClr val="000000"/>
              </a:solidFill>
            </p:grpSpPr>
            <p:sp>
              <p:nvSpPr>
                <p:cNvPr id="39" name="Freeform: Shape 11">
                  <a:extLst>
                    <a:ext uri="{FF2B5EF4-FFF2-40B4-BE49-F238E27FC236}">
                      <a16:creationId xmlns:a16="http://schemas.microsoft.com/office/drawing/2014/main" id="{CCD654F0-4393-5A82-7434-78034A5374E6}"/>
                    </a:ext>
                  </a:extLst>
                </p:cNvPr>
                <p:cNvSpPr/>
                <p:nvPr/>
              </p:nvSpPr>
              <p:spPr>
                <a:xfrm>
                  <a:off x="16105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0" name="Freeform: Shape 12">
                  <a:extLst>
                    <a:ext uri="{FF2B5EF4-FFF2-40B4-BE49-F238E27FC236}">
                      <a16:creationId xmlns:a16="http://schemas.microsoft.com/office/drawing/2014/main" id="{4E2CFFC5-20BC-6850-EC8E-5E17D03F4A1E}"/>
                    </a:ext>
                  </a:extLst>
                </p:cNvPr>
                <p:cNvSpPr/>
                <p:nvPr/>
              </p:nvSpPr>
              <p:spPr>
                <a:xfrm>
                  <a:off x="20677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id="{6BA1CC32-C6FA-08FE-E9C2-CBB8A294BD85}"/>
                    </a:ext>
                  </a:extLst>
                </p:cNvPr>
                <p:cNvSpPr/>
                <p:nvPr/>
              </p:nvSpPr>
              <p:spPr>
                <a:xfrm>
                  <a:off x="1753458" y="2225993"/>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rgbClr val="000000"/>
                </a:solidFill>
                <a:ln w="9525" cap="flat">
                  <a:noFill/>
                  <a:prstDash val="solid"/>
                  <a:miter/>
                </a:ln>
              </p:spPr>
              <p:txBody>
                <a:bodyPr rtlCol="0" anchor="ctr"/>
                <a:lstStyle/>
                <a:p>
                  <a:endParaRPr lang="en-US"/>
                </a:p>
              </p:txBody>
            </p:sp>
            <p:sp>
              <p:nvSpPr>
                <p:cNvPr id="42" name="Freeform: Shape 14">
                  <a:extLst>
                    <a:ext uri="{FF2B5EF4-FFF2-40B4-BE49-F238E27FC236}">
                      <a16:creationId xmlns:a16="http://schemas.microsoft.com/office/drawing/2014/main" id="{CC30AB86-BB0D-37E1-901C-8846214B62A4}"/>
                    </a:ext>
                  </a:extLst>
                </p:cNvPr>
                <p:cNvSpPr/>
                <p:nvPr/>
              </p:nvSpPr>
              <p:spPr>
                <a:xfrm>
                  <a:off x="1839183" y="2031683"/>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3" name="Freeform: Shape 15">
                  <a:extLst>
                    <a:ext uri="{FF2B5EF4-FFF2-40B4-BE49-F238E27FC236}">
                      <a16:creationId xmlns:a16="http://schemas.microsoft.com/office/drawing/2014/main" id="{0604AB28-99A4-BA94-406C-617B0BD9BBB5}"/>
                    </a:ext>
                  </a:extLst>
                </p:cNvPr>
                <p:cNvSpPr/>
                <p:nvPr/>
              </p:nvSpPr>
              <p:spPr>
                <a:xfrm>
                  <a:off x="2014443" y="2092643"/>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rgbClr val="000000"/>
                </a:solidFill>
                <a:ln w="9525" cap="flat">
                  <a:noFill/>
                  <a:prstDash val="solid"/>
                  <a:miter/>
                </a:ln>
              </p:spPr>
              <p:txBody>
                <a:bodyPr rtlCol="0" anchor="ctr"/>
                <a:lstStyle/>
                <a:p>
                  <a:endParaRPr lang="en-US"/>
                </a:p>
              </p:txBody>
            </p:sp>
            <p:sp>
              <p:nvSpPr>
                <p:cNvPr id="44" name="Freeform: Shape 16">
                  <a:extLst>
                    <a:ext uri="{FF2B5EF4-FFF2-40B4-BE49-F238E27FC236}">
                      <a16:creationId xmlns:a16="http://schemas.microsoft.com/office/drawing/2014/main" id="{DF0D5C72-753F-446C-D919-AB9A92DB1D96}"/>
                    </a:ext>
                  </a:extLst>
                </p:cNvPr>
                <p:cNvSpPr/>
                <p:nvPr/>
              </p:nvSpPr>
              <p:spPr>
                <a:xfrm>
                  <a:off x="1524858" y="2092643"/>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rgbClr val="000000"/>
                </a:solidFill>
                <a:ln w="9525" cap="flat">
                  <a:noFill/>
                  <a:prstDash val="solid"/>
                  <a:miter/>
                </a:ln>
              </p:spPr>
              <p:txBody>
                <a:bodyPr rtlCol="0" anchor="ctr"/>
                <a:lstStyle/>
                <a:p>
                  <a:endParaRPr lang="en-US"/>
                </a:p>
              </p:txBody>
            </p:sp>
          </p:grpSp>
          <p:sp>
            <p:nvSpPr>
              <p:cNvPr id="38" name="TextBox 8">
                <a:extLst>
                  <a:ext uri="{FF2B5EF4-FFF2-40B4-BE49-F238E27FC236}">
                    <a16:creationId xmlns:a16="http://schemas.microsoft.com/office/drawing/2014/main" id="{987D8BA5-FEF0-E413-A0DE-6AAC0AECEB13}"/>
                  </a:ext>
                </a:extLst>
              </p:cNvPr>
              <p:cNvSpPr txBox="1"/>
              <p:nvPr/>
            </p:nvSpPr>
            <p:spPr>
              <a:xfrm>
                <a:off x="838200" y="2605088"/>
                <a:ext cx="2173415" cy="646331"/>
              </a:xfrm>
              <a:prstGeom prst="rect">
                <a:avLst/>
              </a:prstGeom>
              <a:noFill/>
            </p:spPr>
            <p:txBody>
              <a:bodyPr wrap="none" rtlCol="0">
                <a:spAutoFit/>
              </a:bodyPr>
              <a:lstStyle/>
              <a:p>
                <a:pPr algn="ctr"/>
                <a:r>
                  <a:rPr lang="en-US" dirty="0"/>
                  <a:t>Developer, Designer,</a:t>
                </a:r>
              </a:p>
              <a:p>
                <a:pPr algn="ctr"/>
                <a:r>
                  <a:rPr lang="en-US" dirty="0"/>
                  <a:t>Architect</a:t>
                </a:r>
              </a:p>
            </p:txBody>
          </p:sp>
        </p:grpSp>
        <p:grpSp>
          <p:nvGrpSpPr>
            <p:cNvPr id="28" name="Group 18">
              <a:extLst>
                <a:ext uri="{FF2B5EF4-FFF2-40B4-BE49-F238E27FC236}">
                  <a16:creationId xmlns:a16="http://schemas.microsoft.com/office/drawing/2014/main" id="{330C10C4-E5A2-6822-4826-E69D02FBADBA}"/>
                </a:ext>
              </a:extLst>
            </p:cNvPr>
            <p:cNvGrpSpPr/>
            <p:nvPr/>
          </p:nvGrpSpPr>
          <p:grpSpPr>
            <a:xfrm>
              <a:off x="4141034" y="1929205"/>
              <a:ext cx="914400" cy="1283732"/>
              <a:chOff x="4861013" y="2234840"/>
              <a:chExt cx="914400" cy="1283732"/>
            </a:xfrm>
          </p:grpSpPr>
          <p:pic>
            <p:nvPicPr>
              <p:cNvPr id="35" name="Graphic 7" descr="Document with solid fill">
                <a:extLst>
                  <a:ext uri="{FF2B5EF4-FFF2-40B4-BE49-F238E27FC236}">
                    <a16:creationId xmlns:a16="http://schemas.microsoft.com/office/drawing/2014/main" id="{61512185-FB80-F133-4840-0DB40D8CC0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61013" y="2234840"/>
                <a:ext cx="914400" cy="914400"/>
              </a:xfrm>
              <a:prstGeom prst="rect">
                <a:avLst/>
              </a:prstGeom>
            </p:spPr>
          </p:pic>
          <p:sp>
            <p:nvSpPr>
              <p:cNvPr id="36" name="TextBox 9">
                <a:extLst>
                  <a:ext uri="{FF2B5EF4-FFF2-40B4-BE49-F238E27FC236}">
                    <a16:creationId xmlns:a16="http://schemas.microsoft.com/office/drawing/2014/main" id="{B4FED158-E6DF-9D6D-9154-A93FDCA4B939}"/>
                  </a:ext>
                </a:extLst>
              </p:cNvPr>
              <p:cNvSpPr txBox="1"/>
              <p:nvPr/>
            </p:nvSpPr>
            <p:spPr>
              <a:xfrm>
                <a:off x="4890852" y="3149240"/>
                <a:ext cx="854721" cy="369332"/>
              </a:xfrm>
              <a:prstGeom prst="rect">
                <a:avLst/>
              </a:prstGeom>
              <a:noFill/>
            </p:spPr>
            <p:txBody>
              <a:bodyPr wrap="none" rtlCol="0">
                <a:spAutoFit/>
              </a:bodyPr>
              <a:lstStyle/>
              <a:p>
                <a:pPr algn="ctr"/>
                <a:r>
                  <a:rPr lang="en-US" dirty="0"/>
                  <a:t>Design</a:t>
                </a:r>
              </a:p>
            </p:txBody>
          </p:sp>
        </p:grpSp>
        <p:grpSp>
          <p:nvGrpSpPr>
            <p:cNvPr id="29" name="Group 22">
              <a:extLst>
                <a:ext uri="{FF2B5EF4-FFF2-40B4-BE49-F238E27FC236}">
                  <a16:creationId xmlns:a16="http://schemas.microsoft.com/office/drawing/2014/main" id="{E6C4CA09-2EEC-5648-2B9B-D790A1F252F0}"/>
                </a:ext>
              </a:extLst>
            </p:cNvPr>
            <p:cNvGrpSpPr/>
            <p:nvPr/>
          </p:nvGrpSpPr>
          <p:grpSpPr>
            <a:xfrm>
              <a:off x="7166408" y="1840888"/>
              <a:ext cx="1317027" cy="1560731"/>
              <a:chOff x="6689591" y="4170218"/>
              <a:chExt cx="1317027" cy="1560731"/>
            </a:xfrm>
          </p:grpSpPr>
          <p:pic>
            <p:nvPicPr>
              <p:cNvPr id="33" name="Graphic 20" descr="Research with solid fill">
                <a:extLst>
                  <a:ext uri="{FF2B5EF4-FFF2-40B4-BE49-F238E27FC236}">
                    <a16:creationId xmlns:a16="http://schemas.microsoft.com/office/drawing/2014/main" id="{9A4D8BEA-A9D0-759A-F59F-D8C36CF14F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2834" y="4170218"/>
                <a:ext cx="914400" cy="914400"/>
              </a:xfrm>
              <a:prstGeom prst="rect">
                <a:avLst/>
              </a:prstGeom>
            </p:spPr>
          </p:pic>
          <p:sp>
            <p:nvSpPr>
              <p:cNvPr id="34" name="TextBox 21">
                <a:extLst>
                  <a:ext uri="{FF2B5EF4-FFF2-40B4-BE49-F238E27FC236}">
                    <a16:creationId xmlns:a16="http://schemas.microsoft.com/office/drawing/2014/main" id="{998BDB72-573E-B0AC-CC97-C78D4039E2A3}"/>
                  </a:ext>
                </a:extLst>
              </p:cNvPr>
              <p:cNvSpPr txBox="1"/>
              <p:nvPr/>
            </p:nvSpPr>
            <p:spPr>
              <a:xfrm>
                <a:off x="6689591" y="5084618"/>
                <a:ext cx="1317027" cy="646331"/>
              </a:xfrm>
              <a:prstGeom prst="rect">
                <a:avLst/>
              </a:prstGeom>
              <a:noFill/>
            </p:spPr>
            <p:txBody>
              <a:bodyPr wrap="none" rtlCol="0">
                <a:spAutoFit/>
              </a:bodyPr>
              <a:lstStyle/>
              <a:p>
                <a:pPr algn="ctr"/>
                <a:r>
                  <a:rPr lang="en-US" dirty="0"/>
                  <a:t>Robustness</a:t>
                </a:r>
              </a:p>
              <a:p>
                <a:pPr algn="ctr"/>
                <a:r>
                  <a:rPr lang="en-US" dirty="0"/>
                  <a:t>Analysis</a:t>
                </a:r>
              </a:p>
            </p:txBody>
          </p:sp>
        </p:grpSp>
        <p:grpSp>
          <p:nvGrpSpPr>
            <p:cNvPr id="30" name="Group 26">
              <a:extLst>
                <a:ext uri="{FF2B5EF4-FFF2-40B4-BE49-F238E27FC236}">
                  <a16:creationId xmlns:a16="http://schemas.microsoft.com/office/drawing/2014/main" id="{9F0619F8-41F6-4839-6BAC-34D5A938DAF4}"/>
                </a:ext>
              </a:extLst>
            </p:cNvPr>
            <p:cNvGrpSpPr/>
            <p:nvPr/>
          </p:nvGrpSpPr>
          <p:grpSpPr>
            <a:xfrm>
              <a:off x="5580825" y="4687945"/>
              <a:ext cx="1129476" cy="1560731"/>
              <a:chOff x="2692806" y="4170217"/>
              <a:chExt cx="1129476" cy="1560731"/>
            </a:xfrm>
          </p:grpSpPr>
          <p:pic>
            <p:nvPicPr>
              <p:cNvPr id="31" name="Graphic 24" descr="Blueprint with solid fill">
                <a:extLst>
                  <a:ext uri="{FF2B5EF4-FFF2-40B4-BE49-F238E27FC236}">
                    <a16:creationId xmlns:a16="http://schemas.microsoft.com/office/drawing/2014/main" id="{668B1BFA-49D0-C414-AFAA-2B75AF14EA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00343" y="4170217"/>
                <a:ext cx="914400" cy="914400"/>
              </a:xfrm>
              <a:prstGeom prst="rect">
                <a:avLst/>
              </a:prstGeom>
            </p:spPr>
          </p:pic>
          <p:sp>
            <p:nvSpPr>
              <p:cNvPr id="32" name="TextBox 25">
                <a:extLst>
                  <a:ext uri="{FF2B5EF4-FFF2-40B4-BE49-F238E27FC236}">
                    <a16:creationId xmlns:a16="http://schemas.microsoft.com/office/drawing/2014/main" id="{DD7582CB-076F-909E-61A5-EC52B05FF2CE}"/>
                  </a:ext>
                </a:extLst>
              </p:cNvPr>
              <p:cNvSpPr txBox="1"/>
              <p:nvPr/>
            </p:nvSpPr>
            <p:spPr>
              <a:xfrm>
                <a:off x="2692806" y="5084617"/>
                <a:ext cx="1129476" cy="646331"/>
              </a:xfrm>
              <a:prstGeom prst="rect">
                <a:avLst/>
              </a:prstGeom>
              <a:noFill/>
            </p:spPr>
            <p:txBody>
              <a:bodyPr wrap="none" rtlCol="0">
                <a:spAutoFit/>
              </a:bodyPr>
              <a:lstStyle/>
              <a:p>
                <a:pPr algn="ctr"/>
                <a:r>
                  <a:rPr lang="en-US" dirty="0"/>
                  <a:t>Robustify</a:t>
                </a:r>
              </a:p>
              <a:p>
                <a:pPr algn="ctr"/>
                <a:r>
                  <a:rPr lang="en-US" dirty="0"/>
                  <a:t>Design</a:t>
                </a:r>
              </a:p>
            </p:txBody>
          </p:sp>
        </p:grpSp>
      </p:grpSp>
      <p:sp>
        <p:nvSpPr>
          <p:cNvPr id="45" name="Speech Bubble: Rectangle with Corners Rounded 33">
            <a:extLst>
              <a:ext uri="{FF2B5EF4-FFF2-40B4-BE49-F238E27FC236}">
                <a16:creationId xmlns:a16="http://schemas.microsoft.com/office/drawing/2014/main" id="{353CA5FE-1CE1-ECED-050E-DF03FF1E1650}"/>
              </a:ext>
            </a:extLst>
          </p:cNvPr>
          <p:cNvSpPr/>
          <p:nvPr/>
        </p:nvSpPr>
        <p:spPr>
          <a:xfrm>
            <a:off x="5355387" y="1802860"/>
            <a:ext cx="5152957" cy="1869253"/>
          </a:xfrm>
          <a:prstGeom prst="wedgeRoundRectCallout">
            <a:avLst>
              <a:gd name="adj1" fmla="val -60205"/>
              <a:gd name="adj2" fmla="val -14829"/>
              <a:gd name="adj3" fmla="val 16667"/>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b="1" i="1" dirty="0"/>
              <a:t>RQ: </a:t>
            </a:r>
            <a:r>
              <a:rPr lang="en-US" altLang="zh-CN" sz="2800" i="1" dirty="0"/>
              <a:t>Can we systematically </a:t>
            </a:r>
            <a:r>
              <a:rPr lang="en-US" altLang="zh-CN" sz="2800" b="1" i="1" dirty="0">
                <a:solidFill>
                  <a:srgbClr val="FF0000"/>
                </a:solidFill>
              </a:rPr>
              <a:t>compute</a:t>
            </a:r>
            <a:r>
              <a:rPr lang="en-US" altLang="zh-CN" sz="2800" i="1" dirty="0"/>
              <a:t> behavioral robustness of a machine design?</a:t>
            </a:r>
            <a:endParaRPr lang="en-US" sz="2800" dirty="0"/>
          </a:p>
        </p:txBody>
      </p:sp>
      <p:sp>
        <p:nvSpPr>
          <p:cNvPr id="46" name="Speech Bubble: Rectangle with Corners Rounded 34">
            <a:extLst>
              <a:ext uri="{FF2B5EF4-FFF2-40B4-BE49-F238E27FC236}">
                <a16:creationId xmlns:a16="http://schemas.microsoft.com/office/drawing/2014/main" id="{1F083E9C-8C5C-7DB1-0ECD-EEECF7792A46}"/>
              </a:ext>
            </a:extLst>
          </p:cNvPr>
          <p:cNvSpPr/>
          <p:nvPr/>
        </p:nvSpPr>
        <p:spPr>
          <a:xfrm>
            <a:off x="5355386" y="4318001"/>
            <a:ext cx="5152958" cy="1979450"/>
          </a:xfrm>
          <a:prstGeom prst="wedgeRoundRectCallout">
            <a:avLst>
              <a:gd name="adj1" fmla="val -75390"/>
              <a:gd name="adj2" fmla="val 20670"/>
              <a:gd name="adj3" fmla="val 16667"/>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b="1" i="1" dirty="0"/>
              <a:t>RQ: </a:t>
            </a:r>
            <a:r>
              <a:rPr lang="en-US" altLang="zh-CN" sz="2800" i="1" dirty="0"/>
              <a:t>Can we rigorously and systematically </a:t>
            </a:r>
            <a:r>
              <a:rPr lang="en-US" altLang="zh-CN" sz="2800" b="1" i="1" dirty="0">
                <a:solidFill>
                  <a:schemeClr val="accent4"/>
                </a:solidFill>
              </a:rPr>
              <a:t>improve</a:t>
            </a:r>
            <a:r>
              <a:rPr lang="en-US" altLang="zh-CN" sz="2800" i="1" dirty="0"/>
              <a:t> the behavioral robustness of a machine design?</a:t>
            </a:r>
            <a:endParaRPr lang="en-US" sz="2800" dirty="0"/>
          </a:p>
        </p:txBody>
      </p:sp>
      <p:graphicFrame>
        <p:nvGraphicFramePr>
          <p:cNvPr id="3" name="表格 2">
            <a:extLst>
              <a:ext uri="{FF2B5EF4-FFF2-40B4-BE49-F238E27FC236}">
                <a16:creationId xmlns:a16="http://schemas.microsoft.com/office/drawing/2014/main" id="{85AA48B5-0C2F-2035-B5F0-1068B30371C5}"/>
              </a:ext>
            </a:extLst>
          </p:cNvPr>
          <p:cNvGraphicFramePr>
            <a:graphicFrameLocks noGrp="1"/>
          </p:cNvGraphicFramePr>
          <p:nvPr>
            <p:extLst>
              <p:ext uri="{D42A27DB-BD31-4B8C-83A1-F6EECF244321}">
                <p14:modId xmlns:p14="http://schemas.microsoft.com/office/powerpoint/2010/main" val="2961694280"/>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81399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AB92F-36CA-E928-59E9-580E8DF390A6}"/>
              </a:ext>
            </a:extLst>
          </p:cNvPr>
          <p:cNvSpPr>
            <a:spLocks noGrp="1"/>
          </p:cNvSpPr>
          <p:nvPr>
            <p:ph type="title"/>
          </p:nvPr>
        </p:nvSpPr>
        <p:spPr/>
        <p:txBody>
          <a:bodyPr/>
          <a:lstStyle/>
          <a:p>
            <a:r>
              <a:rPr lang="en-US" altLang="zh-CN" dirty="0"/>
              <a:t>Thesis Statement</a:t>
            </a:r>
            <a:endParaRPr lang="zh-CN" altLang="en-US" dirty="0"/>
          </a:p>
        </p:txBody>
      </p:sp>
      <p:sp>
        <p:nvSpPr>
          <p:cNvPr id="3" name="内容占位符 2">
            <a:extLst>
              <a:ext uri="{FF2B5EF4-FFF2-40B4-BE49-F238E27FC236}">
                <a16:creationId xmlns:a16="http://schemas.microsoft.com/office/drawing/2014/main" id="{9A118BF5-A6E7-D519-3E9A-063985FFB656}"/>
              </a:ext>
            </a:extLst>
          </p:cNvPr>
          <p:cNvSpPr>
            <a:spLocks noGrp="1"/>
          </p:cNvSpPr>
          <p:nvPr>
            <p:ph idx="1"/>
          </p:nvPr>
        </p:nvSpPr>
        <p:spPr/>
        <p:txBody>
          <a:bodyPr>
            <a:normAutofit/>
          </a:bodyPr>
          <a:lstStyle/>
          <a:p>
            <a:pPr>
              <a:lnSpc>
                <a:spcPct val="100000"/>
              </a:lnSpc>
            </a:pPr>
            <a:r>
              <a:rPr lang="en-US" altLang="zh-CN" sz="3600" dirty="0">
                <a:effectLst/>
                <a:latin typeface="+mj-lt"/>
              </a:rPr>
              <a:t>Given a machine and its environment that can be </a:t>
            </a:r>
            <a:r>
              <a:rPr lang="en-US" altLang="zh-CN" sz="3600" b="1" i="1" u="sng" dirty="0">
                <a:effectLst/>
                <a:latin typeface="+mj-lt"/>
              </a:rPr>
              <a:t>formally modeled</a:t>
            </a:r>
            <a:r>
              <a:rPr lang="en-US" altLang="zh-CN" sz="3600" b="1" dirty="0">
                <a:effectLst/>
                <a:latin typeface="+mj-lt"/>
              </a:rPr>
              <a:t> </a:t>
            </a:r>
            <a:r>
              <a:rPr lang="en-US" altLang="zh-CN" sz="3600" dirty="0">
                <a:effectLst/>
                <a:latin typeface="+mj-lt"/>
              </a:rPr>
              <a:t>as a state-transition system, we can </a:t>
            </a:r>
            <a:r>
              <a:rPr lang="en-US" altLang="zh-CN" sz="3600" b="1" i="1" dirty="0">
                <a:effectLst/>
                <a:latin typeface="+mj-lt"/>
              </a:rPr>
              <a:t>systematically </a:t>
            </a:r>
            <a:r>
              <a:rPr lang="en-US" altLang="zh-CN" sz="3600" b="1" i="1" dirty="0">
                <a:solidFill>
                  <a:srgbClr val="FF0000"/>
                </a:solidFill>
                <a:effectLst/>
                <a:latin typeface="+mj-lt"/>
              </a:rPr>
              <a:t>compute</a:t>
            </a:r>
            <a:r>
              <a:rPr lang="en-US" altLang="zh-CN" sz="3600" b="1" i="1" dirty="0">
                <a:effectLst/>
                <a:latin typeface="+mj-lt"/>
              </a:rPr>
              <a:t> </a:t>
            </a:r>
            <a:r>
              <a:rPr lang="en-US" altLang="zh-CN" sz="3600" i="1" dirty="0">
                <a:effectLst/>
                <a:latin typeface="+mj-lt"/>
              </a:rPr>
              <a:t>and</a:t>
            </a:r>
            <a:r>
              <a:rPr lang="en-US" altLang="zh-CN" sz="3600" b="1" i="1" dirty="0">
                <a:effectLst/>
                <a:latin typeface="+mj-lt"/>
              </a:rPr>
              <a:t> </a:t>
            </a:r>
            <a:r>
              <a:rPr lang="en-US" altLang="zh-CN" sz="3600" b="1" i="1" dirty="0">
                <a:solidFill>
                  <a:schemeClr val="accent4"/>
                </a:solidFill>
                <a:effectLst/>
                <a:latin typeface="+mj-lt"/>
              </a:rPr>
              <a:t>improve</a:t>
            </a:r>
            <a:r>
              <a:rPr lang="en-US" altLang="zh-CN" sz="3600" b="1" dirty="0">
                <a:effectLst/>
                <a:latin typeface="+mj-lt"/>
              </a:rPr>
              <a:t> </a:t>
            </a:r>
            <a:r>
              <a:rPr lang="en-US" altLang="zh-CN" sz="3600" dirty="0">
                <a:effectLst/>
                <a:latin typeface="+mj-lt"/>
              </a:rPr>
              <a:t>the behavioral robustness of the machine with respect to the environment and a system-level</a:t>
            </a:r>
            <a:r>
              <a:rPr lang="en-US" altLang="zh-CN" sz="3600" i="1" dirty="0">
                <a:effectLst/>
                <a:latin typeface="+mj-lt"/>
              </a:rPr>
              <a:t> </a:t>
            </a:r>
            <a:r>
              <a:rPr lang="en-US" altLang="zh-CN" sz="3600" b="1" i="1" u="sng" dirty="0">
                <a:effectLst/>
                <a:latin typeface="+mj-lt"/>
              </a:rPr>
              <a:t>safety</a:t>
            </a:r>
            <a:r>
              <a:rPr lang="en-US" altLang="zh-CN" sz="3600" i="1" dirty="0">
                <a:effectLst/>
                <a:latin typeface="+mj-lt"/>
              </a:rPr>
              <a:t> property</a:t>
            </a:r>
            <a:r>
              <a:rPr lang="en-US" altLang="zh-CN" sz="3600" dirty="0">
                <a:effectLst/>
                <a:latin typeface="+mj-lt"/>
              </a:rPr>
              <a:t>.</a:t>
            </a:r>
            <a:endParaRPr lang="zh-CN" altLang="en-US" sz="3600" dirty="0">
              <a:latin typeface="+mj-lt"/>
            </a:endParaRPr>
          </a:p>
        </p:txBody>
      </p:sp>
      <p:sp>
        <p:nvSpPr>
          <p:cNvPr id="4" name="灯片编号占位符 3">
            <a:extLst>
              <a:ext uri="{FF2B5EF4-FFF2-40B4-BE49-F238E27FC236}">
                <a16:creationId xmlns:a16="http://schemas.microsoft.com/office/drawing/2014/main" id="{FF82ADBF-B55B-9D3E-F48F-DA42CCFBDA73}"/>
              </a:ext>
            </a:extLst>
          </p:cNvPr>
          <p:cNvSpPr>
            <a:spLocks noGrp="1"/>
          </p:cNvSpPr>
          <p:nvPr>
            <p:ph type="sldNum" sz="quarter" idx="12"/>
          </p:nvPr>
        </p:nvSpPr>
        <p:spPr/>
        <p:txBody>
          <a:bodyPr/>
          <a:lstStyle/>
          <a:p>
            <a:fld id="{74A724E5-CF81-458D-9F9A-C575B439CC43}" type="slidenum">
              <a:rPr lang="zh-CN" altLang="en-US" smtClean="0"/>
              <a:t>14</a:t>
            </a:fld>
            <a:endParaRPr lang="zh-CN" altLang="en-US"/>
          </a:p>
        </p:txBody>
      </p:sp>
      <p:graphicFrame>
        <p:nvGraphicFramePr>
          <p:cNvPr id="5" name="表格 4">
            <a:extLst>
              <a:ext uri="{FF2B5EF4-FFF2-40B4-BE49-F238E27FC236}">
                <a16:creationId xmlns:a16="http://schemas.microsoft.com/office/drawing/2014/main" id="{FD32EB5A-1A7D-1915-535F-D3A9C413D199}"/>
              </a:ext>
            </a:extLst>
          </p:cNvPr>
          <p:cNvGraphicFramePr>
            <a:graphicFrameLocks noGrp="1"/>
          </p:cNvGraphicFramePr>
          <p:nvPr>
            <p:extLst>
              <p:ext uri="{D42A27DB-BD31-4B8C-83A1-F6EECF244321}">
                <p14:modId xmlns:p14="http://schemas.microsoft.com/office/powerpoint/2010/main" val="2669752919"/>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22344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41510-91C5-8FBC-AF23-6956540B2E43}"/>
              </a:ext>
            </a:extLst>
          </p:cNvPr>
          <p:cNvSpPr>
            <a:spLocks noGrp="1"/>
          </p:cNvSpPr>
          <p:nvPr>
            <p:ph type="title"/>
          </p:nvPr>
        </p:nvSpPr>
        <p:spPr/>
        <p:txBody>
          <a:bodyPr/>
          <a:lstStyle/>
          <a:p>
            <a:r>
              <a:rPr lang="en-US" altLang="zh-CN" dirty="0"/>
              <a:t>Contributions Overview</a:t>
            </a:r>
            <a:endParaRPr lang="zh-CN" altLang="en-US" dirty="0"/>
          </a:p>
        </p:txBody>
      </p:sp>
      <p:sp>
        <p:nvSpPr>
          <p:cNvPr id="4" name="灯片编号占位符 3">
            <a:extLst>
              <a:ext uri="{FF2B5EF4-FFF2-40B4-BE49-F238E27FC236}">
                <a16:creationId xmlns:a16="http://schemas.microsoft.com/office/drawing/2014/main" id="{040311A9-FCC4-40B1-F8AA-0AC8E082DF00}"/>
              </a:ext>
            </a:extLst>
          </p:cNvPr>
          <p:cNvSpPr>
            <a:spLocks noGrp="1"/>
          </p:cNvSpPr>
          <p:nvPr>
            <p:ph type="sldNum" sz="quarter" idx="12"/>
          </p:nvPr>
        </p:nvSpPr>
        <p:spPr/>
        <p:txBody>
          <a:bodyPr/>
          <a:lstStyle/>
          <a:p>
            <a:fld id="{74A724E5-CF81-458D-9F9A-C575B439CC43}" type="slidenum">
              <a:rPr lang="zh-CN" altLang="en-US" smtClean="0"/>
              <a:t>15</a:t>
            </a:fld>
            <a:endParaRPr lang="zh-CN" altLang="en-US"/>
          </a:p>
        </p:txBody>
      </p:sp>
      <p:graphicFrame>
        <p:nvGraphicFramePr>
          <p:cNvPr id="3" name="表格 2">
            <a:extLst>
              <a:ext uri="{FF2B5EF4-FFF2-40B4-BE49-F238E27FC236}">
                <a16:creationId xmlns:a16="http://schemas.microsoft.com/office/drawing/2014/main" id="{E62F05C1-FE11-F165-ADC9-28A337812633}"/>
              </a:ext>
            </a:extLst>
          </p:cNvPr>
          <p:cNvGraphicFramePr>
            <a:graphicFrameLocks noGrp="1"/>
          </p:cNvGraphicFramePr>
          <p:nvPr>
            <p:extLst>
              <p:ext uri="{D42A27DB-BD31-4B8C-83A1-F6EECF244321}">
                <p14:modId xmlns:p14="http://schemas.microsoft.com/office/powerpoint/2010/main" val="2730784045"/>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
        <p:nvSpPr>
          <p:cNvPr id="7" name="矩形: 圆角 6">
            <a:extLst>
              <a:ext uri="{FF2B5EF4-FFF2-40B4-BE49-F238E27FC236}">
                <a16:creationId xmlns:a16="http://schemas.microsoft.com/office/drawing/2014/main" id="{ACDB2BAD-7217-46F7-20E9-A4BA67AE8151}"/>
              </a:ext>
            </a:extLst>
          </p:cNvPr>
          <p:cNvSpPr/>
          <p:nvPr/>
        </p:nvSpPr>
        <p:spPr>
          <a:xfrm>
            <a:off x="4922258" y="1764014"/>
            <a:ext cx="2357516" cy="147494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zh-CN" altLang="en-US" sz="1400" dirty="0"/>
          </a:p>
        </p:txBody>
      </p:sp>
      <p:pic>
        <p:nvPicPr>
          <p:cNvPr id="8" name="图形 7" descr="用户 轮廓">
            <a:extLst>
              <a:ext uri="{FF2B5EF4-FFF2-40B4-BE49-F238E27FC236}">
                <a16:creationId xmlns:a16="http://schemas.microsoft.com/office/drawing/2014/main" id="{7AD5B49B-290A-693B-403B-BB636803BD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17996" y="2098787"/>
            <a:ext cx="656895" cy="656895"/>
          </a:xfrm>
          <a:prstGeom prst="rect">
            <a:avLst/>
          </a:prstGeom>
        </p:spPr>
      </p:pic>
      <p:grpSp>
        <p:nvGrpSpPr>
          <p:cNvPr id="9" name="组合 8">
            <a:extLst>
              <a:ext uri="{FF2B5EF4-FFF2-40B4-BE49-F238E27FC236}">
                <a16:creationId xmlns:a16="http://schemas.microsoft.com/office/drawing/2014/main" id="{E9E9BC93-C400-B316-A9FF-7AA5E94007FD}"/>
              </a:ext>
            </a:extLst>
          </p:cNvPr>
          <p:cNvGrpSpPr/>
          <p:nvPr/>
        </p:nvGrpSpPr>
        <p:grpSpPr>
          <a:xfrm>
            <a:off x="3623818" y="2559293"/>
            <a:ext cx="813246" cy="1032771"/>
            <a:chOff x="2345414" y="1419627"/>
            <a:chExt cx="1132040" cy="1437620"/>
          </a:xfrm>
        </p:grpSpPr>
        <p:pic>
          <p:nvPicPr>
            <p:cNvPr id="10" name="Graphic 13" descr="Document with solid fill">
              <a:extLst>
                <a:ext uri="{FF2B5EF4-FFF2-40B4-BE49-F238E27FC236}">
                  <a16:creationId xmlns:a16="http://schemas.microsoft.com/office/drawing/2014/main" id="{1613DC0E-6E9F-7997-2C79-7EC5C8E7A6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54222" y="1419627"/>
              <a:ext cx="914400" cy="914400"/>
            </a:xfrm>
            <a:prstGeom prst="rect">
              <a:avLst/>
            </a:prstGeom>
          </p:spPr>
        </p:pic>
        <p:sp>
          <p:nvSpPr>
            <p:cNvPr id="11" name="TextBox 14">
              <a:extLst>
                <a:ext uri="{FF2B5EF4-FFF2-40B4-BE49-F238E27FC236}">
                  <a16:creationId xmlns:a16="http://schemas.microsoft.com/office/drawing/2014/main" id="{2EB289C1-3730-CFD5-9932-D304A64E850F}"/>
                </a:ext>
              </a:extLst>
            </p:cNvPr>
            <p:cNvSpPr txBox="1"/>
            <p:nvPr/>
          </p:nvSpPr>
          <p:spPr>
            <a:xfrm>
              <a:off x="2345414" y="2334027"/>
              <a:ext cx="1132040"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Design</a:t>
              </a:r>
            </a:p>
            <a:p>
              <a:pPr algn="ctr"/>
              <a:r>
                <a:rPr lang="en-US" sz="1400" dirty="0">
                  <a:latin typeface="Times New Roman" panose="02020603050405020304" pitchFamily="18" charset="0"/>
                  <a:cs typeface="Times New Roman" panose="02020603050405020304" pitchFamily="18" charset="0"/>
                </a:rPr>
                <a:t>Specification</a:t>
              </a:r>
            </a:p>
          </p:txBody>
        </p:sp>
      </p:grpSp>
      <p:grpSp>
        <p:nvGrpSpPr>
          <p:cNvPr id="12" name="组合 11">
            <a:extLst>
              <a:ext uri="{FF2B5EF4-FFF2-40B4-BE49-F238E27FC236}">
                <a16:creationId xmlns:a16="http://schemas.microsoft.com/office/drawing/2014/main" id="{6E186E13-6728-B51B-11A2-CE870D84858B}"/>
              </a:ext>
            </a:extLst>
          </p:cNvPr>
          <p:cNvGrpSpPr/>
          <p:nvPr/>
        </p:nvGrpSpPr>
        <p:grpSpPr>
          <a:xfrm>
            <a:off x="5054476" y="1925457"/>
            <a:ext cx="722271" cy="1032771"/>
            <a:chOff x="7202948" y="1171653"/>
            <a:chExt cx="1005403" cy="1437620"/>
          </a:xfrm>
        </p:grpSpPr>
        <p:pic>
          <p:nvPicPr>
            <p:cNvPr id="13" name="Graphic 16" descr="Research with solid fill">
              <a:extLst>
                <a:ext uri="{FF2B5EF4-FFF2-40B4-BE49-F238E27FC236}">
                  <a16:creationId xmlns:a16="http://schemas.microsoft.com/office/drawing/2014/main" id="{F4CD94A5-1002-E0C8-873B-8AE00679D0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50382" y="1171653"/>
              <a:ext cx="914400" cy="914400"/>
            </a:xfrm>
            <a:prstGeom prst="rect">
              <a:avLst/>
            </a:prstGeom>
          </p:spPr>
        </p:pic>
        <p:sp>
          <p:nvSpPr>
            <p:cNvPr id="14" name="TextBox 17">
              <a:extLst>
                <a:ext uri="{FF2B5EF4-FFF2-40B4-BE49-F238E27FC236}">
                  <a16:creationId xmlns:a16="http://schemas.microsoft.com/office/drawing/2014/main" id="{FA9ADF8F-80B3-D5E5-D77A-C216824511D0}"/>
                </a:ext>
              </a:extLst>
            </p:cNvPr>
            <p:cNvSpPr txBox="1"/>
            <p:nvPr/>
          </p:nvSpPr>
          <p:spPr>
            <a:xfrm>
              <a:off x="7202948" y="2086053"/>
              <a:ext cx="1005403"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Robustness</a:t>
              </a:r>
            </a:p>
            <a:p>
              <a:pPr algn="ctr"/>
              <a:r>
                <a:rPr lang="en-US" sz="1400" dirty="0">
                  <a:latin typeface="Times New Roman" panose="02020603050405020304" pitchFamily="18" charset="0"/>
                  <a:cs typeface="Times New Roman" panose="02020603050405020304" pitchFamily="18" charset="0"/>
                </a:rPr>
                <a:t>Analysis</a:t>
              </a:r>
            </a:p>
          </p:txBody>
        </p:sp>
      </p:grpSp>
      <p:grpSp>
        <p:nvGrpSpPr>
          <p:cNvPr id="15" name="组合 14">
            <a:extLst>
              <a:ext uri="{FF2B5EF4-FFF2-40B4-BE49-F238E27FC236}">
                <a16:creationId xmlns:a16="http://schemas.microsoft.com/office/drawing/2014/main" id="{9A2DA6C6-F768-045F-37D3-428EBB52FAE4}"/>
              </a:ext>
            </a:extLst>
          </p:cNvPr>
          <p:cNvGrpSpPr/>
          <p:nvPr/>
        </p:nvGrpSpPr>
        <p:grpSpPr>
          <a:xfrm>
            <a:off x="6147245" y="1925457"/>
            <a:ext cx="1132529" cy="1183311"/>
            <a:chOff x="5184387" y="649903"/>
            <a:chExt cx="1576484" cy="1647172"/>
          </a:xfrm>
        </p:grpSpPr>
        <p:sp>
          <p:nvSpPr>
            <p:cNvPr id="16" name="TextBox 17">
              <a:extLst>
                <a:ext uri="{FF2B5EF4-FFF2-40B4-BE49-F238E27FC236}">
                  <a16:creationId xmlns:a16="http://schemas.microsoft.com/office/drawing/2014/main" id="{586A07F3-92DB-C58E-C17D-3FBF17992DD7}"/>
                </a:ext>
              </a:extLst>
            </p:cNvPr>
            <p:cNvSpPr txBox="1"/>
            <p:nvPr/>
          </p:nvSpPr>
          <p:spPr>
            <a:xfrm>
              <a:off x="5184387" y="1568753"/>
              <a:ext cx="1576484" cy="728322"/>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(In)Tolerable</a:t>
              </a:r>
            </a:p>
            <a:p>
              <a:pPr algn="ctr"/>
              <a:r>
                <a:rPr lang="en-US" sz="1400" dirty="0">
                  <a:latin typeface="Times New Roman" panose="02020603050405020304" pitchFamily="18" charset="0"/>
                  <a:cs typeface="Times New Roman" panose="02020603050405020304" pitchFamily="18" charset="0"/>
                </a:rPr>
                <a:t>Deviations</a:t>
              </a:r>
            </a:p>
          </p:txBody>
        </p:sp>
        <p:pic>
          <p:nvPicPr>
            <p:cNvPr id="17" name="图形 16" descr="混在一起的剪贴板 纯色填充">
              <a:extLst>
                <a:ext uri="{FF2B5EF4-FFF2-40B4-BE49-F238E27FC236}">
                  <a16:creationId xmlns:a16="http://schemas.microsoft.com/office/drawing/2014/main" id="{05F72595-9A24-F04D-A129-A2E9FBE0AA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5430" y="649903"/>
              <a:ext cx="914400" cy="914399"/>
            </a:xfrm>
            <a:prstGeom prst="rect">
              <a:avLst/>
            </a:prstGeom>
          </p:spPr>
        </p:pic>
      </p:grpSp>
      <p:sp>
        <p:nvSpPr>
          <p:cNvPr id="21" name="菱形 20">
            <a:extLst>
              <a:ext uri="{FF2B5EF4-FFF2-40B4-BE49-F238E27FC236}">
                <a16:creationId xmlns:a16="http://schemas.microsoft.com/office/drawing/2014/main" id="{C1E9BEED-32CE-9B90-FC79-781180659786}"/>
              </a:ext>
            </a:extLst>
          </p:cNvPr>
          <p:cNvSpPr/>
          <p:nvPr/>
        </p:nvSpPr>
        <p:spPr>
          <a:xfrm>
            <a:off x="7681574" y="2068959"/>
            <a:ext cx="1607058" cy="65689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latin typeface="Times New Roman" panose="02020603050405020304" pitchFamily="18" charset="0"/>
                <a:cs typeface="Times New Roman" panose="02020603050405020304" pitchFamily="18" charset="0"/>
              </a:rPr>
              <a:t>Robust</a:t>
            </a:r>
          </a:p>
          <a:p>
            <a:pPr algn="ctr"/>
            <a:r>
              <a:rPr lang="en-US" altLang="zh-CN" sz="1400" dirty="0">
                <a:latin typeface="Times New Roman" panose="02020603050405020304" pitchFamily="18" charset="0"/>
                <a:cs typeface="Times New Roman" panose="02020603050405020304" pitchFamily="18" charset="0"/>
              </a:rPr>
              <a:t>Enough?</a:t>
            </a:r>
            <a:endParaRPr lang="zh-CN" altLang="en-US" sz="1400" dirty="0">
              <a:latin typeface="Times New Roman" panose="02020603050405020304" pitchFamily="18" charset="0"/>
              <a:cs typeface="Times New Roman" panose="02020603050405020304" pitchFamily="18" charset="0"/>
            </a:endParaRPr>
          </a:p>
        </p:txBody>
      </p:sp>
      <p:sp>
        <p:nvSpPr>
          <p:cNvPr id="26" name="箭头: 右 25">
            <a:extLst>
              <a:ext uri="{FF2B5EF4-FFF2-40B4-BE49-F238E27FC236}">
                <a16:creationId xmlns:a16="http://schemas.microsoft.com/office/drawing/2014/main" id="{82A33FFC-CB25-D966-922D-04CC310D8733}"/>
              </a:ext>
            </a:extLst>
          </p:cNvPr>
          <p:cNvSpPr/>
          <p:nvPr/>
        </p:nvSpPr>
        <p:spPr>
          <a:xfrm rot="2349016">
            <a:off x="3211689" y="2808659"/>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27" name="箭头: 右 26">
            <a:extLst>
              <a:ext uri="{FF2B5EF4-FFF2-40B4-BE49-F238E27FC236}">
                <a16:creationId xmlns:a16="http://schemas.microsoft.com/office/drawing/2014/main" id="{B2DC66A1-C2A4-7D26-3251-7204EEA23E20}"/>
              </a:ext>
            </a:extLst>
          </p:cNvPr>
          <p:cNvSpPr/>
          <p:nvPr/>
        </p:nvSpPr>
        <p:spPr>
          <a:xfrm rot="19108842">
            <a:off x="4481126" y="2788893"/>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28" name="箭头: 右 27">
            <a:extLst>
              <a:ext uri="{FF2B5EF4-FFF2-40B4-BE49-F238E27FC236}">
                <a16:creationId xmlns:a16="http://schemas.microsoft.com/office/drawing/2014/main" id="{49078CEB-C1D3-43CF-109E-E62C08BB20BD}"/>
              </a:ext>
            </a:extLst>
          </p:cNvPr>
          <p:cNvSpPr/>
          <p:nvPr/>
        </p:nvSpPr>
        <p:spPr>
          <a:xfrm>
            <a:off x="5944013" y="2281695"/>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29" name="箭头: 右 28">
            <a:extLst>
              <a:ext uri="{FF2B5EF4-FFF2-40B4-BE49-F238E27FC236}">
                <a16:creationId xmlns:a16="http://schemas.microsoft.com/office/drawing/2014/main" id="{E8E12D48-197A-8F11-6AC4-377ACD71CC8C}"/>
              </a:ext>
            </a:extLst>
          </p:cNvPr>
          <p:cNvSpPr/>
          <p:nvPr/>
        </p:nvSpPr>
        <p:spPr>
          <a:xfrm>
            <a:off x="7159277" y="2282557"/>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30" name="箭头: 右 29">
            <a:extLst>
              <a:ext uri="{FF2B5EF4-FFF2-40B4-BE49-F238E27FC236}">
                <a16:creationId xmlns:a16="http://schemas.microsoft.com/office/drawing/2014/main" id="{754F68DF-7F99-42A5-760F-3C887E38F5D6}"/>
              </a:ext>
            </a:extLst>
          </p:cNvPr>
          <p:cNvSpPr/>
          <p:nvPr/>
        </p:nvSpPr>
        <p:spPr>
          <a:xfrm>
            <a:off x="9405244" y="2278817"/>
            <a:ext cx="445903"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31" name="文本框 30">
            <a:extLst>
              <a:ext uri="{FF2B5EF4-FFF2-40B4-BE49-F238E27FC236}">
                <a16:creationId xmlns:a16="http://schemas.microsoft.com/office/drawing/2014/main" id="{3ADFB565-32E0-370D-CA8C-909D0A3E4CC1}"/>
              </a:ext>
            </a:extLst>
          </p:cNvPr>
          <p:cNvSpPr txBox="1"/>
          <p:nvPr/>
        </p:nvSpPr>
        <p:spPr>
          <a:xfrm>
            <a:off x="9371580" y="1983609"/>
            <a:ext cx="47956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Yes</a:t>
            </a:r>
            <a:endParaRPr lang="zh-CN" altLang="en-US" sz="1400" dirty="0">
              <a:latin typeface="Times New Roman" panose="02020603050405020304" pitchFamily="18" charset="0"/>
              <a:cs typeface="Times New Roman" panose="02020603050405020304" pitchFamily="18" charset="0"/>
            </a:endParaRPr>
          </a:p>
        </p:txBody>
      </p:sp>
      <p:grpSp>
        <p:nvGrpSpPr>
          <p:cNvPr id="40" name="组合 39">
            <a:extLst>
              <a:ext uri="{FF2B5EF4-FFF2-40B4-BE49-F238E27FC236}">
                <a16:creationId xmlns:a16="http://schemas.microsoft.com/office/drawing/2014/main" id="{97CB787C-16A9-CF4E-4FC6-0CFCDA10B922}"/>
              </a:ext>
            </a:extLst>
          </p:cNvPr>
          <p:cNvGrpSpPr/>
          <p:nvPr/>
        </p:nvGrpSpPr>
        <p:grpSpPr>
          <a:xfrm>
            <a:off x="9884811" y="1878143"/>
            <a:ext cx="656895" cy="1032771"/>
            <a:chOff x="2454222" y="1419627"/>
            <a:chExt cx="914400" cy="1437620"/>
          </a:xfrm>
        </p:grpSpPr>
        <p:pic>
          <p:nvPicPr>
            <p:cNvPr id="41" name="Graphic 13" descr="Document with solid fill">
              <a:extLst>
                <a:ext uri="{FF2B5EF4-FFF2-40B4-BE49-F238E27FC236}">
                  <a16:creationId xmlns:a16="http://schemas.microsoft.com/office/drawing/2014/main" id="{DEE35B16-BFFC-31D7-D81A-F177EF585F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54222" y="1419627"/>
              <a:ext cx="914400" cy="914400"/>
            </a:xfrm>
            <a:prstGeom prst="rect">
              <a:avLst/>
            </a:prstGeom>
          </p:spPr>
        </p:pic>
        <p:sp>
          <p:nvSpPr>
            <p:cNvPr id="42" name="TextBox 14">
              <a:extLst>
                <a:ext uri="{FF2B5EF4-FFF2-40B4-BE49-F238E27FC236}">
                  <a16:creationId xmlns:a16="http://schemas.microsoft.com/office/drawing/2014/main" id="{8800C0D0-A20D-6222-E40A-6FA8EE7D413E}"/>
                </a:ext>
              </a:extLst>
            </p:cNvPr>
            <p:cNvSpPr txBox="1"/>
            <p:nvPr/>
          </p:nvSpPr>
          <p:spPr>
            <a:xfrm>
              <a:off x="2564221" y="2334027"/>
              <a:ext cx="694421"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Final</a:t>
              </a:r>
            </a:p>
            <a:p>
              <a:pPr algn="ctr"/>
              <a:r>
                <a:rPr lang="en-US" sz="1400" dirty="0">
                  <a:latin typeface="Times New Roman" panose="02020603050405020304" pitchFamily="18" charset="0"/>
                  <a:cs typeface="Times New Roman" panose="02020603050405020304" pitchFamily="18" charset="0"/>
                </a:rPr>
                <a:t>Design</a:t>
              </a:r>
            </a:p>
          </p:txBody>
        </p:sp>
      </p:grpSp>
      <p:sp>
        <p:nvSpPr>
          <p:cNvPr id="46" name="箭头: 右 45">
            <a:extLst>
              <a:ext uri="{FF2B5EF4-FFF2-40B4-BE49-F238E27FC236}">
                <a16:creationId xmlns:a16="http://schemas.microsoft.com/office/drawing/2014/main" id="{E21B3CD3-5BF8-447A-9F39-1AE80BF66A54}"/>
              </a:ext>
            </a:extLst>
          </p:cNvPr>
          <p:cNvSpPr/>
          <p:nvPr/>
        </p:nvSpPr>
        <p:spPr>
          <a:xfrm rot="19346442">
            <a:off x="3216006" y="1871510"/>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dirty="0"/>
          </a:p>
        </p:txBody>
      </p:sp>
      <p:grpSp>
        <p:nvGrpSpPr>
          <p:cNvPr id="48" name="组合 47">
            <a:extLst>
              <a:ext uri="{FF2B5EF4-FFF2-40B4-BE49-F238E27FC236}">
                <a16:creationId xmlns:a16="http://schemas.microsoft.com/office/drawing/2014/main" id="{7EA6BFFE-7793-D211-9DFC-EEE974C71A4E}"/>
              </a:ext>
            </a:extLst>
          </p:cNvPr>
          <p:cNvGrpSpPr/>
          <p:nvPr/>
        </p:nvGrpSpPr>
        <p:grpSpPr>
          <a:xfrm>
            <a:off x="3605393" y="1394464"/>
            <a:ext cx="850096" cy="1032771"/>
            <a:chOff x="635164" y="4890057"/>
            <a:chExt cx="1183336" cy="1437620"/>
          </a:xfrm>
        </p:grpSpPr>
        <p:pic>
          <p:nvPicPr>
            <p:cNvPr id="49" name="图形 48" descr="文档 轮廓">
              <a:extLst>
                <a:ext uri="{FF2B5EF4-FFF2-40B4-BE49-F238E27FC236}">
                  <a16:creationId xmlns:a16="http://schemas.microsoft.com/office/drawing/2014/main" id="{E7770662-4324-765C-8298-A93AFC74082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9631" y="4890057"/>
              <a:ext cx="914400" cy="914400"/>
            </a:xfrm>
            <a:prstGeom prst="rect">
              <a:avLst/>
            </a:prstGeom>
          </p:spPr>
        </p:pic>
        <p:sp>
          <p:nvSpPr>
            <p:cNvPr id="50" name="TextBox 14">
              <a:extLst>
                <a:ext uri="{FF2B5EF4-FFF2-40B4-BE49-F238E27FC236}">
                  <a16:creationId xmlns:a16="http://schemas.microsoft.com/office/drawing/2014/main" id="{EC26AE0C-0381-AAB9-A55E-8BA9E873FC73}"/>
                </a:ext>
              </a:extLst>
            </p:cNvPr>
            <p:cNvSpPr txBox="1"/>
            <p:nvPr/>
          </p:nvSpPr>
          <p:spPr>
            <a:xfrm>
              <a:off x="635164" y="5804457"/>
              <a:ext cx="1183336"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Initial</a:t>
              </a:r>
            </a:p>
            <a:p>
              <a:pPr algn="ctr"/>
              <a:r>
                <a:rPr lang="en-US" sz="1400" dirty="0">
                  <a:latin typeface="Times New Roman" panose="02020603050405020304" pitchFamily="18" charset="0"/>
                  <a:cs typeface="Times New Roman" panose="02020603050405020304" pitchFamily="18" charset="0"/>
                </a:rPr>
                <a:t>Requirements</a:t>
              </a:r>
            </a:p>
          </p:txBody>
        </p:sp>
      </p:grpSp>
      <p:sp>
        <p:nvSpPr>
          <p:cNvPr id="51" name="箭头: 右 50">
            <a:extLst>
              <a:ext uri="{FF2B5EF4-FFF2-40B4-BE49-F238E27FC236}">
                <a16:creationId xmlns:a16="http://schemas.microsoft.com/office/drawing/2014/main" id="{20CF9BBE-42D7-2921-E10F-74CD78B4E840}"/>
              </a:ext>
            </a:extLst>
          </p:cNvPr>
          <p:cNvSpPr/>
          <p:nvPr/>
        </p:nvSpPr>
        <p:spPr>
          <a:xfrm rot="2529780">
            <a:off x="4443361" y="1878291"/>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52" name="矩形 51">
            <a:extLst>
              <a:ext uri="{FF2B5EF4-FFF2-40B4-BE49-F238E27FC236}">
                <a16:creationId xmlns:a16="http://schemas.microsoft.com/office/drawing/2014/main" id="{92FE1D46-39DC-300B-8FA5-E533EFA9DC51}"/>
              </a:ext>
            </a:extLst>
          </p:cNvPr>
          <p:cNvSpPr/>
          <p:nvPr/>
        </p:nvSpPr>
        <p:spPr>
          <a:xfrm>
            <a:off x="6616569" y="1558882"/>
            <a:ext cx="1012059" cy="3238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Contrib. 1</a:t>
            </a:r>
            <a:endParaRPr lang="zh-CN" altLang="en-US" sz="1400" b="1" dirty="0">
              <a:latin typeface="Times New Roman" panose="02020603050405020304" pitchFamily="18" charset="0"/>
              <a:cs typeface="Times New Roman" panose="02020603050405020304" pitchFamily="18" charset="0"/>
            </a:endParaRPr>
          </a:p>
        </p:txBody>
      </p:sp>
      <p:sp>
        <p:nvSpPr>
          <p:cNvPr id="60" name="矩形: 圆角 59">
            <a:extLst>
              <a:ext uri="{FF2B5EF4-FFF2-40B4-BE49-F238E27FC236}">
                <a16:creationId xmlns:a16="http://schemas.microsoft.com/office/drawing/2014/main" id="{91397382-591A-12CD-4BB5-0FA8358B44A2}"/>
              </a:ext>
            </a:extLst>
          </p:cNvPr>
          <p:cNvSpPr/>
          <p:nvPr/>
        </p:nvSpPr>
        <p:spPr>
          <a:xfrm>
            <a:off x="4627659" y="1360120"/>
            <a:ext cx="3108854" cy="2186940"/>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7" name="对话气泡: 圆角矩形 56">
            <a:extLst>
              <a:ext uri="{FF2B5EF4-FFF2-40B4-BE49-F238E27FC236}">
                <a16:creationId xmlns:a16="http://schemas.microsoft.com/office/drawing/2014/main" id="{1B2A6231-B047-001E-BACB-53E7247D7BF8}"/>
              </a:ext>
            </a:extLst>
          </p:cNvPr>
          <p:cNvSpPr/>
          <p:nvPr/>
        </p:nvSpPr>
        <p:spPr>
          <a:xfrm>
            <a:off x="7927447" y="488945"/>
            <a:ext cx="4035992" cy="1325563"/>
          </a:xfrm>
          <a:prstGeom prst="wedgeRoundRectCallout">
            <a:avLst>
              <a:gd name="adj1" fmla="val -55949"/>
              <a:gd name="adj2" fmla="val 32775"/>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A behavioral notion of robustness based on LTS and its computation method.</a:t>
            </a:r>
            <a:endParaRPr lang="zh-CN" altLang="en-US" sz="2400" i="1" dirty="0"/>
          </a:p>
        </p:txBody>
      </p:sp>
    </p:spTree>
    <p:extLst>
      <p:ext uri="{BB962C8B-B14F-4D97-AF65-F5344CB8AC3E}">
        <p14:creationId xmlns:p14="http://schemas.microsoft.com/office/powerpoint/2010/main" val="2095660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41510-91C5-8FBC-AF23-6956540B2E43}"/>
              </a:ext>
            </a:extLst>
          </p:cNvPr>
          <p:cNvSpPr>
            <a:spLocks noGrp="1"/>
          </p:cNvSpPr>
          <p:nvPr>
            <p:ph type="title"/>
          </p:nvPr>
        </p:nvSpPr>
        <p:spPr/>
        <p:txBody>
          <a:bodyPr/>
          <a:lstStyle/>
          <a:p>
            <a:r>
              <a:rPr lang="en-US" altLang="zh-CN" dirty="0"/>
              <a:t>Contributions Overview</a:t>
            </a:r>
            <a:endParaRPr lang="zh-CN" altLang="en-US" dirty="0"/>
          </a:p>
        </p:txBody>
      </p:sp>
      <p:sp>
        <p:nvSpPr>
          <p:cNvPr id="4" name="灯片编号占位符 3">
            <a:extLst>
              <a:ext uri="{FF2B5EF4-FFF2-40B4-BE49-F238E27FC236}">
                <a16:creationId xmlns:a16="http://schemas.microsoft.com/office/drawing/2014/main" id="{040311A9-FCC4-40B1-F8AA-0AC8E082DF00}"/>
              </a:ext>
            </a:extLst>
          </p:cNvPr>
          <p:cNvSpPr>
            <a:spLocks noGrp="1"/>
          </p:cNvSpPr>
          <p:nvPr>
            <p:ph type="sldNum" sz="quarter" idx="12"/>
          </p:nvPr>
        </p:nvSpPr>
        <p:spPr/>
        <p:txBody>
          <a:bodyPr/>
          <a:lstStyle/>
          <a:p>
            <a:fld id="{74A724E5-CF81-458D-9F9A-C575B439CC43}" type="slidenum">
              <a:rPr lang="zh-CN" altLang="en-US" smtClean="0"/>
              <a:t>16</a:t>
            </a:fld>
            <a:endParaRPr lang="zh-CN" altLang="en-US"/>
          </a:p>
        </p:txBody>
      </p:sp>
      <p:sp>
        <p:nvSpPr>
          <p:cNvPr id="3" name="矩形: 圆角 2">
            <a:extLst>
              <a:ext uri="{FF2B5EF4-FFF2-40B4-BE49-F238E27FC236}">
                <a16:creationId xmlns:a16="http://schemas.microsoft.com/office/drawing/2014/main" id="{A350D768-7987-EA38-00FF-87AA5F93CE19}"/>
              </a:ext>
            </a:extLst>
          </p:cNvPr>
          <p:cNvSpPr/>
          <p:nvPr/>
        </p:nvSpPr>
        <p:spPr>
          <a:xfrm>
            <a:off x="5852160" y="3498573"/>
            <a:ext cx="2194560" cy="1975607"/>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 name="对话气泡: 圆角矩形 4">
            <a:extLst>
              <a:ext uri="{FF2B5EF4-FFF2-40B4-BE49-F238E27FC236}">
                <a16:creationId xmlns:a16="http://schemas.microsoft.com/office/drawing/2014/main" id="{BE0D1EEB-E4C6-4234-9F65-0D2BEB288BA2}"/>
              </a:ext>
            </a:extLst>
          </p:cNvPr>
          <p:cNvSpPr/>
          <p:nvPr/>
        </p:nvSpPr>
        <p:spPr>
          <a:xfrm>
            <a:off x="7927447" y="488945"/>
            <a:ext cx="4035992" cy="1325563"/>
          </a:xfrm>
          <a:prstGeom prst="wedgeRoundRectCallout">
            <a:avLst>
              <a:gd name="adj1" fmla="val -55949"/>
              <a:gd name="adj2" fmla="val 32775"/>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A behavioral notion of robustness based on LTS and its computation method.</a:t>
            </a:r>
            <a:endParaRPr lang="zh-CN" altLang="en-US" sz="2400" i="1" dirty="0"/>
          </a:p>
        </p:txBody>
      </p:sp>
      <p:graphicFrame>
        <p:nvGraphicFramePr>
          <p:cNvPr id="6" name="表格 5">
            <a:extLst>
              <a:ext uri="{FF2B5EF4-FFF2-40B4-BE49-F238E27FC236}">
                <a16:creationId xmlns:a16="http://schemas.microsoft.com/office/drawing/2014/main" id="{B73CDC12-4C74-8BCD-A574-D936EEAEA1F9}"/>
              </a:ext>
            </a:extLst>
          </p:cNvPr>
          <p:cNvGraphicFramePr>
            <a:graphicFrameLocks noGrp="1"/>
          </p:cNvGraphicFramePr>
          <p:nvPr>
            <p:extLst>
              <p:ext uri="{D42A27DB-BD31-4B8C-83A1-F6EECF244321}">
                <p14:modId xmlns:p14="http://schemas.microsoft.com/office/powerpoint/2010/main" val="2730784045"/>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
        <p:nvSpPr>
          <p:cNvPr id="9" name="矩形: 圆角 8">
            <a:extLst>
              <a:ext uri="{FF2B5EF4-FFF2-40B4-BE49-F238E27FC236}">
                <a16:creationId xmlns:a16="http://schemas.microsoft.com/office/drawing/2014/main" id="{849365ED-04F3-15D8-88B5-B5E6AECD8F54}"/>
              </a:ext>
            </a:extLst>
          </p:cNvPr>
          <p:cNvSpPr/>
          <p:nvPr/>
        </p:nvSpPr>
        <p:spPr>
          <a:xfrm>
            <a:off x="6087954" y="3854100"/>
            <a:ext cx="1312073" cy="1401535"/>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zh-CN" altLang="en-US" sz="1400" dirty="0"/>
          </a:p>
        </p:txBody>
      </p:sp>
      <p:sp>
        <p:nvSpPr>
          <p:cNvPr id="10" name="矩形: 圆角 9">
            <a:extLst>
              <a:ext uri="{FF2B5EF4-FFF2-40B4-BE49-F238E27FC236}">
                <a16:creationId xmlns:a16="http://schemas.microsoft.com/office/drawing/2014/main" id="{8FC97686-B358-1953-A8DF-7A941BAC6C2A}"/>
              </a:ext>
            </a:extLst>
          </p:cNvPr>
          <p:cNvSpPr/>
          <p:nvPr/>
        </p:nvSpPr>
        <p:spPr>
          <a:xfrm>
            <a:off x="4922258" y="1764014"/>
            <a:ext cx="2357516" cy="147494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zh-CN" altLang="en-US" sz="1400" dirty="0"/>
          </a:p>
        </p:txBody>
      </p:sp>
      <p:pic>
        <p:nvPicPr>
          <p:cNvPr id="11" name="图形 10" descr="用户 轮廓">
            <a:extLst>
              <a:ext uri="{FF2B5EF4-FFF2-40B4-BE49-F238E27FC236}">
                <a16:creationId xmlns:a16="http://schemas.microsoft.com/office/drawing/2014/main" id="{B0E9782D-CEA4-659D-E06F-E8EEF6D0FE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17996" y="2098787"/>
            <a:ext cx="656895" cy="656895"/>
          </a:xfrm>
          <a:prstGeom prst="rect">
            <a:avLst/>
          </a:prstGeom>
        </p:spPr>
      </p:pic>
      <p:grpSp>
        <p:nvGrpSpPr>
          <p:cNvPr id="12" name="组合 11">
            <a:extLst>
              <a:ext uri="{FF2B5EF4-FFF2-40B4-BE49-F238E27FC236}">
                <a16:creationId xmlns:a16="http://schemas.microsoft.com/office/drawing/2014/main" id="{4127C22C-E5D7-A413-77D9-5940FD7134A6}"/>
              </a:ext>
            </a:extLst>
          </p:cNvPr>
          <p:cNvGrpSpPr/>
          <p:nvPr/>
        </p:nvGrpSpPr>
        <p:grpSpPr>
          <a:xfrm>
            <a:off x="3623818" y="2559293"/>
            <a:ext cx="813246" cy="1032771"/>
            <a:chOff x="2345414" y="1419627"/>
            <a:chExt cx="1132040" cy="1437620"/>
          </a:xfrm>
        </p:grpSpPr>
        <p:pic>
          <p:nvPicPr>
            <p:cNvPr id="13" name="Graphic 13" descr="Document with solid fill">
              <a:extLst>
                <a:ext uri="{FF2B5EF4-FFF2-40B4-BE49-F238E27FC236}">
                  <a16:creationId xmlns:a16="http://schemas.microsoft.com/office/drawing/2014/main" id="{054F03C2-3984-9179-9F7F-8B75A23620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54222" y="1419627"/>
              <a:ext cx="914400" cy="914400"/>
            </a:xfrm>
            <a:prstGeom prst="rect">
              <a:avLst/>
            </a:prstGeom>
          </p:spPr>
        </p:pic>
        <p:sp>
          <p:nvSpPr>
            <p:cNvPr id="14" name="TextBox 14">
              <a:extLst>
                <a:ext uri="{FF2B5EF4-FFF2-40B4-BE49-F238E27FC236}">
                  <a16:creationId xmlns:a16="http://schemas.microsoft.com/office/drawing/2014/main" id="{9A81C3EE-B5F0-1F14-02F7-D7B91E6BE27A}"/>
                </a:ext>
              </a:extLst>
            </p:cNvPr>
            <p:cNvSpPr txBox="1"/>
            <p:nvPr/>
          </p:nvSpPr>
          <p:spPr>
            <a:xfrm>
              <a:off x="2345414" y="2334027"/>
              <a:ext cx="1132040"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Design</a:t>
              </a:r>
            </a:p>
            <a:p>
              <a:pPr algn="ctr"/>
              <a:r>
                <a:rPr lang="en-US" sz="1400" dirty="0">
                  <a:latin typeface="Times New Roman" panose="02020603050405020304" pitchFamily="18" charset="0"/>
                  <a:cs typeface="Times New Roman" panose="02020603050405020304" pitchFamily="18" charset="0"/>
                </a:rPr>
                <a:t>Specification</a:t>
              </a:r>
            </a:p>
          </p:txBody>
        </p:sp>
      </p:grpSp>
      <p:grpSp>
        <p:nvGrpSpPr>
          <p:cNvPr id="15" name="组合 14">
            <a:extLst>
              <a:ext uri="{FF2B5EF4-FFF2-40B4-BE49-F238E27FC236}">
                <a16:creationId xmlns:a16="http://schemas.microsoft.com/office/drawing/2014/main" id="{DFB68038-74E6-2E33-E7E4-7965BD672D06}"/>
              </a:ext>
            </a:extLst>
          </p:cNvPr>
          <p:cNvGrpSpPr/>
          <p:nvPr/>
        </p:nvGrpSpPr>
        <p:grpSpPr>
          <a:xfrm>
            <a:off x="5054477" y="1925457"/>
            <a:ext cx="722271" cy="1032771"/>
            <a:chOff x="7202950" y="1171653"/>
            <a:chExt cx="1005403" cy="1437620"/>
          </a:xfrm>
        </p:grpSpPr>
        <p:pic>
          <p:nvPicPr>
            <p:cNvPr id="16" name="Graphic 16" descr="Research with solid fill">
              <a:extLst>
                <a:ext uri="{FF2B5EF4-FFF2-40B4-BE49-F238E27FC236}">
                  <a16:creationId xmlns:a16="http://schemas.microsoft.com/office/drawing/2014/main" id="{8BCFF203-0565-8800-A83E-49C55CD9A4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50382" y="1171653"/>
              <a:ext cx="914400" cy="914400"/>
            </a:xfrm>
            <a:prstGeom prst="rect">
              <a:avLst/>
            </a:prstGeom>
          </p:spPr>
        </p:pic>
        <p:sp>
          <p:nvSpPr>
            <p:cNvPr id="17" name="TextBox 17">
              <a:extLst>
                <a:ext uri="{FF2B5EF4-FFF2-40B4-BE49-F238E27FC236}">
                  <a16:creationId xmlns:a16="http://schemas.microsoft.com/office/drawing/2014/main" id="{8199F620-ACF5-A4F3-C3EA-BDF2364E6733}"/>
                </a:ext>
              </a:extLst>
            </p:cNvPr>
            <p:cNvSpPr txBox="1"/>
            <p:nvPr/>
          </p:nvSpPr>
          <p:spPr>
            <a:xfrm>
              <a:off x="7202950" y="2086053"/>
              <a:ext cx="1005403"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Robustness</a:t>
              </a:r>
            </a:p>
            <a:p>
              <a:pPr algn="ctr"/>
              <a:r>
                <a:rPr lang="en-US" sz="1400" dirty="0">
                  <a:latin typeface="Times New Roman" panose="02020603050405020304" pitchFamily="18" charset="0"/>
                  <a:cs typeface="Times New Roman" panose="02020603050405020304" pitchFamily="18" charset="0"/>
                </a:rPr>
                <a:t>Analysis</a:t>
              </a:r>
            </a:p>
          </p:txBody>
        </p:sp>
      </p:grpSp>
      <p:grpSp>
        <p:nvGrpSpPr>
          <p:cNvPr id="18" name="组合 17">
            <a:extLst>
              <a:ext uri="{FF2B5EF4-FFF2-40B4-BE49-F238E27FC236}">
                <a16:creationId xmlns:a16="http://schemas.microsoft.com/office/drawing/2014/main" id="{AEFA436A-328F-0BE4-5136-7D51AE9F732F}"/>
              </a:ext>
            </a:extLst>
          </p:cNvPr>
          <p:cNvGrpSpPr/>
          <p:nvPr/>
        </p:nvGrpSpPr>
        <p:grpSpPr>
          <a:xfrm>
            <a:off x="6147245" y="1925457"/>
            <a:ext cx="1132529" cy="1183311"/>
            <a:chOff x="5184387" y="649903"/>
            <a:chExt cx="1576484" cy="1647172"/>
          </a:xfrm>
        </p:grpSpPr>
        <p:sp>
          <p:nvSpPr>
            <p:cNvPr id="19" name="TextBox 17">
              <a:extLst>
                <a:ext uri="{FF2B5EF4-FFF2-40B4-BE49-F238E27FC236}">
                  <a16:creationId xmlns:a16="http://schemas.microsoft.com/office/drawing/2014/main" id="{D6DD33C5-EE81-D24B-BD50-AEEA27199266}"/>
                </a:ext>
              </a:extLst>
            </p:cNvPr>
            <p:cNvSpPr txBox="1"/>
            <p:nvPr/>
          </p:nvSpPr>
          <p:spPr>
            <a:xfrm>
              <a:off x="5184387" y="1568753"/>
              <a:ext cx="1576484" cy="728322"/>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(In)Tolerable</a:t>
              </a:r>
            </a:p>
            <a:p>
              <a:pPr algn="ctr"/>
              <a:r>
                <a:rPr lang="en-US" sz="1400" dirty="0">
                  <a:latin typeface="Times New Roman" panose="02020603050405020304" pitchFamily="18" charset="0"/>
                  <a:cs typeface="Times New Roman" panose="02020603050405020304" pitchFamily="18" charset="0"/>
                </a:rPr>
                <a:t>Deviations</a:t>
              </a:r>
            </a:p>
          </p:txBody>
        </p:sp>
        <p:pic>
          <p:nvPicPr>
            <p:cNvPr id="20" name="图形 19" descr="混在一起的剪贴板 纯色填充">
              <a:extLst>
                <a:ext uri="{FF2B5EF4-FFF2-40B4-BE49-F238E27FC236}">
                  <a16:creationId xmlns:a16="http://schemas.microsoft.com/office/drawing/2014/main" id="{7DE66023-1A13-C2AC-CBA3-A972B31092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5430" y="649903"/>
              <a:ext cx="914400" cy="914399"/>
            </a:xfrm>
            <a:prstGeom prst="rect">
              <a:avLst/>
            </a:prstGeom>
          </p:spPr>
        </p:pic>
      </p:grpSp>
      <p:grpSp>
        <p:nvGrpSpPr>
          <p:cNvPr id="21" name="组合 20">
            <a:extLst>
              <a:ext uri="{FF2B5EF4-FFF2-40B4-BE49-F238E27FC236}">
                <a16:creationId xmlns:a16="http://schemas.microsoft.com/office/drawing/2014/main" id="{E6EE1212-075B-3E87-588D-EEE616EA21EC}"/>
              </a:ext>
            </a:extLst>
          </p:cNvPr>
          <p:cNvGrpSpPr/>
          <p:nvPr/>
        </p:nvGrpSpPr>
        <p:grpSpPr>
          <a:xfrm>
            <a:off x="6249307" y="3984392"/>
            <a:ext cx="928404" cy="1032771"/>
            <a:chOff x="3704474" y="2667835"/>
            <a:chExt cx="1292341" cy="1437620"/>
          </a:xfrm>
        </p:grpSpPr>
        <p:pic>
          <p:nvPicPr>
            <p:cNvPr id="22" name="Graphic 19" descr="Blueprint with solid fill">
              <a:extLst>
                <a:ext uri="{FF2B5EF4-FFF2-40B4-BE49-F238E27FC236}">
                  <a16:creationId xmlns:a16="http://schemas.microsoft.com/office/drawing/2014/main" id="{2F2E3E04-048B-8C3F-F98C-75CCEF5B33F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93441" y="2667835"/>
              <a:ext cx="914400" cy="914400"/>
            </a:xfrm>
            <a:prstGeom prst="rect">
              <a:avLst/>
            </a:prstGeom>
          </p:spPr>
        </p:pic>
        <p:sp>
          <p:nvSpPr>
            <p:cNvPr id="23" name="TextBox 20">
              <a:extLst>
                <a:ext uri="{FF2B5EF4-FFF2-40B4-BE49-F238E27FC236}">
                  <a16:creationId xmlns:a16="http://schemas.microsoft.com/office/drawing/2014/main" id="{EF6E5E18-CDF9-FF56-4B70-218F246FA691}"/>
                </a:ext>
              </a:extLst>
            </p:cNvPr>
            <p:cNvSpPr txBox="1"/>
            <p:nvPr/>
          </p:nvSpPr>
          <p:spPr>
            <a:xfrm>
              <a:off x="3704474" y="3582235"/>
              <a:ext cx="1292341"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Robustification</a:t>
              </a:r>
            </a:p>
            <a:p>
              <a:pPr algn="ctr"/>
              <a:r>
                <a:rPr lang="en-US" sz="1400" dirty="0">
                  <a:latin typeface="Times New Roman" panose="02020603050405020304" pitchFamily="18" charset="0"/>
                  <a:cs typeface="Times New Roman" panose="02020603050405020304" pitchFamily="18" charset="0"/>
                </a:rPr>
                <a:t>by Control</a:t>
              </a:r>
            </a:p>
          </p:txBody>
        </p:sp>
      </p:grpSp>
      <p:sp>
        <p:nvSpPr>
          <p:cNvPr id="24" name="菱形 23">
            <a:extLst>
              <a:ext uri="{FF2B5EF4-FFF2-40B4-BE49-F238E27FC236}">
                <a16:creationId xmlns:a16="http://schemas.microsoft.com/office/drawing/2014/main" id="{1CD3F4DC-E8AB-ED19-028E-2E1AEF464D15}"/>
              </a:ext>
            </a:extLst>
          </p:cNvPr>
          <p:cNvSpPr/>
          <p:nvPr/>
        </p:nvSpPr>
        <p:spPr>
          <a:xfrm>
            <a:off x="7681574" y="2068959"/>
            <a:ext cx="1607058" cy="65689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latin typeface="Times New Roman" panose="02020603050405020304" pitchFamily="18" charset="0"/>
                <a:cs typeface="Times New Roman" panose="02020603050405020304" pitchFamily="18" charset="0"/>
              </a:rPr>
              <a:t>Robust</a:t>
            </a:r>
          </a:p>
          <a:p>
            <a:pPr algn="ctr"/>
            <a:r>
              <a:rPr lang="en-US" altLang="zh-CN" sz="1400" dirty="0">
                <a:latin typeface="Times New Roman" panose="02020603050405020304" pitchFamily="18" charset="0"/>
                <a:cs typeface="Times New Roman" panose="02020603050405020304" pitchFamily="18" charset="0"/>
              </a:rPr>
              <a:t>Enough?</a:t>
            </a:r>
            <a:endParaRPr lang="zh-CN" altLang="en-US" sz="1400" dirty="0">
              <a:latin typeface="Times New Roman" panose="02020603050405020304" pitchFamily="18" charset="0"/>
              <a:cs typeface="Times New Roman" panose="02020603050405020304" pitchFamily="18" charset="0"/>
            </a:endParaRPr>
          </a:p>
        </p:txBody>
      </p:sp>
      <p:sp>
        <p:nvSpPr>
          <p:cNvPr id="29" name="箭头: 右 28">
            <a:extLst>
              <a:ext uri="{FF2B5EF4-FFF2-40B4-BE49-F238E27FC236}">
                <a16:creationId xmlns:a16="http://schemas.microsoft.com/office/drawing/2014/main" id="{18589035-630F-FA5B-8AA2-00D74C18F34B}"/>
              </a:ext>
            </a:extLst>
          </p:cNvPr>
          <p:cNvSpPr/>
          <p:nvPr/>
        </p:nvSpPr>
        <p:spPr>
          <a:xfrm rot="2349016">
            <a:off x="3211689" y="2808659"/>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30" name="箭头: 右 29">
            <a:extLst>
              <a:ext uri="{FF2B5EF4-FFF2-40B4-BE49-F238E27FC236}">
                <a16:creationId xmlns:a16="http://schemas.microsoft.com/office/drawing/2014/main" id="{2431751A-90B9-3BE1-2F99-313391756F77}"/>
              </a:ext>
            </a:extLst>
          </p:cNvPr>
          <p:cNvSpPr/>
          <p:nvPr/>
        </p:nvSpPr>
        <p:spPr>
          <a:xfrm rot="19108842">
            <a:off x="4481126" y="2788893"/>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31" name="箭头: 右 30">
            <a:extLst>
              <a:ext uri="{FF2B5EF4-FFF2-40B4-BE49-F238E27FC236}">
                <a16:creationId xmlns:a16="http://schemas.microsoft.com/office/drawing/2014/main" id="{B7C18E79-A129-A866-36E2-BF066E907BEE}"/>
              </a:ext>
            </a:extLst>
          </p:cNvPr>
          <p:cNvSpPr/>
          <p:nvPr/>
        </p:nvSpPr>
        <p:spPr>
          <a:xfrm>
            <a:off x="5944013" y="2281695"/>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32" name="箭头: 右 31">
            <a:extLst>
              <a:ext uri="{FF2B5EF4-FFF2-40B4-BE49-F238E27FC236}">
                <a16:creationId xmlns:a16="http://schemas.microsoft.com/office/drawing/2014/main" id="{F09C56BD-34BD-01E5-0EDD-66F91299484A}"/>
              </a:ext>
            </a:extLst>
          </p:cNvPr>
          <p:cNvSpPr/>
          <p:nvPr/>
        </p:nvSpPr>
        <p:spPr>
          <a:xfrm>
            <a:off x="7159277" y="2282557"/>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33" name="箭头: 右 32">
            <a:extLst>
              <a:ext uri="{FF2B5EF4-FFF2-40B4-BE49-F238E27FC236}">
                <a16:creationId xmlns:a16="http://schemas.microsoft.com/office/drawing/2014/main" id="{5BEE5028-F40B-68C7-F971-17E4149BF819}"/>
              </a:ext>
            </a:extLst>
          </p:cNvPr>
          <p:cNvSpPr/>
          <p:nvPr/>
        </p:nvSpPr>
        <p:spPr>
          <a:xfrm>
            <a:off x="9405244" y="2278817"/>
            <a:ext cx="445903"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34" name="文本框 33">
            <a:extLst>
              <a:ext uri="{FF2B5EF4-FFF2-40B4-BE49-F238E27FC236}">
                <a16:creationId xmlns:a16="http://schemas.microsoft.com/office/drawing/2014/main" id="{9156CE30-3EB0-0FAE-16A3-5F380EE18AAE}"/>
              </a:ext>
            </a:extLst>
          </p:cNvPr>
          <p:cNvSpPr txBox="1"/>
          <p:nvPr/>
        </p:nvSpPr>
        <p:spPr>
          <a:xfrm>
            <a:off x="9371580" y="1983609"/>
            <a:ext cx="47956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Yes</a:t>
            </a:r>
            <a:endParaRPr lang="zh-CN" altLang="en-US" sz="1400" dirty="0">
              <a:latin typeface="Times New Roman" panose="02020603050405020304" pitchFamily="18" charset="0"/>
              <a:cs typeface="Times New Roman" panose="02020603050405020304" pitchFamily="18" charset="0"/>
            </a:endParaRPr>
          </a:p>
        </p:txBody>
      </p:sp>
      <p:sp>
        <p:nvSpPr>
          <p:cNvPr id="35" name="箭头: 圆角右 34">
            <a:extLst>
              <a:ext uri="{FF2B5EF4-FFF2-40B4-BE49-F238E27FC236}">
                <a16:creationId xmlns:a16="http://schemas.microsoft.com/office/drawing/2014/main" id="{684BA352-7647-D2EC-2870-5FF490B3EEF7}"/>
              </a:ext>
            </a:extLst>
          </p:cNvPr>
          <p:cNvSpPr/>
          <p:nvPr/>
        </p:nvSpPr>
        <p:spPr>
          <a:xfrm rot="10800000">
            <a:off x="7521449" y="2834145"/>
            <a:ext cx="1012061" cy="1856260"/>
          </a:xfrm>
          <a:prstGeom prst="bentArrow">
            <a:avLst>
              <a:gd name="adj1" fmla="val 10641"/>
              <a:gd name="adj2" fmla="val 10960"/>
              <a:gd name="adj3" fmla="val 13010"/>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solidFill>
                <a:schemeClr val="tx1"/>
              </a:solidFill>
            </a:endParaRPr>
          </a:p>
        </p:txBody>
      </p:sp>
      <p:sp>
        <p:nvSpPr>
          <p:cNvPr id="36" name="文本框 35">
            <a:extLst>
              <a:ext uri="{FF2B5EF4-FFF2-40B4-BE49-F238E27FC236}">
                <a16:creationId xmlns:a16="http://schemas.microsoft.com/office/drawing/2014/main" id="{C635B322-3AC8-C063-2046-9497017858BF}"/>
              </a:ext>
            </a:extLst>
          </p:cNvPr>
          <p:cNvSpPr txBox="1"/>
          <p:nvPr/>
        </p:nvSpPr>
        <p:spPr>
          <a:xfrm>
            <a:off x="8579818" y="3142418"/>
            <a:ext cx="445903"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No</a:t>
            </a:r>
            <a:endParaRPr lang="zh-CN" altLang="en-US" sz="1400" dirty="0">
              <a:latin typeface="Times New Roman" panose="02020603050405020304" pitchFamily="18" charset="0"/>
              <a:cs typeface="Times New Roman" panose="02020603050405020304" pitchFamily="18" charset="0"/>
            </a:endParaRPr>
          </a:p>
        </p:txBody>
      </p:sp>
      <p:grpSp>
        <p:nvGrpSpPr>
          <p:cNvPr id="43" name="组合 42">
            <a:extLst>
              <a:ext uri="{FF2B5EF4-FFF2-40B4-BE49-F238E27FC236}">
                <a16:creationId xmlns:a16="http://schemas.microsoft.com/office/drawing/2014/main" id="{4E7FFDF5-B197-D384-FDC1-CC75FC4F0374}"/>
              </a:ext>
            </a:extLst>
          </p:cNvPr>
          <p:cNvGrpSpPr/>
          <p:nvPr/>
        </p:nvGrpSpPr>
        <p:grpSpPr>
          <a:xfrm>
            <a:off x="9884811" y="1878143"/>
            <a:ext cx="656895" cy="1032771"/>
            <a:chOff x="2454222" y="1419627"/>
            <a:chExt cx="914400" cy="1437620"/>
          </a:xfrm>
        </p:grpSpPr>
        <p:pic>
          <p:nvPicPr>
            <p:cNvPr id="44" name="Graphic 13" descr="Document with solid fill">
              <a:extLst>
                <a:ext uri="{FF2B5EF4-FFF2-40B4-BE49-F238E27FC236}">
                  <a16:creationId xmlns:a16="http://schemas.microsoft.com/office/drawing/2014/main" id="{79744F25-48EC-0B10-F44F-C6DB14A029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54222" y="1419627"/>
              <a:ext cx="914400" cy="914400"/>
            </a:xfrm>
            <a:prstGeom prst="rect">
              <a:avLst/>
            </a:prstGeom>
          </p:spPr>
        </p:pic>
        <p:sp>
          <p:nvSpPr>
            <p:cNvPr id="45" name="TextBox 14">
              <a:extLst>
                <a:ext uri="{FF2B5EF4-FFF2-40B4-BE49-F238E27FC236}">
                  <a16:creationId xmlns:a16="http://schemas.microsoft.com/office/drawing/2014/main" id="{89AD5B09-C225-6072-AB3D-23B6C3341815}"/>
                </a:ext>
              </a:extLst>
            </p:cNvPr>
            <p:cNvSpPr txBox="1"/>
            <p:nvPr/>
          </p:nvSpPr>
          <p:spPr>
            <a:xfrm>
              <a:off x="2564221" y="2334027"/>
              <a:ext cx="694421"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Final</a:t>
              </a:r>
            </a:p>
            <a:p>
              <a:pPr algn="ctr"/>
              <a:r>
                <a:rPr lang="en-US" sz="1400" dirty="0">
                  <a:latin typeface="Times New Roman" panose="02020603050405020304" pitchFamily="18" charset="0"/>
                  <a:cs typeface="Times New Roman" panose="02020603050405020304" pitchFamily="18" charset="0"/>
                </a:rPr>
                <a:t>Design</a:t>
              </a:r>
            </a:p>
          </p:txBody>
        </p:sp>
      </p:grpSp>
      <p:sp>
        <p:nvSpPr>
          <p:cNvPr id="49" name="箭头: 右 48">
            <a:extLst>
              <a:ext uri="{FF2B5EF4-FFF2-40B4-BE49-F238E27FC236}">
                <a16:creationId xmlns:a16="http://schemas.microsoft.com/office/drawing/2014/main" id="{0EBCAEC9-D1A0-DA0A-F504-3E1148105531}"/>
              </a:ext>
            </a:extLst>
          </p:cNvPr>
          <p:cNvSpPr/>
          <p:nvPr/>
        </p:nvSpPr>
        <p:spPr>
          <a:xfrm rot="19346442">
            <a:off x="3216006" y="1871510"/>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dirty="0"/>
          </a:p>
        </p:txBody>
      </p:sp>
      <p:grpSp>
        <p:nvGrpSpPr>
          <p:cNvPr id="51" name="组合 50">
            <a:extLst>
              <a:ext uri="{FF2B5EF4-FFF2-40B4-BE49-F238E27FC236}">
                <a16:creationId xmlns:a16="http://schemas.microsoft.com/office/drawing/2014/main" id="{728674D0-0C90-BCEA-4527-CDA84EAB7592}"/>
              </a:ext>
            </a:extLst>
          </p:cNvPr>
          <p:cNvGrpSpPr/>
          <p:nvPr/>
        </p:nvGrpSpPr>
        <p:grpSpPr>
          <a:xfrm>
            <a:off x="3605393" y="1394464"/>
            <a:ext cx="850096" cy="1032771"/>
            <a:chOff x="635164" y="4890057"/>
            <a:chExt cx="1183336" cy="1437620"/>
          </a:xfrm>
        </p:grpSpPr>
        <p:pic>
          <p:nvPicPr>
            <p:cNvPr id="52" name="图形 51" descr="文档 轮廓">
              <a:extLst>
                <a:ext uri="{FF2B5EF4-FFF2-40B4-BE49-F238E27FC236}">
                  <a16:creationId xmlns:a16="http://schemas.microsoft.com/office/drawing/2014/main" id="{5DD45280-CDA2-B42D-66E3-BEEF9BAC89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9631" y="4890057"/>
              <a:ext cx="914400" cy="914400"/>
            </a:xfrm>
            <a:prstGeom prst="rect">
              <a:avLst/>
            </a:prstGeom>
          </p:spPr>
        </p:pic>
        <p:sp>
          <p:nvSpPr>
            <p:cNvPr id="53" name="TextBox 14">
              <a:extLst>
                <a:ext uri="{FF2B5EF4-FFF2-40B4-BE49-F238E27FC236}">
                  <a16:creationId xmlns:a16="http://schemas.microsoft.com/office/drawing/2014/main" id="{7F13826A-A81D-1AF6-BD85-A1847FA8E58F}"/>
                </a:ext>
              </a:extLst>
            </p:cNvPr>
            <p:cNvSpPr txBox="1"/>
            <p:nvPr/>
          </p:nvSpPr>
          <p:spPr>
            <a:xfrm>
              <a:off x="635164" y="5804457"/>
              <a:ext cx="1183336"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Initial</a:t>
              </a:r>
            </a:p>
            <a:p>
              <a:pPr algn="ctr"/>
              <a:r>
                <a:rPr lang="en-US" sz="1400" dirty="0">
                  <a:latin typeface="Times New Roman" panose="02020603050405020304" pitchFamily="18" charset="0"/>
                  <a:cs typeface="Times New Roman" panose="02020603050405020304" pitchFamily="18" charset="0"/>
                </a:rPr>
                <a:t>Requirements</a:t>
              </a:r>
            </a:p>
          </p:txBody>
        </p:sp>
      </p:grpSp>
      <p:sp>
        <p:nvSpPr>
          <p:cNvPr id="54" name="箭头: 右 53">
            <a:extLst>
              <a:ext uri="{FF2B5EF4-FFF2-40B4-BE49-F238E27FC236}">
                <a16:creationId xmlns:a16="http://schemas.microsoft.com/office/drawing/2014/main" id="{706A815D-54F2-5445-BCC8-E0FA20C97682}"/>
              </a:ext>
            </a:extLst>
          </p:cNvPr>
          <p:cNvSpPr/>
          <p:nvPr/>
        </p:nvSpPr>
        <p:spPr>
          <a:xfrm rot="2529780">
            <a:off x="4443361" y="1878291"/>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55" name="矩形 54">
            <a:extLst>
              <a:ext uri="{FF2B5EF4-FFF2-40B4-BE49-F238E27FC236}">
                <a16:creationId xmlns:a16="http://schemas.microsoft.com/office/drawing/2014/main" id="{6AB7F61B-7198-A18A-1A6C-063F27C75F2A}"/>
              </a:ext>
            </a:extLst>
          </p:cNvPr>
          <p:cNvSpPr/>
          <p:nvPr/>
        </p:nvSpPr>
        <p:spPr>
          <a:xfrm>
            <a:off x="6616569" y="1558882"/>
            <a:ext cx="1012059" cy="3238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Contrib. 1</a:t>
            </a:r>
            <a:endParaRPr lang="zh-CN" altLang="en-US" sz="1400" b="1"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3DF4B544-9A0A-0742-C0F0-D621D35DFB62}"/>
              </a:ext>
            </a:extLst>
          </p:cNvPr>
          <p:cNvSpPr/>
          <p:nvPr/>
        </p:nvSpPr>
        <p:spPr>
          <a:xfrm>
            <a:off x="6875064" y="3667751"/>
            <a:ext cx="974889" cy="3238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Contrib. 2</a:t>
            </a:r>
            <a:endParaRPr lang="zh-CN" altLang="en-US" sz="1400" b="1" dirty="0">
              <a:latin typeface="Times New Roman" panose="02020603050405020304" pitchFamily="18" charset="0"/>
              <a:cs typeface="Times New Roman" panose="02020603050405020304" pitchFamily="18" charset="0"/>
            </a:endParaRPr>
          </a:p>
        </p:txBody>
      </p:sp>
      <p:sp>
        <p:nvSpPr>
          <p:cNvPr id="60" name="箭头: 圆角右 59">
            <a:extLst>
              <a:ext uri="{FF2B5EF4-FFF2-40B4-BE49-F238E27FC236}">
                <a16:creationId xmlns:a16="http://schemas.microsoft.com/office/drawing/2014/main" id="{65765D17-A733-D42F-1656-BC53B9492043}"/>
              </a:ext>
            </a:extLst>
          </p:cNvPr>
          <p:cNvSpPr/>
          <p:nvPr/>
        </p:nvSpPr>
        <p:spPr>
          <a:xfrm rot="16200000">
            <a:off x="4330140" y="3290663"/>
            <a:ext cx="943223" cy="1856260"/>
          </a:xfrm>
          <a:prstGeom prst="bentArrow">
            <a:avLst>
              <a:gd name="adj1" fmla="val 14232"/>
              <a:gd name="adj2" fmla="val 13653"/>
              <a:gd name="adj3" fmla="val 13010"/>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solidFill>
                <a:schemeClr val="tx1"/>
              </a:solidFill>
            </a:endParaRPr>
          </a:p>
        </p:txBody>
      </p:sp>
      <p:sp>
        <p:nvSpPr>
          <p:cNvPr id="58" name="对话气泡: 圆角矩形 57">
            <a:extLst>
              <a:ext uri="{FF2B5EF4-FFF2-40B4-BE49-F238E27FC236}">
                <a16:creationId xmlns:a16="http://schemas.microsoft.com/office/drawing/2014/main" id="{52C0EBC9-F90E-F157-9526-14CD3F47F02E}"/>
              </a:ext>
            </a:extLst>
          </p:cNvPr>
          <p:cNvSpPr/>
          <p:nvPr/>
        </p:nvSpPr>
        <p:spPr>
          <a:xfrm>
            <a:off x="8112161" y="4380710"/>
            <a:ext cx="3924088" cy="1325563"/>
          </a:xfrm>
          <a:prstGeom prst="wedgeRoundRectCallout">
            <a:avLst>
              <a:gd name="adj1" fmla="val -48147"/>
              <a:gd name="adj2" fmla="val -82994"/>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Improve robustness by generating a controller w.r.t. the safety property.</a:t>
            </a:r>
            <a:endParaRPr lang="zh-CN" altLang="en-US" sz="2400" i="1" dirty="0"/>
          </a:p>
        </p:txBody>
      </p:sp>
    </p:spTree>
    <p:extLst>
      <p:ext uri="{BB962C8B-B14F-4D97-AF65-F5344CB8AC3E}">
        <p14:creationId xmlns:p14="http://schemas.microsoft.com/office/powerpoint/2010/main" val="2741519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41510-91C5-8FBC-AF23-6956540B2E43}"/>
              </a:ext>
            </a:extLst>
          </p:cNvPr>
          <p:cNvSpPr>
            <a:spLocks noGrp="1"/>
          </p:cNvSpPr>
          <p:nvPr>
            <p:ph type="title"/>
          </p:nvPr>
        </p:nvSpPr>
        <p:spPr/>
        <p:txBody>
          <a:bodyPr/>
          <a:lstStyle/>
          <a:p>
            <a:r>
              <a:rPr lang="en-US" altLang="zh-CN" dirty="0"/>
              <a:t>Contributions Overview</a:t>
            </a:r>
            <a:endParaRPr lang="zh-CN" altLang="en-US" dirty="0"/>
          </a:p>
        </p:txBody>
      </p:sp>
      <p:sp>
        <p:nvSpPr>
          <p:cNvPr id="4" name="灯片编号占位符 3">
            <a:extLst>
              <a:ext uri="{FF2B5EF4-FFF2-40B4-BE49-F238E27FC236}">
                <a16:creationId xmlns:a16="http://schemas.microsoft.com/office/drawing/2014/main" id="{040311A9-FCC4-40B1-F8AA-0AC8E082DF00}"/>
              </a:ext>
            </a:extLst>
          </p:cNvPr>
          <p:cNvSpPr>
            <a:spLocks noGrp="1"/>
          </p:cNvSpPr>
          <p:nvPr>
            <p:ph type="sldNum" sz="quarter" idx="12"/>
          </p:nvPr>
        </p:nvSpPr>
        <p:spPr/>
        <p:txBody>
          <a:bodyPr/>
          <a:lstStyle/>
          <a:p>
            <a:fld id="{74A724E5-CF81-458D-9F9A-C575B439CC43}" type="slidenum">
              <a:rPr lang="zh-CN" altLang="en-US" smtClean="0"/>
              <a:t>17</a:t>
            </a:fld>
            <a:endParaRPr lang="zh-CN" altLang="en-US"/>
          </a:p>
        </p:txBody>
      </p:sp>
      <p:sp>
        <p:nvSpPr>
          <p:cNvPr id="3" name="矩形: 圆角 2">
            <a:extLst>
              <a:ext uri="{FF2B5EF4-FFF2-40B4-BE49-F238E27FC236}">
                <a16:creationId xmlns:a16="http://schemas.microsoft.com/office/drawing/2014/main" id="{A350D768-7987-EA38-00FF-87AA5F93CE19}"/>
              </a:ext>
            </a:extLst>
          </p:cNvPr>
          <p:cNvSpPr/>
          <p:nvPr/>
        </p:nvSpPr>
        <p:spPr>
          <a:xfrm>
            <a:off x="2528514" y="5295569"/>
            <a:ext cx="3924088" cy="1538415"/>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 name="对话气泡: 圆角矩形 4">
            <a:extLst>
              <a:ext uri="{FF2B5EF4-FFF2-40B4-BE49-F238E27FC236}">
                <a16:creationId xmlns:a16="http://schemas.microsoft.com/office/drawing/2014/main" id="{5DE3A813-C8C1-7711-EBF2-FF9FC22B6AA5}"/>
              </a:ext>
            </a:extLst>
          </p:cNvPr>
          <p:cNvSpPr/>
          <p:nvPr/>
        </p:nvSpPr>
        <p:spPr>
          <a:xfrm>
            <a:off x="7927447" y="488945"/>
            <a:ext cx="4035992" cy="1325563"/>
          </a:xfrm>
          <a:prstGeom prst="wedgeRoundRectCallout">
            <a:avLst>
              <a:gd name="adj1" fmla="val -55949"/>
              <a:gd name="adj2" fmla="val 32775"/>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A behavioral notion of robustness based on LTS and its computation method.</a:t>
            </a:r>
            <a:endParaRPr lang="zh-CN" altLang="en-US" sz="2400" i="1" dirty="0"/>
          </a:p>
        </p:txBody>
      </p:sp>
      <p:graphicFrame>
        <p:nvGraphicFramePr>
          <p:cNvPr id="6" name="表格 5">
            <a:extLst>
              <a:ext uri="{FF2B5EF4-FFF2-40B4-BE49-F238E27FC236}">
                <a16:creationId xmlns:a16="http://schemas.microsoft.com/office/drawing/2014/main" id="{72926868-51D5-357C-72D8-8ECA382A5125}"/>
              </a:ext>
            </a:extLst>
          </p:cNvPr>
          <p:cNvGraphicFramePr>
            <a:graphicFrameLocks noGrp="1"/>
          </p:cNvGraphicFramePr>
          <p:nvPr>
            <p:extLst>
              <p:ext uri="{D42A27DB-BD31-4B8C-83A1-F6EECF244321}">
                <p14:modId xmlns:p14="http://schemas.microsoft.com/office/powerpoint/2010/main" val="2730784045"/>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
        <p:nvSpPr>
          <p:cNvPr id="8" name="矩形: 圆角 7">
            <a:extLst>
              <a:ext uri="{FF2B5EF4-FFF2-40B4-BE49-F238E27FC236}">
                <a16:creationId xmlns:a16="http://schemas.microsoft.com/office/drawing/2014/main" id="{6380B29C-6637-F94F-B458-DCD9D78BBA66}"/>
              </a:ext>
            </a:extLst>
          </p:cNvPr>
          <p:cNvSpPr/>
          <p:nvPr/>
        </p:nvSpPr>
        <p:spPr>
          <a:xfrm>
            <a:off x="3413979" y="5497880"/>
            <a:ext cx="2921857" cy="121196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zh-CN" altLang="en-US" sz="1400" dirty="0"/>
          </a:p>
        </p:txBody>
      </p:sp>
      <p:sp>
        <p:nvSpPr>
          <p:cNvPr id="9" name="矩形: 圆角 8">
            <a:extLst>
              <a:ext uri="{FF2B5EF4-FFF2-40B4-BE49-F238E27FC236}">
                <a16:creationId xmlns:a16="http://schemas.microsoft.com/office/drawing/2014/main" id="{7BEC8CA4-7482-6C8A-B947-F3AAEEDCFCF8}"/>
              </a:ext>
            </a:extLst>
          </p:cNvPr>
          <p:cNvSpPr/>
          <p:nvPr/>
        </p:nvSpPr>
        <p:spPr>
          <a:xfrm>
            <a:off x="6087954" y="3854100"/>
            <a:ext cx="1312073" cy="1401535"/>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zh-CN" altLang="en-US" sz="1400" dirty="0"/>
          </a:p>
        </p:txBody>
      </p:sp>
      <p:sp>
        <p:nvSpPr>
          <p:cNvPr id="10" name="矩形: 圆角 9">
            <a:extLst>
              <a:ext uri="{FF2B5EF4-FFF2-40B4-BE49-F238E27FC236}">
                <a16:creationId xmlns:a16="http://schemas.microsoft.com/office/drawing/2014/main" id="{033E9565-9F65-1935-943C-1A6BD250AF49}"/>
              </a:ext>
            </a:extLst>
          </p:cNvPr>
          <p:cNvSpPr/>
          <p:nvPr/>
        </p:nvSpPr>
        <p:spPr>
          <a:xfrm>
            <a:off x="4922258" y="1764014"/>
            <a:ext cx="2357516" cy="147494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zh-CN" altLang="en-US" sz="1400" dirty="0"/>
          </a:p>
        </p:txBody>
      </p:sp>
      <p:pic>
        <p:nvPicPr>
          <p:cNvPr id="11" name="图形 10" descr="用户 轮廓">
            <a:extLst>
              <a:ext uri="{FF2B5EF4-FFF2-40B4-BE49-F238E27FC236}">
                <a16:creationId xmlns:a16="http://schemas.microsoft.com/office/drawing/2014/main" id="{7CC9A8B3-008B-47D4-6D1C-CB9D98DFBA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17996" y="2098787"/>
            <a:ext cx="656895" cy="656895"/>
          </a:xfrm>
          <a:prstGeom prst="rect">
            <a:avLst/>
          </a:prstGeom>
        </p:spPr>
      </p:pic>
      <p:grpSp>
        <p:nvGrpSpPr>
          <p:cNvPr id="12" name="组合 11">
            <a:extLst>
              <a:ext uri="{FF2B5EF4-FFF2-40B4-BE49-F238E27FC236}">
                <a16:creationId xmlns:a16="http://schemas.microsoft.com/office/drawing/2014/main" id="{A9B667AF-116C-873A-18D1-91349A57BFDF}"/>
              </a:ext>
            </a:extLst>
          </p:cNvPr>
          <p:cNvGrpSpPr/>
          <p:nvPr/>
        </p:nvGrpSpPr>
        <p:grpSpPr>
          <a:xfrm>
            <a:off x="3623818" y="2559293"/>
            <a:ext cx="813246" cy="1032771"/>
            <a:chOff x="2345414" y="1419627"/>
            <a:chExt cx="1132040" cy="1437620"/>
          </a:xfrm>
        </p:grpSpPr>
        <p:pic>
          <p:nvPicPr>
            <p:cNvPr id="13" name="Graphic 13" descr="Document with solid fill">
              <a:extLst>
                <a:ext uri="{FF2B5EF4-FFF2-40B4-BE49-F238E27FC236}">
                  <a16:creationId xmlns:a16="http://schemas.microsoft.com/office/drawing/2014/main" id="{68C58931-775A-CFA1-DEE3-95BE60D850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54222" y="1419627"/>
              <a:ext cx="914400" cy="914400"/>
            </a:xfrm>
            <a:prstGeom prst="rect">
              <a:avLst/>
            </a:prstGeom>
          </p:spPr>
        </p:pic>
        <p:sp>
          <p:nvSpPr>
            <p:cNvPr id="14" name="TextBox 14">
              <a:extLst>
                <a:ext uri="{FF2B5EF4-FFF2-40B4-BE49-F238E27FC236}">
                  <a16:creationId xmlns:a16="http://schemas.microsoft.com/office/drawing/2014/main" id="{095DCC62-F301-FFCA-5F6C-9C43B385A37E}"/>
                </a:ext>
              </a:extLst>
            </p:cNvPr>
            <p:cNvSpPr txBox="1"/>
            <p:nvPr/>
          </p:nvSpPr>
          <p:spPr>
            <a:xfrm>
              <a:off x="2345414" y="2334027"/>
              <a:ext cx="1132040"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Design</a:t>
              </a:r>
            </a:p>
            <a:p>
              <a:pPr algn="ctr"/>
              <a:r>
                <a:rPr lang="en-US" sz="1400" dirty="0">
                  <a:latin typeface="Times New Roman" panose="02020603050405020304" pitchFamily="18" charset="0"/>
                  <a:cs typeface="Times New Roman" panose="02020603050405020304" pitchFamily="18" charset="0"/>
                </a:rPr>
                <a:t>Specification</a:t>
              </a:r>
            </a:p>
          </p:txBody>
        </p:sp>
      </p:grpSp>
      <p:grpSp>
        <p:nvGrpSpPr>
          <p:cNvPr id="15" name="组合 14">
            <a:extLst>
              <a:ext uri="{FF2B5EF4-FFF2-40B4-BE49-F238E27FC236}">
                <a16:creationId xmlns:a16="http://schemas.microsoft.com/office/drawing/2014/main" id="{B1FE433D-31EA-566D-3B88-EE96F401F56A}"/>
              </a:ext>
            </a:extLst>
          </p:cNvPr>
          <p:cNvGrpSpPr/>
          <p:nvPr/>
        </p:nvGrpSpPr>
        <p:grpSpPr>
          <a:xfrm>
            <a:off x="5054477" y="1925457"/>
            <a:ext cx="722271" cy="1032771"/>
            <a:chOff x="7202950" y="1171653"/>
            <a:chExt cx="1005403" cy="1437620"/>
          </a:xfrm>
        </p:grpSpPr>
        <p:pic>
          <p:nvPicPr>
            <p:cNvPr id="16" name="Graphic 16" descr="Research with solid fill">
              <a:extLst>
                <a:ext uri="{FF2B5EF4-FFF2-40B4-BE49-F238E27FC236}">
                  <a16:creationId xmlns:a16="http://schemas.microsoft.com/office/drawing/2014/main" id="{017AA278-60CB-AD2B-6829-C7B8A727C9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50382" y="1171653"/>
              <a:ext cx="914400" cy="914400"/>
            </a:xfrm>
            <a:prstGeom prst="rect">
              <a:avLst/>
            </a:prstGeom>
          </p:spPr>
        </p:pic>
        <p:sp>
          <p:nvSpPr>
            <p:cNvPr id="17" name="TextBox 17">
              <a:extLst>
                <a:ext uri="{FF2B5EF4-FFF2-40B4-BE49-F238E27FC236}">
                  <a16:creationId xmlns:a16="http://schemas.microsoft.com/office/drawing/2014/main" id="{18E8E29F-E61E-2FEB-F1D7-DB2EE47D85B6}"/>
                </a:ext>
              </a:extLst>
            </p:cNvPr>
            <p:cNvSpPr txBox="1"/>
            <p:nvPr/>
          </p:nvSpPr>
          <p:spPr>
            <a:xfrm>
              <a:off x="7202950" y="2086053"/>
              <a:ext cx="1005403"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Robustness</a:t>
              </a:r>
            </a:p>
            <a:p>
              <a:pPr algn="ctr"/>
              <a:r>
                <a:rPr lang="en-US" sz="1400" dirty="0">
                  <a:latin typeface="Times New Roman" panose="02020603050405020304" pitchFamily="18" charset="0"/>
                  <a:cs typeface="Times New Roman" panose="02020603050405020304" pitchFamily="18" charset="0"/>
                </a:rPr>
                <a:t>Analysis</a:t>
              </a:r>
            </a:p>
          </p:txBody>
        </p:sp>
      </p:grpSp>
      <p:grpSp>
        <p:nvGrpSpPr>
          <p:cNvPr id="18" name="组合 17">
            <a:extLst>
              <a:ext uri="{FF2B5EF4-FFF2-40B4-BE49-F238E27FC236}">
                <a16:creationId xmlns:a16="http://schemas.microsoft.com/office/drawing/2014/main" id="{031038C2-4DAB-8B7B-04C9-24F57A852AAE}"/>
              </a:ext>
            </a:extLst>
          </p:cNvPr>
          <p:cNvGrpSpPr/>
          <p:nvPr/>
        </p:nvGrpSpPr>
        <p:grpSpPr>
          <a:xfrm>
            <a:off x="6147245" y="1925457"/>
            <a:ext cx="1132529" cy="1183311"/>
            <a:chOff x="5184387" y="649903"/>
            <a:chExt cx="1576484" cy="1647172"/>
          </a:xfrm>
        </p:grpSpPr>
        <p:sp>
          <p:nvSpPr>
            <p:cNvPr id="19" name="TextBox 17">
              <a:extLst>
                <a:ext uri="{FF2B5EF4-FFF2-40B4-BE49-F238E27FC236}">
                  <a16:creationId xmlns:a16="http://schemas.microsoft.com/office/drawing/2014/main" id="{05AD9176-4933-A68B-5CF1-81EA991242AB}"/>
                </a:ext>
              </a:extLst>
            </p:cNvPr>
            <p:cNvSpPr txBox="1"/>
            <p:nvPr/>
          </p:nvSpPr>
          <p:spPr>
            <a:xfrm>
              <a:off x="5184387" y="1568753"/>
              <a:ext cx="1576484" cy="728322"/>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(In)Tolerable</a:t>
              </a:r>
            </a:p>
            <a:p>
              <a:pPr algn="ctr"/>
              <a:r>
                <a:rPr lang="en-US" sz="1400" dirty="0">
                  <a:latin typeface="Times New Roman" panose="02020603050405020304" pitchFamily="18" charset="0"/>
                  <a:cs typeface="Times New Roman" panose="02020603050405020304" pitchFamily="18" charset="0"/>
                </a:rPr>
                <a:t>Deviations</a:t>
              </a:r>
            </a:p>
          </p:txBody>
        </p:sp>
        <p:pic>
          <p:nvPicPr>
            <p:cNvPr id="20" name="图形 19" descr="混在一起的剪贴板 纯色填充">
              <a:extLst>
                <a:ext uri="{FF2B5EF4-FFF2-40B4-BE49-F238E27FC236}">
                  <a16:creationId xmlns:a16="http://schemas.microsoft.com/office/drawing/2014/main" id="{2704F326-F31E-1865-06FE-856FF85866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5430" y="649903"/>
              <a:ext cx="914400" cy="914399"/>
            </a:xfrm>
            <a:prstGeom prst="rect">
              <a:avLst/>
            </a:prstGeom>
          </p:spPr>
        </p:pic>
      </p:grpSp>
      <p:grpSp>
        <p:nvGrpSpPr>
          <p:cNvPr id="21" name="组合 20">
            <a:extLst>
              <a:ext uri="{FF2B5EF4-FFF2-40B4-BE49-F238E27FC236}">
                <a16:creationId xmlns:a16="http://schemas.microsoft.com/office/drawing/2014/main" id="{4626402F-2632-F252-5BB2-34BE0673D4EB}"/>
              </a:ext>
            </a:extLst>
          </p:cNvPr>
          <p:cNvGrpSpPr/>
          <p:nvPr/>
        </p:nvGrpSpPr>
        <p:grpSpPr>
          <a:xfrm>
            <a:off x="6249307" y="3984392"/>
            <a:ext cx="928404" cy="1032771"/>
            <a:chOff x="3704474" y="2667835"/>
            <a:chExt cx="1292341" cy="1437620"/>
          </a:xfrm>
        </p:grpSpPr>
        <p:pic>
          <p:nvPicPr>
            <p:cNvPr id="22" name="Graphic 19" descr="Blueprint with solid fill">
              <a:extLst>
                <a:ext uri="{FF2B5EF4-FFF2-40B4-BE49-F238E27FC236}">
                  <a16:creationId xmlns:a16="http://schemas.microsoft.com/office/drawing/2014/main" id="{5FC7AC47-863C-101B-88F8-45B974C0EA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93441" y="2667835"/>
              <a:ext cx="914400" cy="914400"/>
            </a:xfrm>
            <a:prstGeom prst="rect">
              <a:avLst/>
            </a:prstGeom>
          </p:spPr>
        </p:pic>
        <p:sp>
          <p:nvSpPr>
            <p:cNvPr id="23" name="TextBox 20">
              <a:extLst>
                <a:ext uri="{FF2B5EF4-FFF2-40B4-BE49-F238E27FC236}">
                  <a16:creationId xmlns:a16="http://schemas.microsoft.com/office/drawing/2014/main" id="{1FB534A0-D01C-95B0-0A88-232C6A5102DD}"/>
                </a:ext>
              </a:extLst>
            </p:cNvPr>
            <p:cNvSpPr txBox="1"/>
            <p:nvPr/>
          </p:nvSpPr>
          <p:spPr>
            <a:xfrm>
              <a:off x="3704474" y="3582235"/>
              <a:ext cx="1292341"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Robustification</a:t>
              </a:r>
            </a:p>
            <a:p>
              <a:pPr algn="ctr"/>
              <a:r>
                <a:rPr lang="en-US" sz="1400" dirty="0">
                  <a:latin typeface="Times New Roman" panose="02020603050405020304" pitchFamily="18" charset="0"/>
                  <a:cs typeface="Times New Roman" panose="02020603050405020304" pitchFamily="18" charset="0"/>
                </a:rPr>
                <a:t>by Control</a:t>
              </a:r>
            </a:p>
          </p:txBody>
        </p:sp>
      </p:grpSp>
      <p:sp>
        <p:nvSpPr>
          <p:cNvPr id="24" name="菱形 23">
            <a:extLst>
              <a:ext uri="{FF2B5EF4-FFF2-40B4-BE49-F238E27FC236}">
                <a16:creationId xmlns:a16="http://schemas.microsoft.com/office/drawing/2014/main" id="{C9B464BC-CF8D-1C4E-A21A-67CECE65962C}"/>
              </a:ext>
            </a:extLst>
          </p:cNvPr>
          <p:cNvSpPr/>
          <p:nvPr/>
        </p:nvSpPr>
        <p:spPr>
          <a:xfrm>
            <a:off x="7681574" y="2068959"/>
            <a:ext cx="1607058" cy="65689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latin typeface="Times New Roman" panose="02020603050405020304" pitchFamily="18" charset="0"/>
                <a:cs typeface="Times New Roman" panose="02020603050405020304" pitchFamily="18" charset="0"/>
              </a:rPr>
              <a:t>Robust</a:t>
            </a:r>
          </a:p>
          <a:p>
            <a:pPr algn="ctr"/>
            <a:r>
              <a:rPr lang="en-US" altLang="zh-CN" sz="1400" dirty="0">
                <a:latin typeface="Times New Roman" panose="02020603050405020304" pitchFamily="18" charset="0"/>
                <a:cs typeface="Times New Roman" panose="02020603050405020304" pitchFamily="18" charset="0"/>
              </a:rPr>
              <a:t>Enough?</a:t>
            </a:r>
            <a:endParaRPr lang="zh-CN" altLang="en-US" sz="1400" dirty="0">
              <a:latin typeface="Times New Roman" panose="02020603050405020304" pitchFamily="18" charset="0"/>
              <a:cs typeface="Times New Roman" panose="02020603050405020304" pitchFamily="18" charset="0"/>
            </a:endParaRPr>
          </a:p>
        </p:txBody>
      </p:sp>
      <p:sp>
        <p:nvSpPr>
          <p:cNvPr id="25" name="菱形 24">
            <a:extLst>
              <a:ext uri="{FF2B5EF4-FFF2-40B4-BE49-F238E27FC236}">
                <a16:creationId xmlns:a16="http://schemas.microsoft.com/office/drawing/2014/main" id="{3D557310-7768-3523-7131-1E9802B4CFB2}"/>
              </a:ext>
            </a:extLst>
          </p:cNvPr>
          <p:cNvSpPr/>
          <p:nvPr/>
        </p:nvSpPr>
        <p:spPr>
          <a:xfrm>
            <a:off x="2851675" y="4217670"/>
            <a:ext cx="2357516" cy="67527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latin typeface="Times New Roman" panose="02020603050405020304" pitchFamily="18" charset="0"/>
                <a:cs typeface="Times New Roman" panose="02020603050405020304" pitchFamily="18" charset="0"/>
              </a:rPr>
              <a:t>Requirements</a:t>
            </a:r>
          </a:p>
          <a:p>
            <a:pPr algn="ctr"/>
            <a:r>
              <a:rPr lang="en-US" altLang="zh-CN" sz="1400" dirty="0">
                <a:latin typeface="Times New Roman" panose="02020603050405020304" pitchFamily="18" charset="0"/>
                <a:cs typeface="Times New Roman" panose="02020603050405020304" pitchFamily="18" charset="0"/>
              </a:rPr>
              <a:t>Conflicts?</a:t>
            </a:r>
            <a:endParaRPr lang="zh-CN" altLang="en-US" sz="1400" dirty="0">
              <a:latin typeface="Times New Roman" panose="02020603050405020304" pitchFamily="18" charset="0"/>
              <a:cs typeface="Times New Roman" panose="02020603050405020304" pitchFamily="18" charset="0"/>
            </a:endParaRPr>
          </a:p>
        </p:txBody>
      </p:sp>
      <p:grpSp>
        <p:nvGrpSpPr>
          <p:cNvPr id="26" name="组合 25">
            <a:extLst>
              <a:ext uri="{FF2B5EF4-FFF2-40B4-BE49-F238E27FC236}">
                <a16:creationId xmlns:a16="http://schemas.microsoft.com/office/drawing/2014/main" id="{376513E2-04E0-2858-5DE8-99517DC6A528}"/>
              </a:ext>
            </a:extLst>
          </p:cNvPr>
          <p:cNvGrpSpPr/>
          <p:nvPr/>
        </p:nvGrpSpPr>
        <p:grpSpPr>
          <a:xfrm>
            <a:off x="3623810" y="5493147"/>
            <a:ext cx="813246" cy="1032771"/>
            <a:chOff x="3784627" y="2667835"/>
            <a:chExt cx="1132040" cy="1437620"/>
          </a:xfrm>
        </p:grpSpPr>
        <p:pic>
          <p:nvPicPr>
            <p:cNvPr id="27" name="Graphic 19" descr="Blueprint with solid fill">
              <a:extLst>
                <a:ext uri="{FF2B5EF4-FFF2-40B4-BE49-F238E27FC236}">
                  <a16:creationId xmlns:a16="http://schemas.microsoft.com/office/drawing/2014/main" id="{2E430C7B-7FE9-6D3F-EE00-15E1D3F9C8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93441" y="2667835"/>
              <a:ext cx="914400" cy="914400"/>
            </a:xfrm>
            <a:prstGeom prst="rect">
              <a:avLst/>
            </a:prstGeom>
          </p:spPr>
        </p:pic>
        <p:sp>
          <p:nvSpPr>
            <p:cNvPr id="28" name="TextBox 20">
              <a:extLst>
                <a:ext uri="{FF2B5EF4-FFF2-40B4-BE49-F238E27FC236}">
                  <a16:creationId xmlns:a16="http://schemas.microsoft.com/office/drawing/2014/main" id="{4218C0EA-42F4-6C33-ACBA-D43CBDC85AC7}"/>
                </a:ext>
              </a:extLst>
            </p:cNvPr>
            <p:cNvSpPr txBox="1"/>
            <p:nvPr/>
          </p:nvSpPr>
          <p:spPr>
            <a:xfrm>
              <a:off x="3784627" y="3582235"/>
              <a:ext cx="1132040"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Specification</a:t>
              </a:r>
            </a:p>
            <a:p>
              <a:pPr algn="ctr"/>
              <a:r>
                <a:rPr lang="en-US" sz="1400" dirty="0">
                  <a:latin typeface="Times New Roman" panose="02020603050405020304" pitchFamily="18" charset="0"/>
                  <a:cs typeface="Times New Roman" panose="02020603050405020304" pitchFamily="18" charset="0"/>
                </a:rPr>
                <a:t>Weakening</a:t>
              </a:r>
            </a:p>
          </p:txBody>
        </p:sp>
      </p:grpSp>
      <p:sp>
        <p:nvSpPr>
          <p:cNvPr id="29" name="箭头: 右 28">
            <a:extLst>
              <a:ext uri="{FF2B5EF4-FFF2-40B4-BE49-F238E27FC236}">
                <a16:creationId xmlns:a16="http://schemas.microsoft.com/office/drawing/2014/main" id="{15FE5D94-3E8B-978D-98D2-76DD53AF5BAA}"/>
              </a:ext>
            </a:extLst>
          </p:cNvPr>
          <p:cNvSpPr/>
          <p:nvPr/>
        </p:nvSpPr>
        <p:spPr>
          <a:xfrm rot="2349016">
            <a:off x="3211689" y="2808659"/>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30" name="箭头: 右 29">
            <a:extLst>
              <a:ext uri="{FF2B5EF4-FFF2-40B4-BE49-F238E27FC236}">
                <a16:creationId xmlns:a16="http://schemas.microsoft.com/office/drawing/2014/main" id="{05D18AF3-27B6-5C78-9237-BD83DB76D4AE}"/>
              </a:ext>
            </a:extLst>
          </p:cNvPr>
          <p:cNvSpPr/>
          <p:nvPr/>
        </p:nvSpPr>
        <p:spPr>
          <a:xfrm rot="19108842">
            <a:off x="4481126" y="2788893"/>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31" name="箭头: 右 30">
            <a:extLst>
              <a:ext uri="{FF2B5EF4-FFF2-40B4-BE49-F238E27FC236}">
                <a16:creationId xmlns:a16="http://schemas.microsoft.com/office/drawing/2014/main" id="{ED1CC285-C327-ACA1-9A06-EB6364C5D438}"/>
              </a:ext>
            </a:extLst>
          </p:cNvPr>
          <p:cNvSpPr/>
          <p:nvPr/>
        </p:nvSpPr>
        <p:spPr>
          <a:xfrm>
            <a:off x="5944013" y="2281695"/>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32" name="箭头: 右 31">
            <a:extLst>
              <a:ext uri="{FF2B5EF4-FFF2-40B4-BE49-F238E27FC236}">
                <a16:creationId xmlns:a16="http://schemas.microsoft.com/office/drawing/2014/main" id="{E474BD25-22D2-7BB8-0AF8-68539E85FAD1}"/>
              </a:ext>
            </a:extLst>
          </p:cNvPr>
          <p:cNvSpPr/>
          <p:nvPr/>
        </p:nvSpPr>
        <p:spPr>
          <a:xfrm>
            <a:off x="7159277" y="2282557"/>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33" name="箭头: 右 32">
            <a:extLst>
              <a:ext uri="{FF2B5EF4-FFF2-40B4-BE49-F238E27FC236}">
                <a16:creationId xmlns:a16="http://schemas.microsoft.com/office/drawing/2014/main" id="{393D6FCA-B5AD-D688-0540-1534BB0D23AE}"/>
              </a:ext>
            </a:extLst>
          </p:cNvPr>
          <p:cNvSpPr/>
          <p:nvPr/>
        </p:nvSpPr>
        <p:spPr>
          <a:xfrm>
            <a:off x="9405244" y="2278817"/>
            <a:ext cx="445903"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34" name="文本框 33">
            <a:extLst>
              <a:ext uri="{FF2B5EF4-FFF2-40B4-BE49-F238E27FC236}">
                <a16:creationId xmlns:a16="http://schemas.microsoft.com/office/drawing/2014/main" id="{BD9E6B2A-B5B1-FF09-44FD-2630BC014DF2}"/>
              </a:ext>
            </a:extLst>
          </p:cNvPr>
          <p:cNvSpPr txBox="1"/>
          <p:nvPr/>
        </p:nvSpPr>
        <p:spPr>
          <a:xfrm>
            <a:off x="9371580" y="1983609"/>
            <a:ext cx="47956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Yes</a:t>
            </a:r>
            <a:endParaRPr lang="zh-CN" altLang="en-US" sz="1400" dirty="0">
              <a:latin typeface="Times New Roman" panose="02020603050405020304" pitchFamily="18" charset="0"/>
              <a:cs typeface="Times New Roman" panose="02020603050405020304" pitchFamily="18" charset="0"/>
            </a:endParaRPr>
          </a:p>
        </p:txBody>
      </p:sp>
      <p:sp>
        <p:nvSpPr>
          <p:cNvPr id="35" name="箭头: 圆角右 34">
            <a:extLst>
              <a:ext uri="{FF2B5EF4-FFF2-40B4-BE49-F238E27FC236}">
                <a16:creationId xmlns:a16="http://schemas.microsoft.com/office/drawing/2014/main" id="{8AC2B91C-799F-44E9-5D2A-2E5C9DD0C195}"/>
              </a:ext>
            </a:extLst>
          </p:cNvPr>
          <p:cNvSpPr/>
          <p:nvPr/>
        </p:nvSpPr>
        <p:spPr>
          <a:xfrm rot="10800000">
            <a:off x="7521449" y="2834145"/>
            <a:ext cx="1012061" cy="1856260"/>
          </a:xfrm>
          <a:prstGeom prst="bentArrow">
            <a:avLst>
              <a:gd name="adj1" fmla="val 10641"/>
              <a:gd name="adj2" fmla="val 10960"/>
              <a:gd name="adj3" fmla="val 13010"/>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solidFill>
                <a:schemeClr val="tx1"/>
              </a:solidFill>
            </a:endParaRPr>
          </a:p>
        </p:txBody>
      </p:sp>
      <p:sp>
        <p:nvSpPr>
          <p:cNvPr id="36" name="文本框 35">
            <a:extLst>
              <a:ext uri="{FF2B5EF4-FFF2-40B4-BE49-F238E27FC236}">
                <a16:creationId xmlns:a16="http://schemas.microsoft.com/office/drawing/2014/main" id="{6F3EA910-3C74-22AA-248D-820567213EAC}"/>
              </a:ext>
            </a:extLst>
          </p:cNvPr>
          <p:cNvSpPr txBox="1"/>
          <p:nvPr/>
        </p:nvSpPr>
        <p:spPr>
          <a:xfrm>
            <a:off x="8579818" y="3142418"/>
            <a:ext cx="445903"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No</a:t>
            </a:r>
            <a:endParaRPr lang="zh-CN" altLang="en-US" sz="1400" dirty="0">
              <a:latin typeface="Times New Roman" panose="02020603050405020304" pitchFamily="18" charset="0"/>
              <a:cs typeface="Times New Roman" panose="02020603050405020304" pitchFamily="18" charset="0"/>
            </a:endParaRPr>
          </a:p>
        </p:txBody>
      </p:sp>
      <p:sp>
        <p:nvSpPr>
          <p:cNvPr id="37" name="箭头: 右 36">
            <a:extLst>
              <a:ext uri="{FF2B5EF4-FFF2-40B4-BE49-F238E27FC236}">
                <a16:creationId xmlns:a16="http://schemas.microsoft.com/office/drawing/2014/main" id="{4C722224-FFA8-D1FF-8FA6-AD807BD1CFD5}"/>
              </a:ext>
            </a:extLst>
          </p:cNvPr>
          <p:cNvSpPr/>
          <p:nvPr/>
        </p:nvSpPr>
        <p:spPr>
          <a:xfrm rot="16200000">
            <a:off x="3874086" y="3835772"/>
            <a:ext cx="312695" cy="2314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38" name="箭头: 右 37">
            <a:extLst>
              <a:ext uri="{FF2B5EF4-FFF2-40B4-BE49-F238E27FC236}">
                <a16:creationId xmlns:a16="http://schemas.microsoft.com/office/drawing/2014/main" id="{D74DB78A-CD4C-AC5A-2996-513BB247602E}"/>
              </a:ext>
            </a:extLst>
          </p:cNvPr>
          <p:cNvSpPr/>
          <p:nvPr/>
        </p:nvSpPr>
        <p:spPr>
          <a:xfrm rot="10800000">
            <a:off x="5336798" y="4424916"/>
            <a:ext cx="623548" cy="26548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39" name="文本框 38">
            <a:extLst>
              <a:ext uri="{FF2B5EF4-FFF2-40B4-BE49-F238E27FC236}">
                <a16:creationId xmlns:a16="http://schemas.microsoft.com/office/drawing/2014/main" id="{D2EA41AF-2DDF-5E89-B083-1DD3ED737B46}"/>
              </a:ext>
            </a:extLst>
          </p:cNvPr>
          <p:cNvSpPr txBox="1"/>
          <p:nvPr/>
        </p:nvSpPr>
        <p:spPr>
          <a:xfrm>
            <a:off x="3477316" y="3807896"/>
            <a:ext cx="46132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No</a:t>
            </a:r>
            <a:endParaRPr lang="zh-CN" altLang="en-US" sz="1400" dirty="0">
              <a:latin typeface="Times New Roman" panose="02020603050405020304" pitchFamily="18" charset="0"/>
              <a:cs typeface="Times New Roman" panose="02020603050405020304" pitchFamily="18" charset="0"/>
            </a:endParaRPr>
          </a:p>
        </p:txBody>
      </p:sp>
      <p:sp>
        <p:nvSpPr>
          <p:cNvPr id="40" name="箭头: 右 39">
            <a:extLst>
              <a:ext uri="{FF2B5EF4-FFF2-40B4-BE49-F238E27FC236}">
                <a16:creationId xmlns:a16="http://schemas.microsoft.com/office/drawing/2014/main" id="{815C4137-70CE-479E-3905-0AA204F560BF}"/>
              </a:ext>
            </a:extLst>
          </p:cNvPr>
          <p:cNvSpPr/>
          <p:nvPr/>
        </p:nvSpPr>
        <p:spPr>
          <a:xfrm rot="5400000">
            <a:off x="3810209" y="5106363"/>
            <a:ext cx="441854" cy="2314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41" name="箭头: 圆角右 40">
            <a:extLst>
              <a:ext uri="{FF2B5EF4-FFF2-40B4-BE49-F238E27FC236}">
                <a16:creationId xmlns:a16="http://schemas.microsoft.com/office/drawing/2014/main" id="{3519FCCD-9581-F79F-D877-79711FA9B556}"/>
              </a:ext>
            </a:extLst>
          </p:cNvPr>
          <p:cNvSpPr/>
          <p:nvPr/>
        </p:nvSpPr>
        <p:spPr>
          <a:xfrm rot="16200000" flipV="1">
            <a:off x="6187154" y="5415902"/>
            <a:ext cx="656895" cy="679173"/>
          </a:xfrm>
          <a:prstGeom prst="bentArrow">
            <a:avLst>
              <a:gd name="adj1" fmla="val 16945"/>
              <a:gd name="adj2" fmla="val 20969"/>
              <a:gd name="adj3" fmla="val 19476"/>
              <a:gd name="adj4" fmla="val 4599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solidFill>
                <a:schemeClr val="tx1"/>
              </a:solidFill>
            </a:endParaRPr>
          </a:p>
        </p:txBody>
      </p:sp>
      <p:sp>
        <p:nvSpPr>
          <p:cNvPr id="42" name="文本框 41">
            <a:extLst>
              <a:ext uri="{FF2B5EF4-FFF2-40B4-BE49-F238E27FC236}">
                <a16:creationId xmlns:a16="http://schemas.microsoft.com/office/drawing/2014/main" id="{A4577F92-45CA-1CC5-19A5-6B84A484802C}"/>
              </a:ext>
            </a:extLst>
          </p:cNvPr>
          <p:cNvSpPr txBox="1"/>
          <p:nvPr/>
        </p:nvSpPr>
        <p:spPr>
          <a:xfrm>
            <a:off x="3476823" y="4994944"/>
            <a:ext cx="522025"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Yes</a:t>
            </a:r>
            <a:endParaRPr lang="zh-CN" altLang="en-US" sz="1400" dirty="0">
              <a:latin typeface="Times New Roman" panose="02020603050405020304" pitchFamily="18" charset="0"/>
              <a:cs typeface="Times New Roman" panose="02020603050405020304" pitchFamily="18" charset="0"/>
            </a:endParaRPr>
          </a:p>
        </p:txBody>
      </p:sp>
      <p:grpSp>
        <p:nvGrpSpPr>
          <p:cNvPr id="43" name="组合 42">
            <a:extLst>
              <a:ext uri="{FF2B5EF4-FFF2-40B4-BE49-F238E27FC236}">
                <a16:creationId xmlns:a16="http://schemas.microsoft.com/office/drawing/2014/main" id="{B2919D0C-3E19-4498-22EC-32968DC47D03}"/>
              </a:ext>
            </a:extLst>
          </p:cNvPr>
          <p:cNvGrpSpPr/>
          <p:nvPr/>
        </p:nvGrpSpPr>
        <p:grpSpPr>
          <a:xfrm>
            <a:off x="9884811" y="1878143"/>
            <a:ext cx="656895" cy="1032771"/>
            <a:chOff x="2454222" y="1419627"/>
            <a:chExt cx="914400" cy="1437620"/>
          </a:xfrm>
        </p:grpSpPr>
        <p:pic>
          <p:nvPicPr>
            <p:cNvPr id="44" name="Graphic 13" descr="Document with solid fill">
              <a:extLst>
                <a:ext uri="{FF2B5EF4-FFF2-40B4-BE49-F238E27FC236}">
                  <a16:creationId xmlns:a16="http://schemas.microsoft.com/office/drawing/2014/main" id="{6A8FEE82-00CF-57CF-A3F6-6A05917951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54222" y="1419627"/>
              <a:ext cx="914400" cy="914400"/>
            </a:xfrm>
            <a:prstGeom prst="rect">
              <a:avLst/>
            </a:prstGeom>
          </p:spPr>
        </p:pic>
        <p:sp>
          <p:nvSpPr>
            <p:cNvPr id="45" name="TextBox 14">
              <a:extLst>
                <a:ext uri="{FF2B5EF4-FFF2-40B4-BE49-F238E27FC236}">
                  <a16:creationId xmlns:a16="http://schemas.microsoft.com/office/drawing/2014/main" id="{C8BBF57E-A904-8120-26CB-86AEE598B6DF}"/>
                </a:ext>
              </a:extLst>
            </p:cNvPr>
            <p:cNvSpPr txBox="1"/>
            <p:nvPr/>
          </p:nvSpPr>
          <p:spPr>
            <a:xfrm>
              <a:off x="2564221" y="2334027"/>
              <a:ext cx="694421"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Final</a:t>
              </a:r>
            </a:p>
            <a:p>
              <a:pPr algn="ctr"/>
              <a:r>
                <a:rPr lang="en-US" sz="1400" dirty="0">
                  <a:latin typeface="Times New Roman" panose="02020603050405020304" pitchFamily="18" charset="0"/>
                  <a:cs typeface="Times New Roman" panose="02020603050405020304" pitchFamily="18" charset="0"/>
                </a:rPr>
                <a:t>Design</a:t>
              </a:r>
            </a:p>
          </p:txBody>
        </p:sp>
      </p:grpSp>
      <p:grpSp>
        <p:nvGrpSpPr>
          <p:cNvPr id="46" name="组合 45">
            <a:extLst>
              <a:ext uri="{FF2B5EF4-FFF2-40B4-BE49-F238E27FC236}">
                <a16:creationId xmlns:a16="http://schemas.microsoft.com/office/drawing/2014/main" id="{33214544-7BEA-70BE-4A13-5AC8589E1E6D}"/>
              </a:ext>
            </a:extLst>
          </p:cNvPr>
          <p:cNvGrpSpPr/>
          <p:nvPr/>
        </p:nvGrpSpPr>
        <p:grpSpPr>
          <a:xfrm>
            <a:off x="5300987" y="5493147"/>
            <a:ext cx="850096" cy="1032771"/>
            <a:chOff x="635166" y="4890057"/>
            <a:chExt cx="1183336" cy="1437620"/>
          </a:xfrm>
        </p:grpSpPr>
        <p:pic>
          <p:nvPicPr>
            <p:cNvPr id="47" name="图形 46" descr="文档 轮廓">
              <a:extLst>
                <a:ext uri="{FF2B5EF4-FFF2-40B4-BE49-F238E27FC236}">
                  <a16:creationId xmlns:a16="http://schemas.microsoft.com/office/drawing/2014/main" id="{2A78BEE0-1E14-44ED-90E7-C5462E7DB68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9631" y="4890057"/>
              <a:ext cx="914400" cy="914400"/>
            </a:xfrm>
            <a:prstGeom prst="rect">
              <a:avLst/>
            </a:prstGeom>
          </p:spPr>
        </p:pic>
        <p:sp>
          <p:nvSpPr>
            <p:cNvPr id="48" name="TextBox 14">
              <a:extLst>
                <a:ext uri="{FF2B5EF4-FFF2-40B4-BE49-F238E27FC236}">
                  <a16:creationId xmlns:a16="http://schemas.microsoft.com/office/drawing/2014/main" id="{7F1C23BA-07ED-5F66-5B40-DB297C411CF3}"/>
                </a:ext>
              </a:extLst>
            </p:cNvPr>
            <p:cNvSpPr txBox="1"/>
            <p:nvPr/>
          </p:nvSpPr>
          <p:spPr>
            <a:xfrm>
              <a:off x="635166" y="5804457"/>
              <a:ext cx="1183336"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Resolved</a:t>
              </a:r>
            </a:p>
            <a:p>
              <a:pPr algn="ctr"/>
              <a:r>
                <a:rPr lang="en-US" sz="1400" dirty="0">
                  <a:latin typeface="Times New Roman" panose="02020603050405020304" pitchFamily="18" charset="0"/>
                  <a:cs typeface="Times New Roman" panose="02020603050405020304" pitchFamily="18" charset="0"/>
                </a:rPr>
                <a:t>Requirements</a:t>
              </a:r>
            </a:p>
          </p:txBody>
        </p:sp>
      </p:grpSp>
      <p:sp>
        <p:nvSpPr>
          <p:cNvPr id="49" name="箭头: 右 48">
            <a:extLst>
              <a:ext uri="{FF2B5EF4-FFF2-40B4-BE49-F238E27FC236}">
                <a16:creationId xmlns:a16="http://schemas.microsoft.com/office/drawing/2014/main" id="{7A356A2B-B956-BA8E-914C-548DD18A33F9}"/>
              </a:ext>
            </a:extLst>
          </p:cNvPr>
          <p:cNvSpPr/>
          <p:nvPr/>
        </p:nvSpPr>
        <p:spPr>
          <a:xfrm rot="19346442">
            <a:off x="3216006" y="1871510"/>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dirty="0"/>
          </a:p>
        </p:txBody>
      </p:sp>
      <p:sp>
        <p:nvSpPr>
          <p:cNvPr id="50" name="箭头: 右 49">
            <a:extLst>
              <a:ext uri="{FF2B5EF4-FFF2-40B4-BE49-F238E27FC236}">
                <a16:creationId xmlns:a16="http://schemas.microsoft.com/office/drawing/2014/main" id="{E1D2920D-7D94-547C-C671-55F037FA6861}"/>
              </a:ext>
            </a:extLst>
          </p:cNvPr>
          <p:cNvSpPr/>
          <p:nvPr/>
        </p:nvSpPr>
        <p:spPr>
          <a:xfrm>
            <a:off x="4515753" y="5877101"/>
            <a:ext cx="723886"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grpSp>
        <p:nvGrpSpPr>
          <p:cNvPr id="51" name="组合 50">
            <a:extLst>
              <a:ext uri="{FF2B5EF4-FFF2-40B4-BE49-F238E27FC236}">
                <a16:creationId xmlns:a16="http://schemas.microsoft.com/office/drawing/2014/main" id="{E27D5701-FEE8-76D6-B45D-09A780DCD9DA}"/>
              </a:ext>
            </a:extLst>
          </p:cNvPr>
          <p:cNvGrpSpPr/>
          <p:nvPr/>
        </p:nvGrpSpPr>
        <p:grpSpPr>
          <a:xfrm>
            <a:off x="3605393" y="1394464"/>
            <a:ext cx="850096" cy="1032771"/>
            <a:chOff x="635164" y="4890057"/>
            <a:chExt cx="1183336" cy="1437620"/>
          </a:xfrm>
        </p:grpSpPr>
        <p:pic>
          <p:nvPicPr>
            <p:cNvPr id="52" name="图形 51" descr="文档 轮廓">
              <a:extLst>
                <a:ext uri="{FF2B5EF4-FFF2-40B4-BE49-F238E27FC236}">
                  <a16:creationId xmlns:a16="http://schemas.microsoft.com/office/drawing/2014/main" id="{977146E6-1C74-B28A-4A3A-1377AEB642B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9631" y="4890057"/>
              <a:ext cx="914400" cy="914400"/>
            </a:xfrm>
            <a:prstGeom prst="rect">
              <a:avLst/>
            </a:prstGeom>
          </p:spPr>
        </p:pic>
        <p:sp>
          <p:nvSpPr>
            <p:cNvPr id="53" name="TextBox 14">
              <a:extLst>
                <a:ext uri="{FF2B5EF4-FFF2-40B4-BE49-F238E27FC236}">
                  <a16:creationId xmlns:a16="http://schemas.microsoft.com/office/drawing/2014/main" id="{2B50F541-C10D-F7DB-3D45-F4F06DF17291}"/>
                </a:ext>
              </a:extLst>
            </p:cNvPr>
            <p:cNvSpPr txBox="1"/>
            <p:nvPr/>
          </p:nvSpPr>
          <p:spPr>
            <a:xfrm>
              <a:off x="635164" y="5804457"/>
              <a:ext cx="1183336"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Initial</a:t>
              </a:r>
            </a:p>
            <a:p>
              <a:pPr algn="ctr"/>
              <a:r>
                <a:rPr lang="en-US" sz="1400" dirty="0">
                  <a:latin typeface="Times New Roman" panose="02020603050405020304" pitchFamily="18" charset="0"/>
                  <a:cs typeface="Times New Roman" panose="02020603050405020304" pitchFamily="18" charset="0"/>
                </a:rPr>
                <a:t>Requirements</a:t>
              </a:r>
            </a:p>
          </p:txBody>
        </p:sp>
      </p:grpSp>
      <p:sp>
        <p:nvSpPr>
          <p:cNvPr id="54" name="箭头: 右 53">
            <a:extLst>
              <a:ext uri="{FF2B5EF4-FFF2-40B4-BE49-F238E27FC236}">
                <a16:creationId xmlns:a16="http://schemas.microsoft.com/office/drawing/2014/main" id="{C33A90F5-3C5B-BE11-FCF1-CEECAA301197}"/>
              </a:ext>
            </a:extLst>
          </p:cNvPr>
          <p:cNvSpPr/>
          <p:nvPr/>
        </p:nvSpPr>
        <p:spPr>
          <a:xfrm rot="2529780">
            <a:off x="4443361" y="1878291"/>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55" name="矩形 54">
            <a:extLst>
              <a:ext uri="{FF2B5EF4-FFF2-40B4-BE49-F238E27FC236}">
                <a16:creationId xmlns:a16="http://schemas.microsoft.com/office/drawing/2014/main" id="{D8BC0B92-3CBD-A88A-F36D-03C0111E2EF7}"/>
              </a:ext>
            </a:extLst>
          </p:cNvPr>
          <p:cNvSpPr/>
          <p:nvPr/>
        </p:nvSpPr>
        <p:spPr>
          <a:xfrm>
            <a:off x="6616569" y="1558882"/>
            <a:ext cx="1012059" cy="3238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Contrib. 1</a:t>
            </a:r>
            <a:endParaRPr lang="zh-CN" altLang="en-US" sz="1400" b="1"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B03D25C7-C7B2-056C-5197-2474A2950731}"/>
              </a:ext>
            </a:extLst>
          </p:cNvPr>
          <p:cNvSpPr/>
          <p:nvPr/>
        </p:nvSpPr>
        <p:spPr>
          <a:xfrm>
            <a:off x="6875064" y="3667751"/>
            <a:ext cx="974889" cy="3238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Contrib. 2</a:t>
            </a:r>
            <a:endParaRPr lang="zh-CN" altLang="en-US" sz="1400" b="1"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64DAA96F-BA9B-B981-7540-F6B5F2094C8C}"/>
              </a:ext>
            </a:extLst>
          </p:cNvPr>
          <p:cNvSpPr/>
          <p:nvPr/>
        </p:nvSpPr>
        <p:spPr>
          <a:xfrm>
            <a:off x="2678209" y="5361858"/>
            <a:ext cx="1008839" cy="3238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Contrib. 3</a:t>
            </a:r>
            <a:endParaRPr lang="zh-CN" altLang="en-US" sz="1400" b="1" dirty="0">
              <a:latin typeface="Times New Roman" panose="02020603050405020304" pitchFamily="18" charset="0"/>
              <a:cs typeface="Times New Roman" panose="02020603050405020304" pitchFamily="18" charset="0"/>
            </a:endParaRPr>
          </a:p>
        </p:txBody>
      </p:sp>
      <p:sp>
        <p:nvSpPr>
          <p:cNvPr id="58" name="对话气泡: 圆角矩形 57">
            <a:extLst>
              <a:ext uri="{FF2B5EF4-FFF2-40B4-BE49-F238E27FC236}">
                <a16:creationId xmlns:a16="http://schemas.microsoft.com/office/drawing/2014/main" id="{52C0EBC9-F90E-F157-9526-14CD3F47F02E}"/>
              </a:ext>
            </a:extLst>
          </p:cNvPr>
          <p:cNvSpPr/>
          <p:nvPr/>
        </p:nvSpPr>
        <p:spPr>
          <a:xfrm>
            <a:off x="8112161" y="4380710"/>
            <a:ext cx="3924088" cy="1325563"/>
          </a:xfrm>
          <a:prstGeom prst="wedgeRoundRectCallout">
            <a:avLst>
              <a:gd name="adj1" fmla="val -48147"/>
              <a:gd name="adj2" fmla="val -82994"/>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Improve robustness by generating a controller w.r.t. the safety property.</a:t>
            </a:r>
            <a:endParaRPr lang="zh-CN" altLang="en-US" sz="2400" i="1" dirty="0"/>
          </a:p>
        </p:txBody>
      </p:sp>
      <p:sp>
        <p:nvSpPr>
          <p:cNvPr id="59" name="对话气泡: 圆角矩形 58">
            <a:extLst>
              <a:ext uri="{FF2B5EF4-FFF2-40B4-BE49-F238E27FC236}">
                <a16:creationId xmlns:a16="http://schemas.microsoft.com/office/drawing/2014/main" id="{9A130BAD-248B-7289-EEF5-5D57FD4558AF}"/>
              </a:ext>
            </a:extLst>
          </p:cNvPr>
          <p:cNvSpPr/>
          <p:nvPr/>
        </p:nvSpPr>
        <p:spPr>
          <a:xfrm>
            <a:off x="155751" y="3423015"/>
            <a:ext cx="3064523" cy="1620477"/>
          </a:xfrm>
          <a:prstGeom prst="wedgeRoundRectCallout">
            <a:avLst>
              <a:gd name="adj1" fmla="val 33680"/>
              <a:gd name="adj2" fmla="val 61866"/>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Weaken the safety property to maintain more system functionality.</a:t>
            </a:r>
            <a:endParaRPr lang="zh-CN" altLang="en-US" sz="2400" i="1" dirty="0"/>
          </a:p>
        </p:txBody>
      </p:sp>
    </p:spTree>
    <p:extLst>
      <p:ext uri="{BB962C8B-B14F-4D97-AF65-F5344CB8AC3E}">
        <p14:creationId xmlns:p14="http://schemas.microsoft.com/office/powerpoint/2010/main" val="3819746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41510-91C5-8FBC-AF23-6956540B2E43}"/>
              </a:ext>
            </a:extLst>
          </p:cNvPr>
          <p:cNvSpPr>
            <a:spLocks noGrp="1"/>
          </p:cNvSpPr>
          <p:nvPr>
            <p:ph type="title"/>
          </p:nvPr>
        </p:nvSpPr>
        <p:spPr/>
        <p:txBody>
          <a:bodyPr/>
          <a:lstStyle/>
          <a:p>
            <a:r>
              <a:rPr lang="en-US" altLang="zh-CN" dirty="0"/>
              <a:t>Contributions Overview</a:t>
            </a:r>
            <a:endParaRPr lang="zh-CN" altLang="en-US" dirty="0"/>
          </a:p>
        </p:txBody>
      </p:sp>
      <p:sp>
        <p:nvSpPr>
          <p:cNvPr id="4" name="灯片编号占位符 3">
            <a:extLst>
              <a:ext uri="{FF2B5EF4-FFF2-40B4-BE49-F238E27FC236}">
                <a16:creationId xmlns:a16="http://schemas.microsoft.com/office/drawing/2014/main" id="{040311A9-FCC4-40B1-F8AA-0AC8E082DF00}"/>
              </a:ext>
            </a:extLst>
          </p:cNvPr>
          <p:cNvSpPr>
            <a:spLocks noGrp="1"/>
          </p:cNvSpPr>
          <p:nvPr>
            <p:ph type="sldNum" sz="quarter" idx="12"/>
          </p:nvPr>
        </p:nvSpPr>
        <p:spPr/>
        <p:txBody>
          <a:bodyPr/>
          <a:lstStyle/>
          <a:p>
            <a:fld id="{74A724E5-CF81-458D-9F9A-C575B439CC43}" type="slidenum">
              <a:rPr lang="zh-CN" altLang="en-US" smtClean="0"/>
              <a:t>18</a:t>
            </a:fld>
            <a:endParaRPr lang="zh-CN" altLang="en-US"/>
          </a:p>
        </p:txBody>
      </p:sp>
      <p:graphicFrame>
        <p:nvGraphicFramePr>
          <p:cNvPr id="6" name="表格 5">
            <a:extLst>
              <a:ext uri="{FF2B5EF4-FFF2-40B4-BE49-F238E27FC236}">
                <a16:creationId xmlns:a16="http://schemas.microsoft.com/office/drawing/2014/main" id="{72926868-51D5-357C-72D8-8ECA382A5125}"/>
              </a:ext>
            </a:extLst>
          </p:cNvPr>
          <p:cNvGraphicFramePr>
            <a:graphicFrameLocks noGrp="1"/>
          </p:cNvGraphicFramePr>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
        <p:nvSpPr>
          <p:cNvPr id="8" name="矩形: 圆角 7">
            <a:extLst>
              <a:ext uri="{FF2B5EF4-FFF2-40B4-BE49-F238E27FC236}">
                <a16:creationId xmlns:a16="http://schemas.microsoft.com/office/drawing/2014/main" id="{331F7E71-883B-F2D4-DE15-0F3B5AD0A474}"/>
              </a:ext>
            </a:extLst>
          </p:cNvPr>
          <p:cNvSpPr/>
          <p:nvPr/>
        </p:nvSpPr>
        <p:spPr>
          <a:xfrm>
            <a:off x="2304585" y="1323279"/>
            <a:ext cx="8891239" cy="5510706"/>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 name="对话气泡: 圆角矩形 4">
            <a:extLst>
              <a:ext uri="{FF2B5EF4-FFF2-40B4-BE49-F238E27FC236}">
                <a16:creationId xmlns:a16="http://schemas.microsoft.com/office/drawing/2014/main" id="{5DE3A813-C8C1-7711-EBF2-FF9FC22B6AA5}"/>
              </a:ext>
            </a:extLst>
          </p:cNvPr>
          <p:cNvSpPr/>
          <p:nvPr/>
        </p:nvSpPr>
        <p:spPr>
          <a:xfrm>
            <a:off x="7927447" y="488945"/>
            <a:ext cx="4035992" cy="1325563"/>
          </a:xfrm>
          <a:prstGeom prst="wedgeRoundRectCallout">
            <a:avLst>
              <a:gd name="adj1" fmla="val -55949"/>
              <a:gd name="adj2" fmla="val 32775"/>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A behavioral notion of robustness based on LTS and its computation method.</a:t>
            </a:r>
            <a:endParaRPr lang="zh-CN" altLang="en-US" sz="2400" i="1" dirty="0"/>
          </a:p>
        </p:txBody>
      </p:sp>
      <p:sp>
        <p:nvSpPr>
          <p:cNvPr id="9" name="矩形: 圆角 8">
            <a:extLst>
              <a:ext uri="{FF2B5EF4-FFF2-40B4-BE49-F238E27FC236}">
                <a16:creationId xmlns:a16="http://schemas.microsoft.com/office/drawing/2014/main" id="{C73EFBE8-6331-FE73-85B8-4F028AFE7191}"/>
              </a:ext>
            </a:extLst>
          </p:cNvPr>
          <p:cNvSpPr/>
          <p:nvPr/>
        </p:nvSpPr>
        <p:spPr>
          <a:xfrm>
            <a:off x="3413979" y="5497880"/>
            <a:ext cx="2921857" cy="1211964"/>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zh-CN" altLang="en-US" sz="1400" dirty="0"/>
          </a:p>
        </p:txBody>
      </p:sp>
      <p:sp>
        <p:nvSpPr>
          <p:cNvPr id="10" name="矩形: 圆角 9">
            <a:extLst>
              <a:ext uri="{FF2B5EF4-FFF2-40B4-BE49-F238E27FC236}">
                <a16:creationId xmlns:a16="http://schemas.microsoft.com/office/drawing/2014/main" id="{9CF6179D-3AF8-3E91-B1E6-EBF8F8690787}"/>
              </a:ext>
            </a:extLst>
          </p:cNvPr>
          <p:cNvSpPr/>
          <p:nvPr/>
        </p:nvSpPr>
        <p:spPr>
          <a:xfrm>
            <a:off x="6087954" y="3854100"/>
            <a:ext cx="1312073" cy="1401535"/>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zh-CN" altLang="en-US" sz="1400" dirty="0"/>
          </a:p>
        </p:txBody>
      </p:sp>
      <p:sp>
        <p:nvSpPr>
          <p:cNvPr id="11" name="矩形: 圆角 10">
            <a:extLst>
              <a:ext uri="{FF2B5EF4-FFF2-40B4-BE49-F238E27FC236}">
                <a16:creationId xmlns:a16="http://schemas.microsoft.com/office/drawing/2014/main" id="{BF7DC2BF-6E24-1724-1F1E-345FE2B55CE9}"/>
              </a:ext>
            </a:extLst>
          </p:cNvPr>
          <p:cNvSpPr/>
          <p:nvPr/>
        </p:nvSpPr>
        <p:spPr>
          <a:xfrm>
            <a:off x="4922258" y="1764014"/>
            <a:ext cx="2357516" cy="147494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zh-CN" altLang="en-US" sz="1400" dirty="0"/>
          </a:p>
        </p:txBody>
      </p:sp>
      <p:pic>
        <p:nvPicPr>
          <p:cNvPr id="12" name="图形 11" descr="用户 轮廓">
            <a:extLst>
              <a:ext uri="{FF2B5EF4-FFF2-40B4-BE49-F238E27FC236}">
                <a16:creationId xmlns:a16="http://schemas.microsoft.com/office/drawing/2014/main" id="{34466A02-1A32-4D09-E140-3A8A3CDDB3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17996" y="2098787"/>
            <a:ext cx="656895" cy="656895"/>
          </a:xfrm>
          <a:prstGeom prst="rect">
            <a:avLst/>
          </a:prstGeom>
        </p:spPr>
      </p:pic>
      <p:grpSp>
        <p:nvGrpSpPr>
          <p:cNvPr id="13" name="组合 12">
            <a:extLst>
              <a:ext uri="{FF2B5EF4-FFF2-40B4-BE49-F238E27FC236}">
                <a16:creationId xmlns:a16="http://schemas.microsoft.com/office/drawing/2014/main" id="{5C3B75E9-7AF1-C3DC-C1AB-AEDD7206BE27}"/>
              </a:ext>
            </a:extLst>
          </p:cNvPr>
          <p:cNvGrpSpPr/>
          <p:nvPr/>
        </p:nvGrpSpPr>
        <p:grpSpPr>
          <a:xfrm>
            <a:off x="3623818" y="2559293"/>
            <a:ext cx="813246" cy="1032771"/>
            <a:chOff x="2345414" y="1419627"/>
            <a:chExt cx="1132040" cy="1437620"/>
          </a:xfrm>
        </p:grpSpPr>
        <p:pic>
          <p:nvPicPr>
            <p:cNvPr id="14" name="Graphic 13" descr="Document with solid fill">
              <a:extLst>
                <a:ext uri="{FF2B5EF4-FFF2-40B4-BE49-F238E27FC236}">
                  <a16:creationId xmlns:a16="http://schemas.microsoft.com/office/drawing/2014/main" id="{ABDE2D0B-A165-3C1B-A62A-B8D934B67A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54222" y="1419627"/>
              <a:ext cx="914400" cy="914400"/>
            </a:xfrm>
            <a:prstGeom prst="rect">
              <a:avLst/>
            </a:prstGeom>
          </p:spPr>
        </p:pic>
        <p:sp>
          <p:nvSpPr>
            <p:cNvPr id="15" name="TextBox 14">
              <a:extLst>
                <a:ext uri="{FF2B5EF4-FFF2-40B4-BE49-F238E27FC236}">
                  <a16:creationId xmlns:a16="http://schemas.microsoft.com/office/drawing/2014/main" id="{E6DC9976-60AB-D45C-C82D-E7A69FD53193}"/>
                </a:ext>
              </a:extLst>
            </p:cNvPr>
            <p:cNvSpPr txBox="1"/>
            <p:nvPr/>
          </p:nvSpPr>
          <p:spPr>
            <a:xfrm>
              <a:off x="2345414" y="2334027"/>
              <a:ext cx="1132040"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Design</a:t>
              </a:r>
            </a:p>
            <a:p>
              <a:pPr algn="ctr"/>
              <a:r>
                <a:rPr lang="en-US" sz="1400" dirty="0">
                  <a:latin typeface="Times New Roman" panose="02020603050405020304" pitchFamily="18" charset="0"/>
                  <a:cs typeface="Times New Roman" panose="02020603050405020304" pitchFamily="18" charset="0"/>
                </a:rPr>
                <a:t>Specification</a:t>
              </a:r>
            </a:p>
          </p:txBody>
        </p:sp>
      </p:grpSp>
      <p:grpSp>
        <p:nvGrpSpPr>
          <p:cNvPr id="16" name="组合 15">
            <a:extLst>
              <a:ext uri="{FF2B5EF4-FFF2-40B4-BE49-F238E27FC236}">
                <a16:creationId xmlns:a16="http://schemas.microsoft.com/office/drawing/2014/main" id="{479D0FF6-BE59-CAD7-D5E1-359317777AE6}"/>
              </a:ext>
            </a:extLst>
          </p:cNvPr>
          <p:cNvGrpSpPr/>
          <p:nvPr/>
        </p:nvGrpSpPr>
        <p:grpSpPr>
          <a:xfrm>
            <a:off x="5054477" y="1925457"/>
            <a:ext cx="722271" cy="1032771"/>
            <a:chOff x="7202950" y="1171653"/>
            <a:chExt cx="1005403" cy="1437620"/>
          </a:xfrm>
        </p:grpSpPr>
        <p:pic>
          <p:nvPicPr>
            <p:cNvPr id="17" name="Graphic 16" descr="Research with solid fill">
              <a:extLst>
                <a:ext uri="{FF2B5EF4-FFF2-40B4-BE49-F238E27FC236}">
                  <a16:creationId xmlns:a16="http://schemas.microsoft.com/office/drawing/2014/main" id="{F924F642-5EF9-D2D4-A84A-04F1B1186C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50382" y="1171653"/>
              <a:ext cx="914400" cy="914400"/>
            </a:xfrm>
            <a:prstGeom prst="rect">
              <a:avLst/>
            </a:prstGeom>
          </p:spPr>
        </p:pic>
        <p:sp>
          <p:nvSpPr>
            <p:cNvPr id="18" name="TextBox 17">
              <a:extLst>
                <a:ext uri="{FF2B5EF4-FFF2-40B4-BE49-F238E27FC236}">
                  <a16:creationId xmlns:a16="http://schemas.microsoft.com/office/drawing/2014/main" id="{1B9D4411-ADB3-332E-19E6-DBD42FBEE44E}"/>
                </a:ext>
              </a:extLst>
            </p:cNvPr>
            <p:cNvSpPr txBox="1"/>
            <p:nvPr/>
          </p:nvSpPr>
          <p:spPr>
            <a:xfrm>
              <a:off x="7202950" y="2086053"/>
              <a:ext cx="1005403"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Robustness</a:t>
              </a:r>
            </a:p>
            <a:p>
              <a:pPr algn="ctr"/>
              <a:r>
                <a:rPr lang="en-US" sz="1400" dirty="0">
                  <a:latin typeface="Times New Roman" panose="02020603050405020304" pitchFamily="18" charset="0"/>
                  <a:cs typeface="Times New Roman" panose="02020603050405020304" pitchFamily="18" charset="0"/>
                </a:rPr>
                <a:t>Analysis</a:t>
              </a:r>
            </a:p>
          </p:txBody>
        </p:sp>
      </p:grpSp>
      <p:grpSp>
        <p:nvGrpSpPr>
          <p:cNvPr id="19" name="组合 18">
            <a:extLst>
              <a:ext uri="{FF2B5EF4-FFF2-40B4-BE49-F238E27FC236}">
                <a16:creationId xmlns:a16="http://schemas.microsoft.com/office/drawing/2014/main" id="{A2298C9A-781D-E20E-8AF2-AB5D753B1F95}"/>
              </a:ext>
            </a:extLst>
          </p:cNvPr>
          <p:cNvGrpSpPr/>
          <p:nvPr/>
        </p:nvGrpSpPr>
        <p:grpSpPr>
          <a:xfrm>
            <a:off x="6147245" y="1925457"/>
            <a:ext cx="1132529" cy="1183311"/>
            <a:chOff x="5184387" y="649903"/>
            <a:chExt cx="1576484" cy="1647172"/>
          </a:xfrm>
        </p:grpSpPr>
        <p:sp>
          <p:nvSpPr>
            <p:cNvPr id="20" name="TextBox 17">
              <a:extLst>
                <a:ext uri="{FF2B5EF4-FFF2-40B4-BE49-F238E27FC236}">
                  <a16:creationId xmlns:a16="http://schemas.microsoft.com/office/drawing/2014/main" id="{E0B036B5-3799-AC55-15F4-01C7D12D3DCD}"/>
                </a:ext>
              </a:extLst>
            </p:cNvPr>
            <p:cNvSpPr txBox="1"/>
            <p:nvPr/>
          </p:nvSpPr>
          <p:spPr>
            <a:xfrm>
              <a:off x="5184387" y="1568753"/>
              <a:ext cx="1576484" cy="728322"/>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(In)Tolerable</a:t>
              </a:r>
            </a:p>
            <a:p>
              <a:pPr algn="ctr"/>
              <a:r>
                <a:rPr lang="en-US" sz="1400" dirty="0">
                  <a:latin typeface="Times New Roman" panose="02020603050405020304" pitchFamily="18" charset="0"/>
                  <a:cs typeface="Times New Roman" panose="02020603050405020304" pitchFamily="18" charset="0"/>
                </a:rPr>
                <a:t>Deviations</a:t>
              </a:r>
            </a:p>
          </p:txBody>
        </p:sp>
        <p:pic>
          <p:nvPicPr>
            <p:cNvPr id="21" name="图形 20" descr="混在一起的剪贴板 纯色填充">
              <a:extLst>
                <a:ext uri="{FF2B5EF4-FFF2-40B4-BE49-F238E27FC236}">
                  <a16:creationId xmlns:a16="http://schemas.microsoft.com/office/drawing/2014/main" id="{C62EB01F-20AF-35FD-5C71-7638A8B697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5430" y="649903"/>
              <a:ext cx="914400" cy="914399"/>
            </a:xfrm>
            <a:prstGeom prst="rect">
              <a:avLst/>
            </a:prstGeom>
          </p:spPr>
        </p:pic>
      </p:grpSp>
      <p:grpSp>
        <p:nvGrpSpPr>
          <p:cNvPr id="22" name="组合 21">
            <a:extLst>
              <a:ext uri="{FF2B5EF4-FFF2-40B4-BE49-F238E27FC236}">
                <a16:creationId xmlns:a16="http://schemas.microsoft.com/office/drawing/2014/main" id="{46C2D402-981F-D6CC-DAD2-4CDEFA9DF7BE}"/>
              </a:ext>
            </a:extLst>
          </p:cNvPr>
          <p:cNvGrpSpPr/>
          <p:nvPr/>
        </p:nvGrpSpPr>
        <p:grpSpPr>
          <a:xfrm>
            <a:off x="6249307" y="3984392"/>
            <a:ext cx="928404" cy="1032771"/>
            <a:chOff x="3704474" y="2667835"/>
            <a:chExt cx="1292341" cy="1437620"/>
          </a:xfrm>
        </p:grpSpPr>
        <p:pic>
          <p:nvPicPr>
            <p:cNvPr id="23" name="Graphic 19" descr="Blueprint with solid fill">
              <a:extLst>
                <a:ext uri="{FF2B5EF4-FFF2-40B4-BE49-F238E27FC236}">
                  <a16:creationId xmlns:a16="http://schemas.microsoft.com/office/drawing/2014/main" id="{956E8757-18F1-40BF-773B-3886E354870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93441" y="2667835"/>
              <a:ext cx="914400" cy="914400"/>
            </a:xfrm>
            <a:prstGeom prst="rect">
              <a:avLst/>
            </a:prstGeom>
          </p:spPr>
        </p:pic>
        <p:sp>
          <p:nvSpPr>
            <p:cNvPr id="24" name="TextBox 20">
              <a:extLst>
                <a:ext uri="{FF2B5EF4-FFF2-40B4-BE49-F238E27FC236}">
                  <a16:creationId xmlns:a16="http://schemas.microsoft.com/office/drawing/2014/main" id="{7E3315FE-E5AA-2918-3E91-A3324DC8C722}"/>
                </a:ext>
              </a:extLst>
            </p:cNvPr>
            <p:cNvSpPr txBox="1"/>
            <p:nvPr/>
          </p:nvSpPr>
          <p:spPr>
            <a:xfrm>
              <a:off x="3704474" y="3582235"/>
              <a:ext cx="1292341"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Robustification</a:t>
              </a:r>
            </a:p>
            <a:p>
              <a:pPr algn="ctr"/>
              <a:r>
                <a:rPr lang="en-US" sz="1400" dirty="0">
                  <a:latin typeface="Times New Roman" panose="02020603050405020304" pitchFamily="18" charset="0"/>
                  <a:cs typeface="Times New Roman" panose="02020603050405020304" pitchFamily="18" charset="0"/>
                </a:rPr>
                <a:t>by Control</a:t>
              </a:r>
            </a:p>
          </p:txBody>
        </p:sp>
      </p:grpSp>
      <p:sp>
        <p:nvSpPr>
          <p:cNvPr id="25" name="菱形 24">
            <a:extLst>
              <a:ext uri="{FF2B5EF4-FFF2-40B4-BE49-F238E27FC236}">
                <a16:creationId xmlns:a16="http://schemas.microsoft.com/office/drawing/2014/main" id="{7A42399B-C354-5DF1-9F35-9E5A9DD75071}"/>
              </a:ext>
            </a:extLst>
          </p:cNvPr>
          <p:cNvSpPr/>
          <p:nvPr/>
        </p:nvSpPr>
        <p:spPr>
          <a:xfrm>
            <a:off x="7681574" y="2068959"/>
            <a:ext cx="1607058" cy="65689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latin typeface="Times New Roman" panose="02020603050405020304" pitchFamily="18" charset="0"/>
                <a:cs typeface="Times New Roman" panose="02020603050405020304" pitchFamily="18" charset="0"/>
              </a:rPr>
              <a:t>Robust</a:t>
            </a:r>
          </a:p>
          <a:p>
            <a:pPr algn="ctr"/>
            <a:r>
              <a:rPr lang="en-US" altLang="zh-CN" sz="1400" dirty="0">
                <a:latin typeface="Times New Roman" panose="02020603050405020304" pitchFamily="18" charset="0"/>
                <a:cs typeface="Times New Roman" panose="02020603050405020304" pitchFamily="18" charset="0"/>
              </a:rPr>
              <a:t>Enough?</a:t>
            </a:r>
            <a:endParaRPr lang="zh-CN" altLang="en-US" sz="1400" dirty="0">
              <a:latin typeface="Times New Roman" panose="02020603050405020304" pitchFamily="18" charset="0"/>
              <a:cs typeface="Times New Roman" panose="02020603050405020304" pitchFamily="18" charset="0"/>
            </a:endParaRPr>
          </a:p>
        </p:txBody>
      </p:sp>
      <p:sp>
        <p:nvSpPr>
          <p:cNvPr id="26" name="菱形 25">
            <a:extLst>
              <a:ext uri="{FF2B5EF4-FFF2-40B4-BE49-F238E27FC236}">
                <a16:creationId xmlns:a16="http://schemas.microsoft.com/office/drawing/2014/main" id="{097CB556-176E-4A6B-40FD-FD3205726C9A}"/>
              </a:ext>
            </a:extLst>
          </p:cNvPr>
          <p:cNvSpPr/>
          <p:nvPr/>
        </p:nvSpPr>
        <p:spPr>
          <a:xfrm>
            <a:off x="2851675" y="4217670"/>
            <a:ext cx="2357516" cy="67527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latin typeface="Times New Roman" panose="02020603050405020304" pitchFamily="18" charset="0"/>
                <a:cs typeface="Times New Roman" panose="02020603050405020304" pitchFamily="18" charset="0"/>
              </a:rPr>
              <a:t>Requirements</a:t>
            </a:r>
          </a:p>
          <a:p>
            <a:pPr algn="ctr"/>
            <a:r>
              <a:rPr lang="en-US" altLang="zh-CN" sz="1400" dirty="0">
                <a:latin typeface="Times New Roman" panose="02020603050405020304" pitchFamily="18" charset="0"/>
                <a:cs typeface="Times New Roman" panose="02020603050405020304" pitchFamily="18" charset="0"/>
              </a:rPr>
              <a:t>Conflicts?</a:t>
            </a:r>
            <a:endParaRPr lang="zh-CN" altLang="en-US" sz="1400" dirty="0">
              <a:latin typeface="Times New Roman" panose="02020603050405020304" pitchFamily="18" charset="0"/>
              <a:cs typeface="Times New Roman" panose="02020603050405020304" pitchFamily="18" charset="0"/>
            </a:endParaRPr>
          </a:p>
        </p:txBody>
      </p:sp>
      <p:grpSp>
        <p:nvGrpSpPr>
          <p:cNvPr id="27" name="组合 26">
            <a:extLst>
              <a:ext uri="{FF2B5EF4-FFF2-40B4-BE49-F238E27FC236}">
                <a16:creationId xmlns:a16="http://schemas.microsoft.com/office/drawing/2014/main" id="{FE64D775-54F1-784D-F7EA-654A12A92394}"/>
              </a:ext>
            </a:extLst>
          </p:cNvPr>
          <p:cNvGrpSpPr/>
          <p:nvPr/>
        </p:nvGrpSpPr>
        <p:grpSpPr>
          <a:xfrm>
            <a:off x="3623810" y="5493147"/>
            <a:ext cx="813246" cy="1032771"/>
            <a:chOff x="3784627" y="2667835"/>
            <a:chExt cx="1132040" cy="1437620"/>
          </a:xfrm>
        </p:grpSpPr>
        <p:pic>
          <p:nvPicPr>
            <p:cNvPr id="28" name="Graphic 19" descr="Blueprint with solid fill">
              <a:extLst>
                <a:ext uri="{FF2B5EF4-FFF2-40B4-BE49-F238E27FC236}">
                  <a16:creationId xmlns:a16="http://schemas.microsoft.com/office/drawing/2014/main" id="{8734FEC0-9791-97BF-F2ED-450E50F1660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93441" y="2667835"/>
              <a:ext cx="914400" cy="914400"/>
            </a:xfrm>
            <a:prstGeom prst="rect">
              <a:avLst/>
            </a:prstGeom>
          </p:spPr>
        </p:pic>
        <p:sp>
          <p:nvSpPr>
            <p:cNvPr id="29" name="TextBox 20">
              <a:extLst>
                <a:ext uri="{FF2B5EF4-FFF2-40B4-BE49-F238E27FC236}">
                  <a16:creationId xmlns:a16="http://schemas.microsoft.com/office/drawing/2014/main" id="{618E879B-663E-7C8F-3A4B-C7CF07AF13AA}"/>
                </a:ext>
              </a:extLst>
            </p:cNvPr>
            <p:cNvSpPr txBox="1"/>
            <p:nvPr/>
          </p:nvSpPr>
          <p:spPr>
            <a:xfrm>
              <a:off x="3784627" y="3582235"/>
              <a:ext cx="1132040"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Specification</a:t>
              </a:r>
            </a:p>
            <a:p>
              <a:pPr algn="ctr"/>
              <a:r>
                <a:rPr lang="en-US" sz="1400" dirty="0">
                  <a:latin typeface="Times New Roman" panose="02020603050405020304" pitchFamily="18" charset="0"/>
                  <a:cs typeface="Times New Roman" panose="02020603050405020304" pitchFamily="18" charset="0"/>
                </a:rPr>
                <a:t>Weakening</a:t>
              </a:r>
            </a:p>
          </p:txBody>
        </p:sp>
      </p:grpSp>
      <p:sp>
        <p:nvSpPr>
          <p:cNvPr id="30" name="箭头: 右 29">
            <a:extLst>
              <a:ext uri="{FF2B5EF4-FFF2-40B4-BE49-F238E27FC236}">
                <a16:creationId xmlns:a16="http://schemas.microsoft.com/office/drawing/2014/main" id="{CA1C477B-FA96-36CB-F79E-DDF1B9D266E9}"/>
              </a:ext>
            </a:extLst>
          </p:cNvPr>
          <p:cNvSpPr/>
          <p:nvPr/>
        </p:nvSpPr>
        <p:spPr>
          <a:xfrm rot="2349016">
            <a:off x="3211689" y="2808659"/>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31" name="箭头: 右 30">
            <a:extLst>
              <a:ext uri="{FF2B5EF4-FFF2-40B4-BE49-F238E27FC236}">
                <a16:creationId xmlns:a16="http://schemas.microsoft.com/office/drawing/2014/main" id="{AA321C44-17A8-2630-9B71-F7828D72FC92}"/>
              </a:ext>
            </a:extLst>
          </p:cNvPr>
          <p:cNvSpPr/>
          <p:nvPr/>
        </p:nvSpPr>
        <p:spPr>
          <a:xfrm rot="19108842">
            <a:off x="4481126" y="2788893"/>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32" name="箭头: 右 31">
            <a:extLst>
              <a:ext uri="{FF2B5EF4-FFF2-40B4-BE49-F238E27FC236}">
                <a16:creationId xmlns:a16="http://schemas.microsoft.com/office/drawing/2014/main" id="{FBC5B4B0-A2E3-5817-CDE7-AD26D8FFC134}"/>
              </a:ext>
            </a:extLst>
          </p:cNvPr>
          <p:cNvSpPr/>
          <p:nvPr/>
        </p:nvSpPr>
        <p:spPr>
          <a:xfrm>
            <a:off x="5944013" y="2281695"/>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33" name="箭头: 右 32">
            <a:extLst>
              <a:ext uri="{FF2B5EF4-FFF2-40B4-BE49-F238E27FC236}">
                <a16:creationId xmlns:a16="http://schemas.microsoft.com/office/drawing/2014/main" id="{A0126A0F-2E3A-4749-FF0F-7FB5B02B72C6}"/>
              </a:ext>
            </a:extLst>
          </p:cNvPr>
          <p:cNvSpPr/>
          <p:nvPr/>
        </p:nvSpPr>
        <p:spPr>
          <a:xfrm>
            <a:off x="7159277" y="2282557"/>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34" name="箭头: 右 33">
            <a:extLst>
              <a:ext uri="{FF2B5EF4-FFF2-40B4-BE49-F238E27FC236}">
                <a16:creationId xmlns:a16="http://schemas.microsoft.com/office/drawing/2014/main" id="{16C3F88D-393E-92FF-6C34-7941ADE2986C}"/>
              </a:ext>
            </a:extLst>
          </p:cNvPr>
          <p:cNvSpPr/>
          <p:nvPr/>
        </p:nvSpPr>
        <p:spPr>
          <a:xfrm>
            <a:off x="9405244" y="2278817"/>
            <a:ext cx="445903"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35" name="文本框 34">
            <a:extLst>
              <a:ext uri="{FF2B5EF4-FFF2-40B4-BE49-F238E27FC236}">
                <a16:creationId xmlns:a16="http://schemas.microsoft.com/office/drawing/2014/main" id="{8D42D211-DFE0-38D1-77CD-D561B613A9A5}"/>
              </a:ext>
            </a:extLst>
          </p:cNvPr>
          <p:cNvSpPr txBox="1"/>
          <p:nvPr/>
        </p:nvSpPr>
        <p:spPr>
          <a:xfrm>
            <a:off x="9371580" y="1983609"/>
            <a:ext cx="47956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Yes</a:t>
            </a:r>
            <a:endParaRPr lang="zh-CN" altLang="en-US" sz="1400" dirty="0">
              <a:latin typeface="Times New Roman" panose="02020603050405020304" pitchFamily="18" charset="0"/>
              <a:cs typeface="Times New Roman" panose="02020603050405020304" pitchFamily="18" charset="0"/>
            </a:endParaRPr>
          </a:p>
        </p:txBody>
      </p:sp>
      <p:sp>
        <p:nvSpPr>
          <p:cNvPr id="36" name="箭头: 圆角右 35">
            <a:extLst>
              <a:ext uri="{FF2B5EF4-FFF2-40B4-BE49-F238E27FC236}">
                <a16:creationId xmlns:a16="http://schemas.microsoft.com/office/drawing/2014/main" id="{11C05DEB-1D1A-C551-A2BB-BB0DEE042C61}"/>
              </a:ext>
            </a:extLst>
          </p:cNvPr>
          <p:cNvSpPr/>
          <p:nvPr/>
        </p:nvSpPr>
        <p:spPr>
          <a:xfrm rot="10800000">
            <a:off x="7521449" y="2834145"/>
            <a:ext cx="1012061" cy="1856260"/>
          </a:xfrm>
          <a:prstGeom prst="bentArrow">
            <a:avLst>
              <a:gd name="adj1" fmla="val 10641"/>
              <a:gd name="adj2" fmla="val 10960"/>
              <a:gd name="adj3" fmla="val 13010"/>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solidFill>
                <a:schemeClr val="tx1"/>
              </a:solidFill>
            </a:endParaRPr>
          </a:p>
        </p:txBody>
      </p:sp>
      <p:sp>
        <p:nvSpPr>
          <p:cNvPr id="37" name="文本框 36">
            <a:extLst>
              <a:ext uri="{FF2B5EF4-FFF2-40B4-BE49-F238E27FC236}">
                <a16:creationId xmlns:a16="http://schemas.microsoft.com/office/drawing/2014/main" id="{0E74ACE5-6D1A-F0A2-1F46-D1C528D81B22}"/>
              </a:ext>
            </a:extLst>
          </p:cNvPr>
          <p:cNvSpPr txBox="1"/>
          <p:nvPr/>
        </p:nvSpPr>
        <p:spPr>
          <a:xfrm>
            <a:off x="8579818" y="3142418"/>
            <a:ext cx="445903"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No</a:t>
            </a:r>
            <a:endParaRPr lang="zh-CN" altLang="en-US" sz="1400" dirty="0">
              <a:latin typeface="Times New Roman" panose="02020603050405020304" pitchFamily="18" charset="0"/>
              <a:cs typeface="Times New Roman" panose="02020603050405020304" pitchFamily="18" charset="0"/>
            </a:endParaRPr>
          </a:p>
        </p:txBody>
      </p:sp>
      <p:sp>
        <p:nvSpPr>
          <p:cNvPr id="38" name="箭头: 右 37">
            <a:extLst>
              <a:ext uri="{FF2B5EF4-FFF2-40B4-BE49-F238E27FC236}">
                <a16:creationId xmlns:a16="http://schemas.microsoft.com/office/drawing/2014/main" id="{19F0BED7-1CF4-9CE4-EA26-A0F21DEE4490}"/>
              </a:ext>
            </a:extLst>
          </p:cNvPr>
          <p:cNvSpPr/>
          <p:nvPr/>
        </p:nvSpPr>
        <p:spPr>
          <a:xfrm rot="16200000">
            <a:off x="3874086" y="3835772"/>
            <a:ext cx="312695" cy="2314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39" name="箭头: 右 38">
            <a:extLst>
              <a:ext uri="{FF2B5EF4-FFF2-40B4-BE49-F238E27FC236}">
                <a16:creationId xmlns:a16="http://schemas.microsoft.com/office/drawing/2014/main" id="{DBD8EBE1-4170-BE04-07D8-07A53CA80126}"/>
              </a:ext>
            </a:extLst>
          </p:cNvPr>
          <p:cNvSpPr/>
          <p:nvPr/>
        </p:nvSpPr>
        <p:spPr>
          <a:xfrm rot="10800000">
            <a:off x="5336798" y="4424916"/>
            <a:ext cx="623548" cy="26548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40" name="文本框 39">
            <a:extLst>
              <a:ext uri="{FF2B5EF4-FFF2-40B4-BE49-F238E27FC236}">
                <a16:creationId xmlns:a16="http://schemas.microsoft.com/office/drawing/2014/main" id="{8F090BD9-B33B-E862-D526-C64A87055CD5}"/>
              </a:ext>
            </a:extLst>
          </p:cNvPr>
          <p:cNvSpPr txBox="1"/>
          <p:nvPr/>
        </p:nvSpPr>
        <p:spPr>
          <a:xfrm>
            <a:off x="3477316" y="3807896"/>
            <a:ext cx="46132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No</a:t>
            </a:r>
            <a:endParaRPr lang="zh-CN" altLang="en-US" sz="1400" dirty="0">
              <a:latin typeface="Times New Roman" panose="02020603050405020304" pitchFamily="18" charset="0"/>
              <a:cs typeface="Times New Roman" panose="02020603050405020304" pitchFamily="18" charset="0"/>
            </a:endParaRPr>
          </a:p>
        </p:txBody>
      </p:sp>
      <p:sp>
        <p:nvSpPr>
          <p:cNvPr id="41" name="箭头: 右 40">
            <a:extLst>
              <a:ext uri="{FF2B5EF4-FFF2-40B4-BE49-F238E27FC236}">
                <a16:creationId xmlns:a16="http://schemas.microsoft.com/office/drawing/2014/main" id="{C06DE844-228E-A655-ECD0-3BAB2F959BB3}"/>
              </a:ext>
            </a:extLst>
          </p:cNvPr>
          <p:cNvSpPr/>
          <p:nvPr/>
        </p:nvSpPr>
        <p:spPr>
          <a:xfrm rot="5400000">
            <a:off x="3810209" y="5106363"/>
            <a:ext cx="441854" cy="2314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42" name="箭头: 圆角右 41">
            <a:extLst>
              <a:ext uri="{FF2B5EF4-FFF2-40B4-BE49-F238E27FC236}">
                <a16:creationId xmlns:a16="http://schemas.microsoft.com/office/drawing/2014/main" id="{B8AEB78B-DED6-AAFD-0F68-9B42B3083ED5}"/>
              </a:ext>
            </a:extLst>
          </p:cNvPr>
          <p:cNvSpPr/>
          <p:nvPr/>
        </p:nvSpPr>
        <p:spPr>
          <a:xfrm rot="16200000" flipV="1">
            <a:off x="6187154" y="5415902"/>
            <a:ext cx="656895" cy="679173"/>
          </a:xfrm>
          <a:prstGeom prst="bentArrow">
            <a:avLst>
              <a:gd name="adj1" fmla="val 16945"/>
              <a:gd name="adj2" fmla="val 20969"/>
              <a:gd name="adj3" fmla="val 19476"/>
              <a:gd name="adj4" fmla="val 4599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solidFill>
                <a:schemeClr val="tx1"/>
              </a:solidFill>
            </a:endParaRPr>
          </a:p>
        </p:txBody>
      </p:sp>
      <p:sp>
        <p:nvSpPr>
          <p:cNvPr id="43" name="文本框 42">
            <a:extLst>
              <a:ext uri="{FF2B5EF4-FFF2-40B4-BE49-F238E27FC236}">
                <a16:creationId xmlns:a16="http://schemas.microsoft.com/office/drawing/2014/main" id="{D3D0A273-BECE-4ADF-F0E5-84EE9D43BAF0}"/>
              </a:ext>
            </a:extLst>
          </p:cNvPr>
          <p:cNvSpPr txBox="1"/>
          <p:nvPr/>
        </p:nvSpPr>
        <p:spPr>
          <a:xfrm>
            <a:off x="3476823" y="4994944"/>
            <a:ext cx="522025"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Yes</a:t>
            </a:r>
            <a:endParaRPr lang="zh-CN" altLang="en-US" sz="1400" dirty="0">
              <a:latin typeface="Times New Roman" panose="02020603050405020304" pitchFamily="18" charset="0"/>
              <a:cs typeface="Times New Roman" panose="02020603050405020304" pitchFamily="18" charset="0"/>
            </a:endParaRPr>
          </a:p>
        </p:txBody>
      </p:sp>
      <p:grpSp>
        <p:nvGrpSpPr>
          <p:cNvPr id="44" name="组合 43">
            <a:extLst>
              <a:ext uri="{FF2B5EF4-FFF2-40B4-BE49-F238E27FC236}">
                <a16:creationId xmlns:a16="http://schemas.microsoft.com/office/drawing/2014/main" id="{E065CEC7-85F1-36EE-6C3E-1787DFA0C29E}"/>
              </a:ext>
            </a:extLst>
          </p:cNvPr>
          <p:cNvGrpSpPr/>
          <p:nvPr/>
        </p:nvGrpSpPr>
        <p:grpSpPr>
          <a:xfrm>
            <a:off x="9884811" y="1878143"/>
            <a:ext cx="656895" cy="1032771"/>
            <a:chOff x="2454222" y="1419627"/>
            <a:chExt cx="914400" cy="1437620"/>
          </a:xfrm>
        </p:grpSpPr>
        <p:pic>
          <p:nvPicPr>
            <p:cNvPr id="45" name="Graphic 13" descr="Document with solid fill">
              <a:extLst>
                <a:ext uri="{FF2B5EF4-FFF2-40B4-BE49-F238E27FC236}">
                  <a16:creationId xmlns:a16="http://schemas.microsoft.com/office/drawing/2014/main" id="{D975087B-B5B5-1917-0711-0EB359AEBE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54222" y="1419627"/>
              <a:ext cx="914400" cy="914400"/>
            </a:xfrm>
            <a:prstGeom prst="rect">
              <a:avLst/>
            </a:prstGeom>
          </p:spPr>
        </p:pic>
        <p:sp>
          <p:nvSpPr>
            <p:cNvPr id="46" name="TextBox 14">
              <a:extLst>
                <a:ext uri="{FF2B5EF4-FFF2-40B4-BE49-F238E27FC236}">
                  <a16:creationId xmlns:a16="http://schemas.microsoft.com/office/drawing/2014/main" id="{F3E55944-05E0-328A-9BDF-F4B8F1F15FFB}"/>
                </a:ext>
              </a:extLst>
            </p:cNvPr>
            <p:cNvSpPr txBox="1"/>
            <p:nvPr/>
          </p:nvSpPr>
          <p:spPr>
            <a:xfrm>
              <a:off x="2564221" y="2334027"/>
              <a:ext cx="694421"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Final</a:t>
              </a:r>
            </a:p>
            <a:p>
              <a:pPr algn="ctr"/>
              <a:r>
                <a:rPr lang="en-US" sz="1400" dirty="0">
                  <a:latin typeface="Times New Roman" panose="02020603050405020304" pitchFamily="18" charset="0"/>
                  <a:cs typeface="Times New Roman" panose="02020603050405020304" pitchFamily="18" charset="0"/>
                </a:rPr>
                <a:t>Design</a:t>
              </a:r>
            </a:p>
          </p:txBody>
        </p:sp>
      </p:grpSp>
      <p:grpSp>
        <p:nvGrpSpPr>
          <p:cNvPr id="47" name="组合 46">
            <a:extLst>
              <a:ext uri="{FF2B5EF4-FFF2-40B4-BE49-F238E27FC236}">
                <a16:creationId xmlns:a16="http://schemas.microsoft.com/office/drawing/2014/main" id="{774ACDFD-1EAF-BEFD-4A17-50CFD5FD2856}"/>
              </a:ext>
            </a:extLst>
          </p:cNvPr>
          <p:cNvGrpSpPr/>
          <p:nvPr/>
        </p:nvGrpSpPr>
        <p:grpSpPr>
          <a:xfrm>
            <a:off x="5300987" y="5493147"/>
            <a:ext cx="850096" cy="1032771"/>
            <a:chOff x="635166" y="4890057"/>
            <a:chExt cx="1183336" cy="1437620"/>
          </a:xfrm>
        </p:grpSpPr>
        <p:pic>
          <p:nvPicPr>
            <p:cNvPr id="48" name="图形 47" descr="文档 轮廓">
              <a:extLst>
                <a:ext uri="{FF2B5EF4-FFF2-40B4-BE49-F238E27FC236}">
                  <a16:creationId xmlns:a16="http://schemas.microsoft.com/office/drawing/2014/main" id="{50926545-8D91-0CB1-88C3-CFD75AA43B6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9631" y="4890057"/>
              <a:ext cx="914400" cy="914400"/>
            </a:xfrm>
            <a:prstGeom prst="rect">
              <a:avLst/>
            </a:prstGeom>
          </p:spPr>
        </p:pic>
        <p:sp>
          <p:nvSpPr>
            <p:cNvPr id="49" name="TextBox 14">
              <a:extLst>
                <a:ext uri="{FF2B5EF4-FFF2-40B4-BE49-F238E27FC236}">
                  <a16:creationId xmlns:a16="http://schemas.microsoft.com/office/drawing/2014/main" id="{143AB0A1-1BD2-84AF-76C4-9D98E944463C}"/>
                </a:ext>
              </a:extLst>
            </p:cNvPr>
            <p:cNvSpPr txBox="1"/>
            <p:nvPr/>
          </p:nvSpPr>
          <p:spPr>
            <a:xfrm>
              <a:off x="635166" y="5804457"/>
              <a:ext cx="1183336"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Resolved</a:t>
              </a:r>
            </a:p>
            <a:p>
              <a:pPr algn="ctr"/>
              <a:r>
                <a:rPr lang="en-US" sz="1400" dirty="0">
                  <a:latin typeface="Times New Roman" panose="02020603050405020304" pitchFamily="18" charset="0"/>
                  <a:cs typeface="Times New Roman" panose="02020603050405020304" pitchFamily="18" charset="0"/>
                </a:rPr>
                <a:t>Requirements</a:t>
              </a:r>
            </a:p>
          </p:txBody>
        </p:sp>
      </p:grpSp>
      <p:sp>
        <p:nvSpPr>
          <p:cNvPr id="50" name="箭头: 右 49">
            <a:extLst>
              <a:ext uri="{FF2B5EF4-FFF2-40B4-BE49-F238E27FC236}">
                <a16:creationId xmlns:a16="http://schemas.microsoft.com/office/drawing/2014/main" id="{1311BBDB-9E8F-12B9-DC70-CB132FBE23E5}"/>
              </a:ext>
            </a:extLst>
          </p:cNvPr>
          <p:cNvSpPr/>
          <p:nvPr/>
        </p:nvSpPr>
        <p:spPr>
          <a:xfrm rot="19346442">
            <a:off x="3216006" y="1871510"/>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dirty="0"/>
          </a:p>
        </p:txBody>
      </p:sp>
      <p:sp>
        <p:nvSpPr>
          <p:cNvPr id="51" name="箭头: 右 50">
            <a:extLst>
              <a:ext uri="{FF2B5EF4-FFF2-40B4-BE49-F238E27FC236}">
                <a16:creationId xmlns:a16="http://schemas.microsoft.com/office/drawing/2014/main" id="{4DBD5CF0-09EA-BC6E-3D06-05F789FB2263}"/>
              </a:ext>
            </a:extLst>
          </p:cNvPr>
          <p:cNvSpPr/>
          <p:nvPr/>
        </p:nvSpPr>
        <p:spPr>
          <a:xfrm>
            <a:off x="4515753" y="5877101"/>
            <a:ext cx="723886"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grpSp>
        <p:nvGrpSpPr>
          <p:cNvPr id="52" name="组合 51">
            <a:extLst>
              <a:ext uri="{FF2B5EF4-FFF2-40B4-BE49-F238E27FC236}">
                <a16:creationId xmlns:a16="http://schemas.microsoft.com/office/drawing/2014/main" id="{3D64DD3A-4AE9-4DA6-9561-3BEB911921E8}"/>
              </a:ext>
            </a:extLst>
          </p:cNvPr>
          <p:cNvGrpSpPr/>
          <p:nvPr/>
        </p:nvGrpSpPr>
        <p:grpSpPr>
          <a:xfrm>
            <a:off x="3605393" y="1394464"/>
            <a:ext cx="850096" cy="1032771"/>
            <a:chOff x="635164" y="4890057"/>
            <a:chExt cx="1183336" cy="1437620"/>
          </a:xfrm>
        </p:grpSpPr>
        <p:pic>
          <p:nvPicPr>
            <p:cNvPr id="53" name="图形 52" descr="文档 轮廓">
              <a:extLst>
                <a:ext uri="{FF2B5EF4-FFF2-40B4-BE49-F238E27FC236}">
                  <a16:creationId xmlns:a16="http://schemas.microsoft.com/office/drawing/2014/main" id="{AA635088-9C9D-A0C7-F053-932D8116E92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9631" y="4890057"/>
              <a:ext cx="914400" cy="914400"/>
            </a:xfrm>
            <a:prstGeom prst="rect">
              <a:avLst/>
            </a:prstGeom>
          </p:spPr>
        </p:pic>
        <p:sp>
          <p:nvSpPr>
            <p:cNvPr id="54" name="TextBox 14">
              <a:extLst>
                <a:ext uri="{FF2B5EF4-FFF2-40B4-BE49-F238E27FC236}">
                  <a16:creationId xmlns:a16="http://schemas.microsoft.com/office/drawing/2014/main" id="{40517765-2830-8A1D-F8DF-B25FD24ADCB8}"/>
                </a:ext>
              </a:extLst>
            </p:cNvPr>
            <p:cNvSpPr txBox="1"/>
            <p:nvPr/>
          </p:nvSpPr>
          <p:spPr>
            <a:xfrm>
              <a:off x="635164" y="5804457"/>
              <a:ext cx="1183336"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Initial</a:t>
              </a:r>
            </a:p>
            <a:p>
              <a:pPr algn="ctr"/>
              <a:r>
                <a:rPr lang="en-US" sz="1400" dirty="0">
                  <a:latin typeface="Times New Roman" panose="02020603050405020304" pitchFamily="18" charset="0"/>
                  <a:cs typeface="Times New Roman" panose="02020603050405020304" pitchFamily="18" charset="0"/>
                </a:rPr>
                <a:t>Requirements</a:t>
              </a:r>
            </a:p>
          </p:txBody>
        </p:sp>
      </p:grpSp>
      <p:sp>
        <p:nvSpPr>
          <p:cNvPr id="55" name="箭头: 右 54">
            <a:extLst>
              <a:ext uri="{FF2B5EF4-FFF2-40B4-BE49-F238E27FC236}">
                <a16:creationId xmlns:a16="http://schemas.microsoft.com/office/drawing/2014/main" id="{EFE01EF3-8CD1-46EC-805E-595F9C06AC7A}"/>
              </a:ext>
            </a:extLst>
          </p:cNvPr>
          <p:cNvSpPr/>
          <p:nvPr/>
        </p:nvSpPr>
        <p:spPr>
          <a:xfrm rot="2529780">
            <a:off x="4443361" y="1878291"/>
            <a:ext cx="406464"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57" name="矩形 56">
            <a:extLst>
              <a:ext uri="{FF2B5EF4-FFF2-40B4-BE49-F238E27FC236}">
                <a16:creationId xmlns:a16="http://schemas.microsoft.com/office/drawing/2014/main" id="{CA57C55E-32D1-FA90-E5F2-1875906DF22D}"/>
              </a:ext>
            </a:extLst>
          </p:cNvPr>
          <p:cNvSpPr/>
          <p:nvPr/>
        </p:nvSpPr>
        <p:spPr>
          <a:xfrm>
            <a:off x="6616569" y="1558882"/>
            <a:ext cx="1012059" cy="3238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Contrib. 1</a:t>
            </a:r>
            <a:endParaRPr lang="zh-CN" altLang="en-US" sz="1400" b="1"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A14BE00D-922C-6797-9CC2-24CD732B13BC}"/>
              </a:ext>
            </a:extLst>
          </p:cNvPr>
          <p:cNvSpPr/>
          <p:nvPr/>
        </p:nvSpPr>
        <p:spPr>
          <a:xfrm>
            <a:off x="6875064" y="3667751"/>
            <a:ext cx="974889" cy="3238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Contrib. 2</a:t>
            </a:r>
            <a:endParaRPr lang="zh-CN" altLang="en-US" sz="1400" b="1" dirty="0">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CFC081D3-9793-0243-C6E0-1AD9AC1E497D}"/>
              </a:ext>
            </a:extLst>
          </p:cNvPr>
          <p:cNvSpPr/>
          <p:nvPr/>
        </p:nvSpPr>
        <p:spPr>
          <a:xfrm>
            <a:off x="2678209" y="5361858"/>
            <a:ext cx="1008839" cy="3238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Contrib. 3</a:t>
            </a:r>
            <a:endParaRPr lang="zh-CN" altLang="en-US" sz="1400" b="1" dirty="0">
              <a:latin typeface="Times New Roman" panose="02020603050405020304" pitchFamily="18" charset="0"/>
              <a:cs typeface="Times New Roman" panose="02020603050405020304" pitchFamily="18" charset="0"/>
            </a:endParaRPr>
          </a:p>
        </p:txBody>
      </p:sp>
      <p:sp>
        <p:nvSpPr>
          <p:cNvPr id="58" name="对话气泡: 圆角矩形 57">
            <a:extLst>
              <a:ext uri="{FF2B5EF4-FFF2-40B4-BE49-F238E27FC236}">
                <a16:creationId xmlns:a16="http://schemas.microsoft.com/office/drawing/2014/main" id="{52C0EBC9-F90E-F157-9526-14CD3F47F02E}"/>
              </a:ext>
            </a:extLst>
          </p:cNvPr>
          <p:cNvSpPr/>
          <p:nvPr/>
        </p:nvSpPr>
        <p:spPr>
          <a:xfrm>
            <a:off x="8112161" y="4380710"/>
            <a:ext cx="3924088" cy="1325563"/>
          </a:xfrm>
          <a:prstGeom prst="wedgeRoundRectCallout">
            <a:avLst>
              <a:gd name="adj1" fmla="val -48147"/>
              <a:gd name="adj2" fmla="val -82994"/>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Improve robustness by generating a controller w.r.t. the safety property.</a:t>
            </a:r>
            <a:endParaRPr lang="zh-CN" altLang="en-US" sz="2400" i="1" dirty="0"/>
          </a:p>
        </p:txBody>
      </p:sp>
      <p:sp>
        <p:nvSpPr>
          <p:cNvPr id="59" name="对话气泡: 圆角矩形 58">
            <a:extLst>
              <a:ext uri="{FF2B5EF4-FFF2-40B4-BE49-F238E27FC236}">
                <a16:creationId xmlns:a16="http://schemas.microsoft.com/office/drawing/2014/main" id="{9A130BAD-248B-7289-EEF5-5D57FD4558AF}"/>
              </a:ext>
            </a:extLst>
          </p:cNvPr>
          <p:cNvSpPr/>
          <p:nvPr/>
        </p:nvSpPr>
        <p:spPr>
          <a:xfrm>
            <a:off x="155751" y="3423015"/>
            <a:ext cx="3064523" cy="1620477"/>
          </a:xfrm>
          <a:prstGeom prst="wedgeRoundRectCallout">
            <a:avLst>
              <a:gd name="adj1" fmla="val 33680"/>
              <a:gd name="adj2" fmla="val 61866"/>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Weaken the safety property to maintain more system functionality.</a:t>
            </a:r>
            <a:endParaRPr lang="zh-CN" altLang="en-US" sz="2400" i="1" dirty="0"/>
          </a:p>
        </p:txBody>
      </p:sp>
      <p:sp>
        <p:nvSpPr>
          <p:cNvPr id="7" name="对话气泡: 圆角矩形 6">
            <a:extLst>
              <a:ext uri="{FF2B5EF4-FFF2-40B4-BE49-F238E27FC236}">
                <a16:creationId xmlns:a16="http://schemas.microsoft.com/office/drawing/2014/main" id="{A4DDC5C7-5E9C-6BA7-109D-5608D84AFD14}"/>
              </a:ext>
            </a:extLst>
          </p:cNvPr>
          <p:cNvSpPr/>
          <p:nvPr/>
        </p:nvSpPr>
        <p:spPr>
          <a:xfrm>
            <a:off x="228561" y="1608669"/>
            <a:ext cx="1949644" cy="1094091"/>
          </a:xfrm>
          <a:prstGeom prst="wedgeRoundRectCallout">
            <a:avLst>
              <a:gd name="adj1" fmla="val 55033"/>
              <a:gd name="adj2" fmla="val 82930"/>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t>Contrib. 4</a:t>
            </a:r>
            <a:r>
              <a:rPr lang="en-US" altLang="zh-CN" sz="2400" dirty="0"/>
              <a:t>: tool </a:t>
            </a:r>
            <a:r>
              <a:rPr lang="en-US" altLang="zh-CN" sz="2400" b="1" i="1" dirty="0"/>
              <a:t>Fortis</a:t>
            </a:r>
            <a:endParaRPr lang="zh-CN" altLang="en-US" sz="2400" b="1" i="1" dirty="0"/>
          </a:p>
        </p:txBody>
      </p:sp>
    </p:spTree>
    <p:extLst>
      <p:ext uri="{BB962C8B-B14F-4D97-AF65-F5344CB8AC3E}">
        <p14:creationId xmlns:p14="http://schemas.microsoft.com/office/powerpoint/2010/main" val="3532378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B1D1A8-EFA2-7DA5-82C3-06C6D70CCA6B}"/>
              </a:ext>
            </a:extLst>
          </p:cNvPr>
          <p:cNvSpPr>
            <a:spLocks noGrp="1"/>
          </p:cNvSpPr>
          <p:nvPr>
            <p:ph type="title"/>
          </p:nvPr>
        </p:nvSpPr>
        <p:spPr/>
        <p:txBody>
          <a:bodyPr/>
          <a:lstStyle/>
          <a:p>
            <a:r>
              <a:rPr lang="en-US" altLang="zh-CN" dirty="0"/>
              <a:t>Robustness Analysis</a:t>
            </a:r>
            <a:endParaRPr lang="zh-CN" altLang="en-US" dirty="0"/>
          </a:p>
        </p:txBody>
      </p:sp>
      <p:sp>
        <p:nvSpPr>
          <p:cNvPr id="6" name="文本占位符 5">
            <a:extLst>
              <a:ext uri="{FF2B5EF4-FFF2-40B4-BE49-F238E27FC236}">
                <a16:creationId xmlns:a16="http://schemas.microsoft.com/office/drawing/2014/main" id="{527C3805-AF35-0FD2-457F-3727C7ADF4C7}"/>
              </a:ext>
            </a:extLst>
          </p:cNvPr>
          <p:cNvSpPr>
            <a:spLocks noGrp="1"/>
          </p:cNvSpPr>
          <p:nvPr>
            <p:ph type="body" idx="1"/>
          </p:nvPr>
        </p:nvSpPr>
        <p:spPr/>
        <p:txBody>
          <a:bodyPr/>
          <a:lstStyle/>
          <a:p>
            <a:r>
              <a:rPr lang="en-US" altLang="zh-CN" dirty="0"/>
              <a:t>A formal, behavioral notion of robustness.</a:t>
            </a:r>
          </a:p>
          <a:p>
            <a:r>
              <a:rPr lang="en-US" altLang="zh-CN" dirty="0"/>
              <a:t>Robustness computation and representation.</a:t>
            </a:r>
            <a:endParaRPr lang="zh-CN" altLang="en-US" dirty="0"/>
          </a:p>
        </p:txBody>
      </p:sp>
      <p:sp>
        <p:nvSpPr>
          <p:cNvPr id="4" name="灯片编号占位符 3">
            <a:extLst>
              <a:ext uri="{FF2B5EF4-FFF2-40B4-BE49-F238E27FC236}">
                <a16:creationId xmlns:a16="http://schemas.microsoft.com/office/drawing/2014/main" id="{8D3C2DA3-D6D9-62B9-AEEF-6B8AB94D06A3}"/>
              </a:ext>
            </a:extLst>
          </p:cNvPr>
          <p:cNvSpPr>
            <a:spLocks noGrp="1"/>
          </p:cNvSpPr>
          <p:nvPr>
            <p:ph type="sldNum" sz="quarter" idx="12"/>
          </p:nvPr>
        </p:nvSpPr>
        <p:spPr/>
        <p:txBody>
          <a:bodyPr/>
          <a:lstStyle/>
          <a:p>
            <a:fld id="{74A724E5-CF81-458D-9F9A-C575B439CC43}" type="slidenum">
              <a:rPr lang="zh-CN" altLang="en-US" smtClean="0"/>
              <a:t>19</a:t>
            </a:fld>
            <a:endParaRPr lang="zh-CN" altLang="en-US"/>
          </a:p>
        </p:txBody>
      </p:sp>
      <p:sp>
        <p:nvSpPr>
          <p:cNvPr id="3" name="内容占位符 2">
            <a:extLst>
              <a:ext uri="{FF2B5EF4-FFF2-40B4-BE49-F238E27FC236}">
                <a16:creationId xmlns:a16="http://schemas.microsoft.com/office/drawing/2014/main" id="{4EF4C733-683C-4134-D442-77F56042D1C1}"/>
              </a:ext>
            </a:extLst>
          </p:cNvPr>
          <p:cNvSpPr txBox="1">
            <a:spLocks/>
          </p:cNvSpPr>
          <p:nvPr/>
        </p:nvSpPr>
        <p:spPr>
          <a:xfrm>
            <a:off x="3941379" y="576676"/>
            <a:ext cx="7412421" cy="9997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2400"/>
              </a:spcBef>
              <a:buFont typeface="Arial" panose="020B0604020202020204" pitchFamily="34" charset="0"/>
              <a:buNone/>
              <a:defRPr sz="2400" kern="1200">
                <a:solidFill>
                  <a:schemeClr val="tx1">
                    <a:tint val="82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82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82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gn="just">
              <a:lnSpc>
                <a:spcPct val="100000"/>
              </a:lnSpc>
            </a:pPr>
            <a:r>
              <a:rPr lang="en-US" altLang="zh-CN" dirty="0">
                <a:latin typeface="+mj-lt"/>
              </a:rPr>
              <a:t>…, we can </a:t>
            </a:r>
            <a:r>
              <a:rPr lang="en-US" altLang="zh-CN" b="1" i="1" dirty="0">
                <a:solidFill>
                  <a:schemeClr val="tx1">
                    <a:lumMod val="75000"/>
                    <a:lumOff val="25000"/>
                  </a:schemeClr>
                </a:solidFill>
                <a:latin typeface="+mj-lt"/>
              </a:rPr>
              <a:t>systematically measure </a:t>
            </a:r>
            <a:r>
              <a:rPr lang="en-US" altLang="zh-CN" dirty="0">
                <a:latin typeface="+mj-lt"/>
              </a:rPr>
              <a:t>and improve the </a:t>
            </a:r>
            <a:r>
              <a:rPr lang="en-US" altLang="zh-CN" b="1" i="1" dirty="0">
                <a:solidFill>
                  <a:schemeClr val="tx1">
                    <a:lumMod val="75000"/>
                    <a:lumOff val="25000"/>
                  </a:schemeClr>
                </a:solidFill>
                <a:latin typeface="+mj-lt"/>
              </a:rPr>
              <a:t>behavioral robustness </a:t>
            </a:r>
            <a:r>
              <a:rPr lang="en-US" altLang="zh-CN" dirty="0">
                <a:latin typeface="+mj-lt"/>
              </a:rPr>
              <a:t>…</a:t>
            </a:r>
            <a:endParaRPr lang="zh-CN" altLang="en-US" dirty="0">
              <a:latin typeface="+mj-lt"/>
            </a:endParaRPr>
          </a:p>
        </p:txBody>
      </p:sp>
    </p:spTree>
    <p:extLst>
      <p:ext uri="{BB962C8B-B14F-4D97-AF65-F5344CB8AC3E}">
        <p14:creationId xmlns:p14="http://schemas.microsoft.com/office/powerpoint/2010/main" val="1124424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A76653-A7EC-5FAC-679E-045B372DD164}"/>
              </a:ext>
            </a:extLst>
          </p:cNvPr>
          <p:cNvSpPr>
            <a:spLocks noGrp="1"/>
          </p:cNvSpPr>
          <p:nvPr>
            <p:ph type="title"/>
          </p:nvPr>
        </p:nvSpPr>
        <p:spPr/>
        <p:txBody>
          <a:bodyPr/>
          <a:lstStyle/>
          <a:p>
            <a:r>
              <a:rPr lang="en-US" altLang="zh-CN" dirty="0"/>
              <a:t>A Thesis about Software Robustness</a:t>
            </a:r>
            <a:endParaRPr lang="zh-CN" altLang="en-US" dirty="0"/>
          </a:p>
        </p:txBody>
      </p:sp>
      <p:sp>
        <p:nvSpPr>
          <p:cNvPr id="3" name="内容占位符 2">
            <a:extLst>
              <a:ext uri="{FF2B5EF4-FFF2-40B4-BE49-F238E27FC236}">
                <a16:creationId xmlns:a16="http://schemas.microsoft.com/office/drawing/2014/main" id="{03B9C1DF-829A-DD41-A521-18C2B0848987}"/>
              </a:ext>
            </a:extLst>
          </p:cNvPr>
          <p:cNvSpPr>
            <a:spLocks noGrp="1"/>
          </p:cNvSpPr>
          <p:nvPr>
            <p:ph idx="1"/>
          </p:nvPr>
        </p:nvSpPr>
        <p:spPr>
          <a:xfrm>
            <a:off x="1016000" y="1537548"/>
            <a:ext cx="10123713" cy="974528"/>
          </a:xfrm>
        </p:spPr>
        <p:txBody>
          <a:bodyPr>
            <a:normAutofit fontScale="92500"/>
          </a:bodyPr>
          <a:lstStyle/>
          <a:p>
            <a:pPr algn="ctr"/>
            <a:r>
              <a:rPr lang="en-US" altLang="zh-CN" i="1" dirty="0">
                <a:solidFill>
                  <a:schemeClr val="bg2">
                    <a:lumMod val="50000"/>
                  </a:schemeClr>
                </a:solidFill>
                <a:latin typeface="+mj-lt"/>
              </a:rPr>
              <a:t>“Robustness is the ability of a software system to continue functioning correctly in the presence of invalid inputs or stressful environment.”</a:t>
            </a:r>
          </a:p>
        </p:txBody>
      </p:sp>
      <p:sp>
        <p:nvSpPr>
          <p:cNvPr id="5" name="灯片编号占位符 4">
            <a:extLst>
              <a:ext uri="{FF2B5EF4-FFF2-40B4-BE49-F238E27FC236}">
                <a16:creationId xmlns:a16="http://schemas.microsoft.com/office/drawing/2014/main" id="{3D39532F-C619-D1B1-F09B-8913D071F459}"/>
              </a:ext>
            </a:extLst>
          </p:cNvPr>
          <p:cNvSpPr>
            <a:spLocks noGrp="1"/>
          </p:cNvSpPr>
          <p:nvPr>
            <p:ph type="sldNum" sz="quarter" idx="12"/>
          </p:nvPr>
        </p:nvSpPr>
        <p:spPr/>
        <p:txBody>
          <a:bodyPr/>
          <a:lstStyle/>
          <a:p>
            <a:fld id="{74A724E5-CF81-458D-9F9A-C575B439CC43}" type="slidenum">
              <a:rPr lang="zh-CN" altLang="en-US" smtClean="0"/>
              <a:t>2</a:t>
            </a:fld>
            <a:endParaRPr lang="zh-CN" altLang="en-US"/>
          </a:p>
        </p:txBody>
      </p:sp>
      <p:pic>
        <p:nvPicPr>
          <p:cNvPr id="11" name="图片 10">
            <a:extLst>
              <a:ext uri="{FF2B5EF4-FFF2-40B4-BE49-F238E27FC236}">
                <a16:creationId xmlns:a16="http://schemas.microsoft.com/office/drawing/2014/main" id="{BC2BB651-1E99-2A44-C629-72D53307886F}"/>
              </a:ext>
            </a:extLst>
          </p:cNvPr>
          <p:cNvPicPr>
            <a:picLocks noChangeAspect="1"/>
          </p:cNvPicPr>
          <p:nvPr/>
        </p:nvPicPr>
        <p:blipFill>
          <a:blip r:embed="rId3"/>
          <a:stretch>
            <a:fillRect/>
          </a:stretch>
        </p:blipFill>
        <p:spPr>
          <a:xfrm>
            <a:off x="180870" y="2544565"/>
            <a:ext cx="5084868" cy="3779293"/>
          </a:xfrm>
          <a:prstGeom prst="rect">
            <a:avLst/>
          </a:prstGeom>
        </p:spPr>
      </p:pic>
      <p:pic>
        <p:nvPicPr>
          <p:cNvPr id="13" name="图片 12" descr="电脑的屏幕&#10;&#10;中度可信度描述已自动生成">
            <a:extLst>
              <a:ext uri="{FF2B5EF4-FFF2-40B4-BE49-F238E27FC236}">
                <a16:creationId xmlns:a16="http://schemas.microsoft.com/office/drawing/2014/main" id="{6673B990-F100-AE9D-2FE9-D94F0E885C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3778" y="2512076"/>
            <a:ext cx="2849153" cy="4271107"/>
          </a:xfrm>
          <a:prstGeom prst="rect">
            <a:avLst/>
          </a:prstGeom>
        </p:spPr>
      </p:pic>
      <p:pic>
        <p:nvPicPr>
          <p:cNvPr id="1026" name="Picture 2">
            <a:extLst>
              <a:ext uri="{FF2B5EF4-FFF2-40B4-BE49-F238E27FC236}">
                <a16:creationId xmlns:a16="http://schemas.microsoft.com/office/drawing/2014/main" id="{43A9F654-5582-158A-093C-94B4BCAAD2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655" y="2897896"/>
            <a:ext cx="4995475" cy="3072633"/>
          </a:xfrm>
          <a:prstGeom prst="rect">
            <a:avLst/>
          </a:prstGeom>
          <a:noFill/>
          <a:extLst>
            <a:ext uri="{909E8E84-426E-40DD-AFC4-6F175D3DCCD1}">
              <a14:hiddenFill xmlns:a14="http://schemas.microsoft.com/office/drawing/2010/main">
                <a:solidFill>
                  <a:srgbClr val="FFFFFF"/>
                </a:solidFill>
              </a14:hiddenFill>
            </a:ext>
          </a:extLst>
        </p:spPr>
      </p:pic>
      <p:sp>
        <p:nvSpPr>
          <p:cNvPr id="4" name="思想气泡: 云 3">
            <a:extLst>
              <a:ext uri="{FF2B5EF4-FFF2-40B4-BE49-F238E27FC236}">
                <a16:creationId xmlns:a16="http://schemas.microsoft.com/office/drawing/2014/main" id="{93134783-3918-FC5A-997C-C1784E121A58}"/>
              </a:ext>
            </a:extLst>
          </p:cNvPr>
          <p:cNvSpPr/>
          <p:nvPr/>
        </p:nvSpPr>
        <p:spPr>
          <a:xfrm>
            <a:off x="2559312" y="1769872"/>
            <a:ext cx="6608752" cy="4230785"/>
          </a:xfrm>
          <a:prstGeom prst="cloudCallout">
            <a:avLst>
              <a:gd name="adj1" fmla="val -42137"/>
              <a:gd name="adj2" fmla="val 5296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4800" b="1" i="1" dirty="0"/>
              <a:t>What is Robustness?</a:t>
            </a:r>
            <a:endParaRPr lang="zh-CN" altLang="en-US" sz="4800" b="1" i="1" dirty="0"/>
          </a:p>
        </p:txBody>
      </p:sp>
      <p:graphicFrame>
        <p:nvGraphicFramePr>
          <p:cNvPr id="6" name="表格 5">
            <a:extLst>
              <a:ext uri="{FF2B5EF4-FFF2-40B4-BE49-F238E27FC236}">
                <a16:creationId xmlns:a16="http://schemas.microsoft.com/office/drawing/2014/main" id="{0C35DB63-4A16-A9D0-D1AB-0DAC0B84713D}"/>
              </a:ext>
            </a:extLst>
          </p:cNvPr>
          <p:cNvGraphicFramePr>
            <a:graphicFrameLocks noGrp="1"/>
          </p:cNvGraphicFramePr>
          <p:nvPr>
            <p:extLst>
              <p:ext uri="{D42A27DB-BD31-4B8C-83A1-F6EECF244321}">
                <p14:modId xmlns:p14="http://schemas.microsoft.com/office/powerpoint/2010/main" val="472508818"/>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40684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3D7DB37D-E7F0-E85C-3273-2BA706C0B5B0}"/>
                  </a:ext>
                </a:extLst>
              </p:cNvPr>
              <p:cNvSpPr>
                <a:spLocks noGrp="1"/>
              </p:cNvSpPr>
              <p:nvPr>
                <p:ph type="title"/>
              </p:nvPr>
            </p:nvSpPr>
            <p:spPr/>
            <p:txBody>
              <a:bodyPr/>
              <a:lstStyle/>
              <a:p>
                <a:r>
                  <a:rPr lang="en-US" altLang="zh-CN" dirty="0"/>
                  <a:t>Formal Models of Therac-25, </a:t>
                </a:r>
                <a14:m>
                  <m:oMath xmlns:m="http://schemas.openxmlformats.org/officeDocument/2006/math">
                    <m:r>
                      <a:rPr lang="en-US" altLang="zh-CN" b="0" i="1" smtClean="0">
                        <a:latin typeface="Cambria Math" panose="02040503050406030204" pitchFamily="18" charset="0"/>
                      </a:rPr>
                      <m:t>𝑀</m:t>
                    </m:r>
                  </m:oMath>
                </a14:m>
                <a:endParaRPr lang="zh-CN" altLang="en-US" dirty="0"/>
              </a:p>
            </p:txBody>
          </p:sp>
        </mc:Choice>
        <mc:Fallback xmlns="">
          <p:sp>
            <p:nvSpPr>
              <p:cNvPr id="2" name="标题 1">
                <a:extLst>
                  <a:ext uri="{FF2B5EF4-FFF2-40B4-BE49-F238E27FC236}">
                    <a16:creationId xmlns:a16="http://schemas.microsoft.com/office/drawing/2014/main" id="{3D7DB37D-E7F0-E85C-3273-2BA706C0B5B0}"/>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zh-CN" altLang="en-US">
                    <a:noFill/>
                  </a:rPr>
                  <a:t> </a:t>
                </a:r>
              </a:p>
            </p:txBody>
          </p:sp>
        </mc:Fallback>
      </mc:AlternateContent>
      <p:pic>
        <p:nvPicPr>
          <p:cNvPr id="86" name="内容占位符 85" descr="图片包含 图示&#10;&#10;描述已自动生成">
            <a:extLst>
              <a:ext uri="{FF2B5EF4-FFF2-40B4-BE49-F238E27FC236}">
                <a16:creationId xmlns:a16="http://schemas.microsoft.com/office/drawing/2014/main" id="{E66F58A0-0AF0-376D-8AEF-37ABC34BA459}"/>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55368"/>
          <a:stretch/>
        </p:blipFill>
        <p:spPr>
          <a:xfrm>
            <a:off x="1262968" y="1690688"/>
            <a:ext cx="4314116" cy="4979631"/>
          </a:xfrm>
        </p:spPr>
      </p:pic>
      <p:sp>
        <p:nvSpPr>
          <p:cNvPr id="4" name="灯片编号占位符 3">
            <a:extLst>
              <a:ext uri="{FF2B5EF4-FFF2-40B4-BE49-F238E27FC236}">
                <a16:creationId xmlns:a16="http://schemas.microsoft.com/office/drawing/2014/main" id="{C25E588D-FB09-9002-F919-DFC0864B4B1B}"/>
              </a:ext>
            </a:extLst>
          </p:cNvPr>
          <p:cNvSpPr>
            <a:spLocks noGrp="1"/>
          </p:cNvSpPr>
          <p:nvPr>
            <p:ph type="sldNum" sz="quarter" idx="12"/>
          </p:nvPr>
        </p:nvSpPr>
        <p:spPr/>
        <p:txBody>
          <a:bodyPr/>
          <a:lstStyle/>
          <a:p>
            <a:fld id="{74A724E5-CF81-458D-9F9A-C575B439CC43}" type="slidenum">
              <a:rPr lang="zh-CN" altLang="en-US" smtClean="0"/>
              <a:t>20</a:t>
            </a:fld>
            <a:endParaRPr lang="zh-CN" altLang="en-US"/>
          </a:p>
        </p:txBody>
      </p:sp>
      <p:pic>
        <p:nvPicPr>
          <p:cNvPr id="5" name="内容占位符 85" descr="图片包含 图示&#10;&#10;描述已自动生成">
            <a:extLst>
              <a:ext uri="{FF2B5EF4-FFF2-40B4-BE49-F238E27FC236}">
                <a16:creationId xmlns:a16="http://schemas.microsoft.com/office/drawing/2014/main" id="{510D0089-82A9-5AF7-A6D2-C6B7EE612FA8}"/>
              </a:ext>
            </a:extLst>
          </p:cNvPr>
          <p:cNvPicPr>
            <a:picLocks noChangeAspect="1"/>
          </p:cNvPicPr>
          <p:nvPr/>
        </p:nvPicPr>
        <p:blipFill rotWithShape="1">
          <a:blip r:embed="rId4">
            <a:extLst>
              <a:ext uri="{28A0092B-C50C-407E-A947-70E740481C1C}">
                <a14:useLocalDpi xmlns:a14="http://schemas.microsoft.com/office/drawing/2010/main" val="0"/>
              </a:ext>
            </a:extLst>
          </a:blip>
          <a:srcRect l="44631"/>
          <a:stretch/>
        </p:blipFill>
        <p:spPr>
          <a:xfrm>
            <a:off x="5577084" y="1690688"/>
            <a:ext cx="5351948" cy="4979631"/>
          </a:xfrm>
          <a:prstGeom prst="rect">
            <a:avLst/>
          </a:prstGeom>
        </p:spPr>
      </p:pic>
      <p:sp>
        <p:nvSpPr>
          <p:cNvPr id="3" name="椭圆 2">
            <a:extLst>
              <a:ext uri="{FF2B5EF4-FFF2-40B4-BE49-F238E27FC236}">
                <a16:creationId xmlns:a16="http://schemas.microsoft.com/office/drawing/2014/main" id="{98DA81C3-DD9D-0AD2-CB3D-0DD6689A5917}"/>
              </a:ext>
            </a:extLst>
          </p:cNvPr>
          <p:cNvSpPr/>
          <p:nvPr/>
        </p:nvSpPr>
        <p:spPr>
          <a:xfrm>
            <a:off x="6310116" y="3309977"/>
            <a:ext cx="4095907" cy="1224239"/>
          </a:xfrm>
          <a:prstGeom prst="ellipse">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aphicFrame>
        <p:nvGraphicFramePr>
          <p:cNvPr id="6" name="表格 5">
            <a:extLst>
              <a:ext uri="{FF2B5EF4-FFF2-40B4-BE49-F238E27FC236}">
                <a16:creationId xmlns:a16="http://schemas.microsoft.com/office/drawing/2014/main" id="{2E589643-DF97-237E-CCFE-3EF97171D959}"/>
              </a:ext>
            </a:extLst>
          </p:cNvPr>
          <p:cNvGraphicFramePr>
            <a:graphicFrameLocks noGrp="1"/>
          </p:cNvGraphicFramePr>
          <p:nvPr>
            <p:extLst>
              <p:ext uri="{D42A27DB-BD31-4B8C-83A1-F6EECF244321}">
                <p14:modId xmlns:p14="http://schemas.microsoft.com/office/powerpoint/2010/main" val="3594454314"/>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402027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60DC051-2850-3A87-2F40-01158689E3BB}"/>
                  </a:ext>
                </a:extLst>
              </p:cNvPr>
              <p:cNvSpPr>
                <a:spLocks noGrp="1"/>
              </p:cNvSpPr>
              <p:nvPr>
                <p:ph type="title"/>
              </p:nvPr>
            </p:nvSpPr>
            <p:spPr/>
            <p:txBody>
              <a:bodyPr/>
              <a:lstStyle/>
              <a:p>
                <a:r>
                  <a:rPr lang="en-US" altLang="zh-CN" dirty="0"/>
                  <a:t>Operator Behavior </a:t>
                </a:r>
                <a14:m>
                  <m:oMath xmlns:m="http://schemas.openxmlformats.org/officeDocument/2006/math">
                    <m:r>
                      <a:rPr lang="en-US" altLang="zh-CN" b="0" i="1" smtClean="0">
                        <a:latin typeface="Cambria Math" panose="02040503050406030204" pitchFamily="18" charset="0"/>
                      </a:rPr>
                      <m:t>𝐸</m:t>
                    </m:r>
                  </m:oMath>
                </a14:m>
                <a:endParaRPr lang="zh-CN" altLang="en-US" dirty="0"/>
              </a:p>
            </p:txBody>
          </p:sp>
        </mc:Choice>
        <mc:Fallback xmlns="">
          <p:sp>
            <p:nvSpPr>
              <p:cNvPr id="2" name="标题 1">
                <a:extLst>
                  <a:ext uri="{FF2B5EF4-FFF2-40B4-BE49-F238E27FC236}">
                    <a16:creationId xmlns:a16="http://schemas.microsoft.com/office/drawing/2014/main" id="{960DC051-2850-3A87-2F40-01158689E3BB}"/>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46FB399-E082-5655-3B00-ADF5C2F97688}"/>
              </a:ext>
            </a:extLst>
          </p:cNvPr>
          <p:cNvSpPr>
            <a:spLocks noGrp="1"/>
          </p:cNvSpPr>
          <p:nvPr>
            <p:ph type="sldNum" sz="quarter" idx="12"/>
          </p:nvPr>
        </p:nvSpPr>
        <p:spPr/>
        <p:txBody>
          <a:bodyPr/>
          <a:lstStyle/>
          <a:p>
            <a:fld id="{74A724E5-CF81-458D-9F9A-C575B439CC43}" type="slidenum">
              <a:rPr lang="zh-CN" altLang="en-US" smtClean="0"/>
              <a:t>21</a:t>
            </a:fld>
            <a:endParaRPr lang="zh-CN" altLang="en-US"/>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B2F6A77B-83A9-CC5F-3581-A6A391E2FAAA}"/>
                  </a:ext>
                </a:extLst>
              </p:cNvPr>
              <p:cNvSpPr>
                <a:spLocks noGrp="1"/>
              </p:cNvSpPr>
              <p:nvPr>
                <p:ph idx="1"/>
              </p:nvPr>
            </p:nvSpPr>
            <p:spPr>
              <a:xfrm>
                <a:off x="3796111" y="1825625"/>
                <a:ext cx="7557690" cy="4351338"/>
              </a:xfrm>
            </p:spPr>
            <p:txBody>
              <a:bodyPr/>
              <a:lstStyle/>
              <a:p>
                <a:pPr marL="0" indent="0">
                  <a:buNone/>
                </a:pPr>
                <a:r>
                  <a:rPr lang="en-US" altLang="zh-CN" dirty="0">
                    <a:latin typeface="Cambria Math" panose="02040503050406030204" pitchFamily="18" charset="0"/>
                  </a:rPr>
                  <a:t>Captures expected sequences of user actions.</a:t>
                </a:r>
              </a:p>
              <a:p>
                <a:pPr marL="0" indent="0">
                  <a:buNone/>
                </a:pPr>
                <a:r>
                  <a:rPr lang="en-US" altLang="zh-CN" i="1" dirty="0">
                    <a:latin typeface="Cambria Math" panose="02040503050406030204" pitchFamily="18" charset="0"/>
                  </a:rPr>
                  <a:t>Safety property </a:t>
                </a:r>
                <a14:m>
                  <m:oMath xmlns:m="http://schemas.openxmlformats.org/officeDocument/2006/math">
                    <m:r>
                      <a:rPr lang="en-US" altLang="zh-CN" i="1" dirty="0" smtClean="0">
                        <a:latin typeface="Cambria Math" panose="02040503050406030204" pitchFamily="18" charset="0"/>
                      </a:rPr>
                      <m:t>𝑃</m:t>
                    </m:r>
                  </m:oMath>
                </a14:m>
                <a:r>
                  <a:rPr lang="en-US" altLang="zh-CN" dirty="0">
                    <a:latin typeface="Cambria Math" panose="02040503050406030204" pitchFamily="18" charset="0"/>
                  </a:rPr>
                  <a:t>: </a:t>
                </a:r>
                <a:r>
                  <a:rPr lang="en-US" altLang="zh-CN" b="1" dirty="0">
                    <a:solidFill>
                      <a:srgbClr val="FF0000"/>
                    </a:solidFill>
                    <a:latin typeface="Cambria Math" panose="02040503050406030204" pitchFamily="18" charset="0"/>
                  </a:rPr>
                  <a:t>no over-dose! </a:t>
                </a:r>
              </a:p>
              <a:p>
                <a:pPr marL="0" indent="0">
                  <a:buNone/>
                </a:pPr>
                <a14:m>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𝑀</m:t>
                        </m:r>
                      </m:e>
                      <m:sub>
                        <m:r>
                          <a:rPr lang="en-US" altLang="zh-CN" i="1" dirty="0" smtClean="0">
                            <a:latin typeface="Cambria Math" panose="02040503050406030204" pitchFamily="18" charset="0"/>
                          </a:rPr>
                          <m:t>𝐼</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𝑀</m:t>
                        </m:r>
                      </m:e>
                      <m:sub>
                        <m:r>
                          <a:rPr lang="en-US" altLang="zh-CN" b="0" i="1" dirty="0" smtClean="0">
                            <a:latin typeface="Cambria Math" panose="02040503050406030204" pitchFamily="18" charset="0"/>
                          </a:rPr>
                          <m:t>𝐵</m:t>
                        </m:r>
                      </m:sub>
                    </m:sSub>
                    <m:r>
                      <a:rPr lang="en-US" altLang="zh-CN" b="0"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𝑀</m:t>
                        </m:r>
                      </m:e>
                      <m:sub>
                        <m:r>
                          <a:rPr lang="en-US" altLang="zh-CN" i="1" dirty="0" smtClean="0">
                            <a:latin typeface="Cambria Math" panose="02040503050406030204" pitchFamily="18" charset="0"/>
                          </a:rPr>
                          <m:t>𝑆</m:t>
                        </m:r>
                      </m:sub>
                    </m:sSub>
                    <m:r>
                      <a:rPr lang="en-US" altLang="zh-CN" i="1" dirty="0" smtClean="0">
                        <a:latin typeface="Cambria Math" panose="02040503050406030204" pitchFamily="18" charset="0"/>
                      </a:rPr>
                      <m:t>)</m:t>
                    </m:r>
                  </m:oMath>
                </a14:m>
                <a:r>
                  <a:rPr lang="en-US" altLang="zh-CN" dirty="0">
                    <a:latin typeface="Cambria Math" panose="02040503050406030204" pitchFamily="18" charset="0"/>
                  </a:rPr>
                  <a:t>, and</a:t>
                </a:r>
                <a:endParaRPr lang="en-US" altLang="zh-CN" b="0" dirty="0">
                  <a:latin typeface="Cambria Math" panose="02040503050406030204" pitchFamily="18" charset="0"/>
                </a:endParaRPr>
              </a:p>
              <a:p>
                <a:pPr marL="0" indent="0">
                  <a:buNone/>
                </a:pPr>
                <a14:m>
                  <m:oMath xmlns:m="http://schemas.openxmlformats.org/officeDocument/2006/math">
                    <m:r>
                      <a:rPr lang="en-US" altLang="zh-CN" b="1" i="1" smtClean="0">
                        <a:solidFill>
                          <a:schemeClr val="accent4"/>
                        </a:solidFill>
                        <a:latin typeface="Cambria Math" panose="02040503050406030204" pitchFamily="18" charset="0"/>
                      </a:rPr>
                      <m:t>𝑴</m:t>
                    </m:r>
                    <m:r>
                      <a:rPr lang="en-US" altLang="zh-CN" b="1" i="1" smtClean="0">
                        <a:solidFill>
                          <a:schemeClr val="accent4"/>
                        </a:solidFill>
                        <a:latin typeface="Cambria Math" panose="02040503050406030204" pitchFamily="18" charset="0"/>
                      </a:rPr>
                      <m:t>||</m:t>
                    </m:r>
                    <m:r>
                      <a:rPr lang="en-US" altLang="zh-CN" b="1" i="1" smtClean="0">
                        <a:solidFill>
                          <a:schemeClr val="accent4"/>
                        </a:solidFill>
                        <a:latin typeface="Cambria Math" panose="02040503050406030204" pitchFamily="18" charset="0"/>
                      </a:rPr>
                      <m:t>𝑬</m:t>
                    </m:r>
                    <m:r>
                      <a:rPr lang="en-US" altLang="zh-CN" b="1" i="1" smtClean="0">
                        <a:solidFill>
                          <a:schemeClr val="accent4"/>
                        </a:solidFill>
                        <a:latin typeface="Cambria Math" panose="02040503050406030204" pitchFamily="18" charset="0"/>
                      </a:rPr>
                      <m:t>⊨</m:t>
                    </m:r>
                    <m:r>
                      <a:rPr lang="en-US" altLang="zh-CN" b="1" i="1" smtClean="0">
                        <a:solidFill>
                          <a:schemeClr val="accent4"/>
                        </a:solidFill>
                        <a:latin typeface="Cambria Math" panose="02040503050406030204" pitchFamily="18" charset="0"/>
                      </a:rPr>
                      <m:t>𝑷</m:t>
                    </m:r>
                  </m:oMath>
                </a14:m>
                <a:r>
                  <a:rPr lang="zh-CN" altLang="en-US" b="1" dirty="0">
                    <a:solidFill>
                      <a:schemeClr val="accent4"/>
                    </a:solidFill>
                  </a:rPr>
                  <a:t> </a:t>
                </a:r>
                <a:r>
                  <a:rPr lang="en-US" altLang="zh-CN" dirty="0"/>
                  <a:t>by model checking.</a:t>
                </a:r>
              </a:p>
            </p:txBody>
          </p:sp>
        </mc:Choice>
        <mc:Fallback xmlns="">
          <p:sp>
            <p:nvSpPr>
              <p:cNvPr id="5" name="内容占位符 2">
                <a:extLst>
                  <a:ext uri="{FF2B5EF4-FFF2-40B4-BE49-F238E27FC236}">
                    <a16:creationId xmlns:a16="http://schemas.microsoft.com/office/drawing/2014/main" id="{B2F6A77B-83A9-CC5F-3581-A6A391E2FAAA}"/>
                  </a:ext>
                </a:extLst>
              </p:cNvPr>
              <p:cNvSpPr>
                <a:spLocks noGrp="1" noRot="1" noChangeAspect="1" noMove="1" noResize="1" noEditPoints="1" noAdjustHandles="1" noChangeArrowheads="1" noChangeShapeType="1" noTextEdit="1"/>
              </p:cNvSpPr>
              <p:nvPr>
                <p:ph idx="1"/>
              </p:nvPr>
            </p:nvSpPr>
            <p:spPr>
              <a:xfrm>
                <a:off x="3796111" y="1825625"/>
                <a:ext cx="7557690" cy="4351338"/>
              </a:xfrm>
              <a:blipFill>
                <a:blip r:embed="rId4"/>
                <a:stretch>
                  <a:fillRect l="-1694" t="-238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22E761EE-FD55-6277-FDA2-6D8228E1AC21}"/>
              </a:ext>
            </a:extLst>
          </p:cNvPr>
          <p:cNvGrpSpPr/>
          <p:nvPr/>
        </p:nvGrpSpPr>
        <p:grpSpPr>
          <a:xfrm>
            <a:off x="838200" y="1825625"/>
            <a:ext cx="2701052" cy="4489112"/>
            <a:chOff x="7594429" y="873148"/>
            <a:chExt cx="2701052" cy="4489112"/>
          </a:xfrm>
        </p:grpSpPr>
        <p:sp>
          <p:nvSpPr>
            <p:cNvPr id="7" name="矩形: 圆角 6">
              <a:extLst>
                <a:ext uri="{FF2B5EF4-FFF2-40B4-BE49-F238E27FC236}">
                  <a16:creationId xmlns:a16="http://schemas.microsoft.com/office/drawing/2014/main" id="{82699339-631E-2FB1-0CED-391A820437ED}"/>
                </a:ext>
              </a:extLst>
            </p:cNvPr>
            <p:cNvSpPr/>
            <p:nvPr/>
          </p:nvSpPr>
          <p:spPr>
            <a:xfrm>
              <a:off x="8355241" y="949300"/>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Select Mode</a:t>
              </a:r>
              <a:endParaRPr lang="zh-CN" altLang="en-US" dirty="0">
                <a:latin typeface="Times New Roman" panose="02020603050405020304" pitchFamily="18" charset="0"/>
                <a:cs typeface="Times New Roman" panose="02020603050405020304" pitchFamily="18" charset="0"/>
              </a:endParaRPr>
            </a:p>
          </p:txBody>
        </p:sp>
        <p:sp>
          <p:nvSpPr>
            <p:cNvPr id="8" name="矩形: 圆角 7">
              <a:extLst>
                <a:ext uri="{FF2B5EF4-FFF2-40B4-BE49-F238E27FC236}">
                  <a16:creationId xmlns:a16="http://schemas.microsoft.com/office/drawing/2014/main" id="{06695910-90AE-3800-9F19-AF08C198EC63}"/>
                </a:ext>
              </a:extLst>
            </p:cNvPr>
            <p:cNvSpPr/>
            <p:nvPr/>
          </p:nvSpPr>
          <p:spPr>
            <a:xfrm>
              <a:off x="8355240" y="2182962"/>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Confirm Mode</a:t>
              </a:r>
              <a:endParaRPr lang="zh-CN" altLang="en-US" dirty="0">
                <a:latin typeface="Times New Roman" panose="02020603050405020304" pitchFamily="18" charset="0"/>
                <a:cs typeface="Times New Roman" panose="02020603050405020304" pitchFamily="18" charset="0"/>
              </a:endParaRPr>
            </a:p>
          </p:txBody>
        </p:sp>
        <p:sp>
          <p:nvSpPr>
            <p:cNvPr id="9" name="矩形: 圆角 8">
              <a:extLst>
                <a:ext uri="{FF2B5EF4-FFF2-40B4-BE49-F238E27FC236}">
                  <a16:creationId xmlns:a16="http://schemas.microsoft.com/office/drawing/2014/main" id="{A31C0A68-1D8C-3634-9334-E1852D7035C7}"/>
                </a:ext>
              </a:extLst>
            </p:cNvPr>
            <p:cNvSpPr/>
            <p:nvPr/>
          </p:nvSpPr>
          <p:spPr>
            <a:xfrm>
              <a:off x="8355240" y="3416624"/>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Fire Beam</a:t>
              </a:r>
              <a:endParaRPr lang="zh-CN" altLang="en-US"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4276771F-802E-2A84-5028-C6E02E4AE2D5}"/>
                </a:ext>
              </a:extLst>
            </p:cNvPr>
            <p:cNvSpPr/>
            <p:nvPr/>
          </p:nvSpPr>
          <p:spPr>
            <a:xfrm>
              <a:off x="8355240" y="4650285"/>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Task Complete</a:t>
              </a:r>
              <a:endParaRPr lang="zh-CN" altLang="en-US" dirty="0">
                <a:latin typeface="Times New Roman" panose="02020603050405020304" pitchFamily="18" charset="0"/>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A692C83D-A07B-BC89-937D-3A21E1F409FA}"/>
                </a:ext>
              </a:extLst>
            </p:cNvPr>
            <p:cNvCxnSpPr>
              <a:cxnSpLocks/>
              <a:stCxn id="8" idx="2"/>
              <a:endCxn id="9" idx="0"/>
            </p:cNvCxnSpPr>
            <p:nvPr/>
          </p:nvCxnSpPr>
          <p:spPr>
            <a:xfrm>
              <a:off x="8949136" y="2894937"/>
              <a:ext cx="0" cy="52168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B72D20C9-4075-672C-8426-BB035859F49A}"/>
                </a:ext>
              </a:extLst>
            </p:cNvPr>
            <p:cNvCxnSpPr>
              <a:cxnSpLocks/>
              <a:stCxn id="9" idx="2"/>
              <a:endCxn id="10" idx="0"/>
            </p:cNvCxnSpPr>
            <p:nvPr/>
          </p:nvCxnSpPr>
          <p:spPr>
            <a:xfrm>
              <a:off x="8949136" y="4128599"/>
              <a:ext cx="0" cy="52168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连接符: 曲线 12">
              <a:extLst>
                <a:ext uri="{FF2B5EF4-FFF2-40B4-BE49-F238E27FC236}">
                  <a16:creationId xmlns:a16="http://schemas.microsoft.com/office/drawing/2014/main" id="{FE977520-F4CF-9FDF-96EC-BE2917D5F96A}"/>
                </a:ext>
              </a:extLst>
            </p:cNvPr>
            <p:cNvCxnSpPr>
              <a:cxnSpLocks/>
              <a:stCxn id="7" idx="3"/>
              <a:endCxn id="8" idx="3"/>
            </p:cNvCxnSpPr>
            <p:nvPr/>
          </p:nvCxnSpPr>
          <p:spPr>
            <a:xfrm flipH="1">
              <a:off x="9543031" y="1305288"/>
              <a:ext cx="1" cy="1233662"/>
            </a:xfrm>
            <a:prstGeom prst="curvedConnector3">
              <a:avLst>
                <a:gd name="adj1" fmla="val -2286000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连接符: 曲线 13">
              <a:extLst>
                <a:ext uri="{FF2B5EF4-FFF2-40B4-BE49-F238E27FC236}">
                  <a16:creationId xmlns:a16="http://schemas.microsoft.com/office/drawing/2014/main" id="{26F9B250-1326-002D-DF4E-5B94FB81F9BE}"/>
                </a:ext>
              </a:extLst>
            </p:cNvPr>
            <p:cNvCxnSpPr>
              <a:cxnSpLocks/>
              <a:stCxn id="7" idx="1"/>
              <a:endCxn id="8" idx="1"/>
            </p:cNvCxnSpPr>
            <p:nvPr/>
          </p:nvCxnSpPr>
          <p:spPr>
            <a:xfrm rot="10800000" flipV="1">
              <a:off x="8355241" y="1305288"/>
              <a:ext cx="1" cy="1233662"/>
            </a:xfrm>
            <a:prstGeom prst="curvedConnector3">
              <a:avLst>
                <a:gd name="adj1" fmla="val 2286010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5" name="连接符: 曲线 14">
              <a:extLst>
                <a:ext uri="{FF2B5EF4-FFF2-40B4-BE49-F238E27FC236}">
                  <a16:creationId xmlns:a16="http://schemas.microsoft.com/office/drawing/2014/main" id="{D008D858-1172-B9B2-EB4C-AA3CF613A3C5}"/>
                </a:ext>
              </a:extLst>
            </p:cNvPr>
            <p:cNvCxnSpPr>
              <a:cxnSpLocks/>
              <a:stCxn id="16" idx="4"/>
              <a:endCxn id="7" idx="1"/>
            </p:cNvCxnSpPr>
            <p:nvPr/>
          </p:nvCxnSpPr>
          <p:spPr>
            <a:xfrm rot="16200000" flipH="1">
              <a:off x="7943751" y="893797"/>
              <a:ext cx="292537" cy="530443"/>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6" name="椭圆 15">
              <a:extLst>
                <a:ext uri="{FF2B5EF4-FFF2-40B4-BE49-F238E27FC236}">
                  <a16:creationId xmlns:a16="http://schemas.microsoft.com/office/drawing/2014/main" id="{ABBE3068-0FD6-F786-E232-B91C84288C63}"/>
                </a:ext>
              </a:extLst>
            </p:cNvPr>
            <p:cNvSpPr/>
            <p:nvPr/>
          </p:nvSpPr>
          <p:spPr>
            <a:xfrm>
              <a:off x="7754996" y="873148"/>
              <a:ext cx="139603" cy="1396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07002608-7F7F-EF2A-E49B-E8DBFF4C5A49}"/>
                </a:ext>
              </a:extLst>
            </p:cNvPr>
            <p:cNvSpPr txBox="1"/>
            <p:nvPr/>
          </p:nvSpPr>
          <p:spPr>
            <a:xfrm>
              <a:off x="7594429" y="1741899"/>
              <a:ext cx="49559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X</a:t>
              </a:r>
              <a:endParaRPr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D3016973-4C05-BDA2-C50A-A1AB29C43514}"/>
                </a:ext>
              </a:extLst>
            </p:cNvPr>
            <p:cNvSpPr txBox="1"/>
            <p:nvPr/>
          </p:nvSpPr>
          <p:spPr>
            <a:xfrm>
              <a:off x="9799890" y="1741899"/>
              <a:ext cx="49559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F8D1D99C-38B9-58CA-C291-9C96F3F93A1F}"/>
                </a:ext>
              </a:extLst>
            </p:cNvPr>
            <p:cNvSpPr txBox="1"/>
            <p:nvPr/>
          </p:nvSpPr>
          <p:spPr>
            <a:xfrm>
              <a:off x="8947921" y="2971114"/>
              <a:ext cx="851969"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Enter</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B63A8314-38CD-B567-2F9A-2A34DF03BCAA}"/>
                </a:ext>
              </a:extLst>
            </p:cNvPr>
            <p:cNvSpPr txBox="1"/>
            <p:nvPr/>
          </p:nvSpPr>
          <p:spPr>
            <a:xfrm>
              <a:off x="8947920" y="4160252"/>
              <a:ext cx="68879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grpSp>
      <p:graphicFrame>
        <p:nvGraphicFramePr>
          <p:cNvPr id="3" name="表格 2">
            <a:extLst>
              <a:ext uri="{FF2B5EF4-FFF2-40B4-BE49-F238E27FC236}">
                <a16:creationId xmlns:a16="http://schemas.microsoft.com/office/drawing/2014/main" id="{54A0848A-2876-4DC8-D444-C5C908F871C8}"/>
              </a:ext>
            </a:extLst>
          </p:cNvPr>
          <p:cNvGraphicFramePr>
            <a:graphicFrameLocks noGrp="1"/>
          </p:cNvGraphicFramePr>
          <p:nvPr>
            <p:extLst>
              <p:ext uri="{D42A27DB-BD31-4B8C-83A1-F6EECF244321}">
                <p14:modId xmlns:p14="http://schemas.microsoft.com/office/powerpoint/2010/main" val="3089976862"/>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607209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435A16-E0F0-D4EA-C8FF-09701BDC08EE}"/>
              </a:ext>
            </a:extLst>
          </p:cNvPr>
          <p:cNvSpPr>
            <a:spLocks noGrp="1"/>
          </p:cNvSpPr>
          <p:nvPr>
            <p:ph type="title"/>
          </p:nvPr>
        </p:nvSpPr>
        <p:spPr/>
        <p:txBody>
          <a:bodyPr/>
          <a:lstStyle/>
          <a:p>
            <a:r>
              <a:rPr lang="en-US" altLang="zh-CN" dirty="0"/>
              <a:t>Deviation and Robustness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E2368BD-72ED-E64A-1AD1-D0F049D352FA}"/>
                  </a:ext>
                </a:extLst>
              </p:cNvPr>
              <p:cNvSpPr>
                <a:spLocks noGrp="1"/>
              </p:cNvSpPr>
              <p:nvPr>
                <p:ph idx="1"/>
              </p:nvPr>
            </p:nvSpPr>
            <p:spPr>
              <a:xfrm>
                <a:off x="3796110" y="1825625"/>
                <a:ext cx="7557689" cy="4351338"/>
              </a:xfrm>
            </p:spPr>
            <p:txBody>
              <a:bodyPr/>
              <a:lstStyle/>
              <a:p>
                <a:r>
                  <a:rPr lang="en-US" altLang="zh-CN" dirty="0"/>
                  <a:t>A </a:t>
                </a:r>
                <a:r>
                  <a:rPr lang="en-US" altLang="zh-CN" b="1" i="1" dirty="0">
                    <a:solidFill>
                      <a:schemeClr val="accent4"/>
                    </a:solidFill>
                  </a:rPr>
                  <a:t>deviation</a:t>
                </a:r>
                <a:r>
                  <a:rPr lang="en-US" altLang="zh-CN" dirty="0"/>
                  <a:t> is a trace that not defined in </a:t>
                </a:r>
                <a14:m>
                  <m:oMath xmlns:m="http://schemas.openxmlformats.org/officeDocument/2006/math">
                    <m:r>
                      <a:rPr lang="en-US" altLang="zh-CN" b="0" i="1" smtClean="0">
                        <a:latin typeface="Cambria Math" panose="02040503050406030204" pitchFamily="18" charset="0"/>
                      </a:rPr>
                      <m:t>𝐸</m:t>
                    </m:r>
                  </m:oMath>
                </a14:m>
                <a:r>
                  <a:rPr lang="en-US" altLang="zh-CN" dirty="0"/>
                  <a:t>.</a:t>
                </a:r>
              </a:p>
              <a:p>
                <a:pPr marL="1143000" lvl="1" indent="-457200"/>
                <a:r>
                  <a:rPr lang="en-US" altLang="zh-CN" dirty="0"/>
                  <a:t>E.g., </a:t>
                </a:r>
                <a14:m>
                  <m:oMath xmlns:m="http://schemas.openxmlformats.org/officeDocument/2006/math">
                    <m:r>
                      <a:rPr lang="en-US" altLang="zh-CN" b="0" i="1" smtClean="0">
                        <a:latin typeface="Cambria Math" panose="02040503050406030204" pitchFamily="18" charset="0"/>
                      </a:rPr>
                      <m:t>⟨</m:t>
                    </m:r>
                    <m:r>
                      <m:rPr>
                        <m:nor/>
                      </m:rPr>
                      <a:rPr lang="en-US" altLang="zh-CN" b="0" i="0" smtClean="0">
                        <a:latin typeface="Cambria Math" panose="02040503050406030204" pitchFamily="18" charset="0"/>
                      </a:rPr>
                      <m:t>X</m:t>
                    </m:r>
                    <m:r>
                      <m:rPr>
                        <m:nor/>
                      </m:rPr>
                      <a:rPr lang="en-US" altLang="zh-CN" b="0" i="0" smtClean="0">
                        <a:latin typeface="Cambria Math" panose="02040503050406030204" pitchFamily="18" charset="0"/>
                      </a:rPr>
                      <m:t>,</m:t>
                    </m:r>
                    <m:r>
                      <m:rPr>
                        <m:nor/>
                      </m:rPr>
                      <a:rPr lang="en-US" altLang="zh-CN" b="0" i="0" smtClean="0">
                        <a:solidFill>
                          <a:srgbClr val="FF0000"/>
                        </a:solidFill>
                        <a:latin typeface="Cambria Math" panose="02040503050406030204" pitchFamily="18" charset="0"/>
                      </a:rPr>
                      <m:t>B</m:t>
                    </m:r>
                    <m:r>
                      <a:rPr lang="en-US" altLang="zh-CN" b="0" i="1" smtClean="0">
                        <a:latin typeface="Cambria Math" panose="02040503050406030204" pitchFamily="18" charset="0"/>
                      </a:rPr>
                      <m:t>⟩</m:t>
                    </m:r>
                  </m:oMath>
                </a14:m>
                <a:r>
                  <a:rPr lang="en-US" altLang="zh-CN" dirty="0"/>
                  <a:t>, fire without confirm.</a:t>
                </a:r>
              </a:p>
              <a:p>
                <a:pPr marL="457200" indent="-457200"/>
                <a:r>
                  <a:rPr lang="en-US" altLang="zh-CN" i="1" dirty="0"/>
                  <a:t>Robust:</a:t>
                </a:r>
                <a:r>
                  <a:rPr lang="en-US" altLang="zh-CN" dirty="0"/>
                  <a:t>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m:rPr>
                                <m:nor/>
                              </m:rPr>
                              <a:rPr lang="en-US" altLang="zh-CN" b="0" i="0" smtClean="0">
                                <a:latin typeface="Cambria Math" panose="02040503050406030204" pitchFamily="18" charset="0"/>
                              </a:rPr>
                              <m:t>X</m:t>
                            </m:r>
                            <m:r>
                              <m:rPr>
                                <m:nor/>
                              </m:rPr>
                              <a:rPr lang="en-US" altLang="zh-CN" b="0" i="0" smtClean="0">
                                <a:latin typeface="Cambria Math" panose="02040503050406030204" pitchFamily="18" charset="0"/>
                              </a:rPr>
                              <m:t>,</m:t>
                            </m:r>
                            <m:r>
                              <m:rPr>
                                <m:nor/>
                              </m:rPr>
                              <a:rPr lang="en-US" altLang="zh-CN" b="0" i="0" smtClean="0">
                                <a:solidFill>
                                  <a:srgbClr val="FF0000"/>
                                </a:solidFill>
                                <a:latin typeface="Cambria Math" panose="02040503050406030204" pitchFamily="18" charset="0"/>
                              </a:rPr>
                              <m:t>B</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oMath>
                </a14:m>
                <a:r>
                  <a:rPr lang="en-US" altLang="zh-CN" i="1" dirty="0"/>
                  <a:t>.</a:t>
                </a:r>
              </a:p>
              <a:p>
                <a:r>
                  <a:rPr lang="en-US" altLang="zh-CN" i="1" dirty="0"/>
                  <a:t>Robustness measurement </a:t>
                </a:r>
                <a14:m>
                  <m:oMath xmlns:m="http://schemas.openxmlformats.org/officeDocument/2006/math">
                    <m:r>
                      <m:rPr>
                        <m:sty m:val="p"/>
                      </m:rPr>
                      <a:rPr lang="en-US" altLang="zh-CN" b="0" i="0" smtClean="0">
                        <a:latin typeface="Cambria Math" panose="02040503050406030204" pitchFamily="18" charset="0"/>
                      </a:rPr>
                      <m:t>Δ</m:t>
                    </m:r>
                  </m:oMath>
                </a14:m>
                <a:r>
                  <a:rPr lang="en-US" altLang="zh-CN" i="1" dirty="0"/>
                  <a:t>:</a:t>
                </a:r>
              </a:p>
              <a:p>
                <a:pPr marL="180000" algn="ctr"/>
                <a:r>
                  <a:rPr lang="en-US" altLang="zh-CN" i="1" dirty="0"/>
                  <a:t>The set of </a:t>
                </a:r>
                <a:r>
                  <a:rPr lang="en-US" altLang="zh-CN" b="1" i="1" dirty="0">
                    <a:solidFill>
                      <a:schemeClr val="accent4"/>
                    </a:solidFill>
                  </a:rPr>
                  <a:t>all</a:t>
                </a:r>
                <a:r>
                  <a:rPr lang="en-US" altLang="zh-CN" i="1" dirty="0">
                    <a:solidFill>
                      <a:schemeClr val="accent4"/>
                    </a:solidFill>
                  </a:rPr>
                  <a:t> </a:t>
                </a:r>
                <a:r>
                  <a:rPr lang="en-US" altLang="zh-CN" b="1" i="1" dirty="0">
                    <a:solidFill>
                      <a:schemeClr val="accent4"/>
                    </a:solidFill>
                  </a:rPr>
                  <a:t>deviations</a:t>
                </a:r>
                <a:r>
                  <a:rPr lang="en-US" altLang="zh-CN" i="1" dirty="0">
                    <a:solidFill>
                      <a:schemeClr val="accent4"/>
                    </a:solidFill>
                  </a:rPr>
                  <a:t> </a:t>
                </a:r>
                <a:r>
                  <a:rPr lang="en-US" altLang="zh-CN" i="1" dirty="0"/>
                  <a:t>under which </a:t>
                </a:r>
                <a14:m>
                  <m:oMath xmlns:m="http://schemas.openxmlformats.org/officeDocument/2006/math">
                    <m:r>
                      <a:rPr lang="en-US" altLang="zh-CN" b="0" i="1" smtClean="0">
                        <a:latin typeface="Cambria Math" panose="02040503050406030204" pitchFamily="18" charset="0"/>
                      </a:rPr>
                      <m:t>𝑀</m:t>
                    </m:r>
                  </m:oMath>
                </a14:m>
                <a:r>
                  <a:rPr lang="en-US" altLang="zh-CN" i="1" dirty="0"/>
                  <a:t> continues </a:t>
                </a:r>
                <a:r>
                  <a:rPr lang="en-US" altLang="zh-CN" b="1" i="1" dirty="0">
                    <a:solidFill>
                      <a:schemeClr val="accent2"/>
                    </a:solidFill>
                  </a:rPr>
                  <a:t>satisfying property </a:t>
                </a:r>
                <a14:m>
                  <m:oMath xmlns:m="http://schemas.openxmlformats.org/officeDocument/2006/math">
                    <m:r>
                      <a:rPr lang="en-US" altLang="zh-CN" b="1" i="1" smtClean="0">
                        <a:solidFill>
                          <a:schemeClr val="accent2"/>
                        </a:solidFill>
                        <a:latin typeface="Cambria Math" panose="02040503050406030204" pitchFamily="18" charset="0"/>
                      </a:rPr>
                      <m:t>𝑷</m:t>
                    </m:r>
                  </m:oMath>
                </a14:m>
                <a:r>
                  <a:rPr lang="en-US" altLang="zh-CN" i="1" dirty="0"/>
                  <a:t>, i.e.,</a:t>
                </a:r>
              </a:p>
              <a:p>
                <a:pPr marL="180000" algn="ctr">
                  <a:spcBef>
                    <a:spcPts val="1200"/>
                  </a:spcBef>
                </a:pP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oMath>
                </a14:m>
                <a:r>
                  <a:rPr lang="en-US" altLang="zh-CN" i="1" dirty="0"/>
                  <a:t>.</a:t>
                </a:r>
              </a:p>
            </p:txBody>
          </p:sp>
        </mc:Choice>
        <mc:Fallback xmlns="">
          <p:sp>
            <p:nvSpPr>
              <p:cNvPr id="3" name="内容占位符 2">
                <a:extLst>
                  <a:ext uri="{FF2B5EF4-FFF2-40B4-BE49-F238E27FC236}">
                    <a16:creationId xmlns:a16="http://schemas.microsoft.com/office/drawing/2014/main" id="{AE2368BD-72ED-E64A-1AD1-D0F049D352FA}"/>
                  </a:ext>
                </a:extLst>
              </p:cNvPr>
              <p:cNvSpPr>
                <a:spLocks noGrp="1" noRot="1" noChangeAspect="1" noMove="1" noResize="1" noEditPoints="1" noAdjustHandles="1" noChangeArrowheads="1" noChangeShapeType="1" noTextEdit="1"/>
              </p:cNvSpPr>
              <p:nvPr>
                <p:ph idx="1"/>
              </p:nvPr>
            </p:nvSpPr>
            <p:spPr>
              <a:xfrm>
                <a:off x="3796110" y="1825625"/>
                <a:ext cx="7557689" cy="4351338"/>
              </a:xfrm>
              <a:blipFill>
                <a:blip r:embed="rId3"/>
                <a:stretch>
                  <a:fillRect l="-1695" t="-23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E843610-82FC-F534-C0C0-B9B172FB4F74}"/>
              </a:ext>
            </a:extLst>
          </p:cNvPr>
          <p:cNvSpPr>
            <a:spLocks noGrp="1"/>
          </p:cNvSpPr>
          <p:nvPr>
            <p:ph type="sldNum" sz="quarter" idx="12"/>
          </p:nvPr>
        </p:nvSpPr>
        <p:spPr/>
        <p:txBody>
          <a:bodyPr/>
          <a:lstStyle/>
          <a:p>
            <a:fld id="{74A724E5-CF81-458D-9F9A-C575B439CC43}" type="slidenum">
              <a:rPr lang="zh-CN" altLang="en-US" smtClean="0"/>
              <a:t>22</a:t>
            </a:fld>
            <a:endParaRPr lang="zh-CN" altLang="en-US"/>
          </a:p>
        </p:txBody>
      </p:sp>
      <p:grpSp>
        <p:nvGrpSpPr>
          <p:cNvPr id="5" name="组合 4">
            <a:extLst>
              <a:ext uri="{FF2B5EF4-FFF2-40B4-BE49-F238E27FC236}">
                <a16:creationId xmlns:a16="http://schemas.microsoft.com/office/drawing/2014/main" id="{B619E172-E304-EA74-459B-65FDC082F19F}"/>
              </a:ext>
            </a:extLst>
          </p:cNvPr>
          <p:cNvGrpSpPr/>
          <p:nvPr/>
        </p:nvGrpSpPr>
        <p:grpSpPr>
          <a:xfrm>
            <a:off x="838200" y="1825625"/>
            <a:ext cx="2701052" cy="4489112"/>
            <a:chOff x="7594429" y="873148"/>
            <a:chExt cx="2701052" cy="4489112"/>
          </a:xfrm>
        </p:grpSpPr>
        <p:sp>
          <p:nvSpPr>
            <p:cNvPr id="6" name="矩形: 圆角 5">
              <a:extLst>
                <a:ext uri="{FF2B5EF4-FFF2-40B4-BE49-F238E27FC236}">
                  <a16:creationId xmlns:a16="http://schemas.microsoft.com/office/drawing/2014/main" id="{AA3FBF0C-4287-EDDC-0221-CBBFC23276E5}"/>
                </a:ext>
              </a:extLst>
            </p:cNvPr>
            <p:cNvSpPr/>
            <p:nvPr/>
          </p:nvSpPr>
          <p:spPr>
            <a:xfrm>
              <a:off x="8355241" y="949300"/>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Select Mode</a:t>
              </a:r>
              <a:endParaRPr lang="zh-CN" altLang="en-US" dirty="0">
                <a:latin typeface="Times New Roman" panose="02020603050405020304" pitchFamily="18" charset="0"/>
                <a:cs typeface="Times New Roman" panose="02020603050405020304" pitchFamily="18" charset="0"/>
              </a:endParaRPr>
            </a:p>
          </p:txBody>
        </p:sp>
        <p:sp>
          <p:nvSpPr>
            <p:cNvPr id="7" name="矩形: 圆角 6">
              <a:extLst>
                <a:ext uri="{FF2B5EF4-FFF2-40B4-BE49-F238E27FC236}">
                  <a16:creationId xmlns:a16="http://schemas.microsoft.com/office/drawing/2014/main" id="{24AF02E8-68AE-F0B3-516B-58DF8DF0FC35}"/>
                </a:ext>
              </a:extLst>
            </p:cNvPr>
            <p:cNvSpPr/>
            <p:nvPr/>
          </p:nvSpPr>
          <p:spPr>
            <a:xfrm>
              <a:off x="8355240" y="2182962"/>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Confirm Mode</a:t>
              </a:r>
              <a:endParaRPr lang="zh-CN" altLang="en-US" dirty="0">
                <a:latin typeface="Times New Roman" panose="02020603050405020304" pitchFamily="18" charset="0"/>
                <a:cs typeface="Times New Roman" panose="02020603050405020304" pitchFamily="18" charset="0"/>
              </a:endParaRPr>
            </a:p>
          </p:txBody>
        </p:sp>
        <p:sp>
          <p:nvSpPr>
            <p:cNvPr id="8" name="矩形: 圆角 7">
              <a:extLst>
                <a:ext uri="{FF2B5EF4-FFF2-40B4-BE49-F238E27FC236}">
                  <a16:creationId xmlns:a16="http://schemas.microsoft.com/office/drawing/2014/main" id="{AC01DA25-F1EE-DA54-1469-02C7B5165ED8}"/>
                </a:ext>
              </a:extLst>
            </p:cNvPr>
            <p:cNvSpPr/>
            <p:nvPr/>
          </p:nvSpPr>
          <p:spPr>
            <a:xfrm>
              <a:off x="8355240" y="3416624"/>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Fire Beam</a:t>
              </a:r>
              <a:endParaRPr lang="zh-CN" altLang="en-US" dirty="0">
                <a:latin typeface="Times New Roman" panose="02020603050405020304" pitchFamily="18" charset="0"/>
                <a:cs typeface="Times New Roman" panose="02020603050405020304" pitchFamily="18" charset="0"/>
              </a:endParaRPr>
            </a:p>
          </p:txBody>
        </p:sp>
        <p:sp>
          <p:nvSpPr>
            <p:cNvPr id="9" name="矩形: 圆角 8">
              <a:extLst>
                <a:ext uri="{FF2B5EF4-FFF2-40B4-BE49-F238E27FC236}">
                  <a16:creationId xmlns:a16="http://schemas.microsoft.com/office/drawing/2014/main" id="{6DA2DE43-397C-E375-2B65-9AD3DFB66984}"/>
                </a:ext>
              </a:extLst>
            </p:cNvPr>
            <p:cNvSpPr/>
            <p:nvPr/>
          </p:nvSpPr>
          <p:spPr>
            <a:xfrm>
              <a:off x="8355240" y="4650285"/>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Task Complete</a:t>
              </a:r>
              <a:endParaRPr lang="zh-CN" altLang="en-US" dirty="0">
                <a:latin typeface="Times New Roman" panose="02020603050405020304" pitchFamily="18" charset="0"/>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EE5174A2-4CF6-98FB-9EB4-2C9AE624D745}"/>
                </a:ext>
              </a:extLst>
            </p:cNvPr>
            <p:cNvCxnSpPr>
              <a:cxnSpLocks/>
              <a:stCxn id="7" idx="2"/>
              <a:endCxn id="8" idx="0"/>
            </p:cNvCxnSpPr>
            <p:nvPr/>
          </p:nvCxnSpPr>
          <p:spPr>
            <a:xfrm>
              <a:off x="8949136" y="2894937"/>
              <a:ext cx="0" cy="52168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869C0CBB-5B7D-ABF1-9147-EEAF4FB70F82}"/>
                </a:ext>
              </a:extLst>
            </p:cNvPr>
            <p:cNvCxnSpPr>
              <a:cxnSpLocks/>
              <a:stCxn id="8" idx="2"/>
              <a:endCxn id="9" idx="0"/>
            </p:cNvCxnSpPr>
            <p:nvPr/>
          </p:nvCxnSpPr>
          <p:spPr>
            <a:xfrm>
              <a:off x="8949136" y="4128599"/>
              <a:ext cx="0" cy="52168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 name="连接符: 曲线 11">
              <a:extLst>
                <a:ext uri="{FF2B5EF4-FFF2-40B4-BE49-F238E27FC236}">
                  <a16:creationId xmlns:a16="http://schemas.microsoft.com/office/drawing/2014/main" id="{4DF7B60C-45E8-1DD6-B3C7-E4D5B267FF37}"/>
                </a:ext>
              </a:extLst>
            </p:cNvPr>
            <p:cNvCxnSpPr>
              <a:cxnSpLocks/>
              <a:stCxn id="6" idx="3"/>
              <a:endCxn id="7" idx="3"/>
            </p:cNvCxnSpPr>
            <p:nvPr/>
          </p:nvCxnSpPr>
          <p:spPr>
            <a:xfrm flipH="1">
              <a:off x="9543031" y="1305288"/>
              <a:ext cx="1" cy="1233662"/>
            </a:xfrm>
            <a:prstGeom prst="curvedConnector3">
              <a:avLst>
                <a:gd name="adj1" fmla="val -2286000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连接符: 曲线 12">
              <a:extLst>
                <a:ext uri="{FF2B5EF4-FFF2-40B4-BE49-F238E27FC236}">
                  <a16:creationId xmlns:a16="http://schemas.microsoft.com/office/drawing/2014/main" id="{E5484780-8DD2-27E1-A465-F32FBD7B6905}"/>
                </a:ext>
              </a:extLst>
            </p:cNvPr>
            <p:cNvCxnSpPr>
              <a:cxnSpLocks/>
              <a:stCxn id="6" idx="1"/>
              <a:endCxn id="7" idx="1"/>
            </p:cNvCxnSpPr>
            <p:nvPr/>
          </p:nvCxnSpPr>
          <p:spPr>
            <a:xfrm rot="10800000" flipV="1">
              <a:off x="8355241" y="1305288"/>
              <a:ext cx="1" cy="1233662"/>
            </a:xfrm>
            <a:prstGeom prst="curvedConnector3">
              <a:avLst>
                <a:gd name="adj1" fmla="val 2286010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连接符: 曲线 13">
              <a:extLst>
                <a:ext uri="{FF2B5EF4-FFF2-40B4-BE49-F238E27FC236}">
                  <a16:creationId xmlns:a16="http://schemas.microsoft.com/office/drawing/2014/main" id="{B2578E38-111B-CE84-E97E-7AB302F5DFA2}"/>
                </a:ext>
              </a:extLst>
            </p:cNvPr>
            <p:cNvCxnSpPr>
              <a:cxnSpLocks/>
              <a:stCxn id="15" idx="4"/>
              <a:endCxn id="6" idx="1"/>
            </p:cNvCxnSpPr>
            <p:nvPr/>
          </p:nvCxnSpPr>
          <p:spPr>
            <a:xfrm rot="16200000" flipH="1">
              <a:off x="7943751" y="893797"/>
              <a:ext cx="292537" cy="530443"/>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5" name="椭圆 14">
              <a:extLst>
                <a:ext uri="{FF2B5EF4-FFF2-40B4-BE49-F238E27FC236}">
                  <a16:creationId xmlns:a16="http://schemas.microsoft.com/office/drawing/2014/main" id="{431B4138-A752-5922-B39C-1A1232A179C8}"/>
                </a:ext>
              </a:extLst>
            </p:cNvPr>
            <p:cNvSpPr/>
            <p:nvPr/>
          </p:nvSpPr>
          <p:spPr>
            <a:xfrm>
              <a:off x="7754996" y="873148"/>
              <a:ext cx="139603" cy="1396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F3BFB9C-9CD7-7397-CBDE-B90C29406820}"/>
                </a:ext>
              </a:extLst>
            </p:cNvPr>
            <p:cNvSpPr txBox="1"/>
            <p:nvPr/>
          </p:nvSpPr>
          <p:spPr>
            <a:xfrm>
              <a:off x="7594429" y="1741899"/>
              <a:ext cx="49559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X</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9108CB70-5252-7B6C-54D5-F3067385E0D9}"/>
                </a:ext>
              </a:extLst>
            </p:cNvPr>
            <p:cNvSpPr txBox="1"/>
            <p:nvPr/>
          </p:nvSpPr>
          <p:spPr>
            <a:xfrm>
              <a:off x="9799890" y="1741899"/>
              <a:ext cx="49559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1CD84677-645E-3A0F-53B9-01E9A2A231B3}"/>
                </a:ext>
              </a:extLst>
            </p:cNvPr>
            <p:cNvSpPr txBox="1"/>
            <p:nvPr/>
          </p:nvSpPr>
          <p:spPr>
            <a:xfrm>
              <a:off x="8947921" y="2971114"/>
              <a:ext cx="851969"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Enter</a:t>
              </a:r>
              <a:endParaRPr lang="zh-CN" altLang="en-US"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3E4EA52D-4BB0-BE1D-2E10-03DC96998048}"/>
                </a:ext>
              </a:extLst>
            </p:cNvPr>
            <p:cNvSpPr txBox="1"/>
            <p:nvPr/>
          </p:nvSpPr>
          <p:spPr>
            <a:xfrm>
              <a:off x="8947920" y="4160252"/>
              <a:ext cx="68879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grpSp>
      <p:cxnSp>
        <p:nvCxnSpPr>
          <p:cNvPr id="21" name="连接符: 曲线 20">
            <a:extLst>
              <a:ext uri="{FF2B5EF4-FFF2-40B4-BE49-F238E27FC236}">
                <a16:creationId xmlns:a16="http://schemas.microsoft.com/office/drawing/2014/main" id="{D3CF27B0-A588-AC22-A675-A72532C9A9C4}"/>
              </a:ext>
            </a:extLst>
          </p:cNvPr>
          <p:cNvCxnSpPr>
            <a:stCxn id="7" idx="1"/>
            <a:endCxn id="9" idx="1"/>
          </p:cNvCxnSpPr>
          <p:nvPr/>
        </p:nvCxnSpPr>
        <p:spPr>
          <a:xfrm rot="10800000" flipV="1">
            <a:off x="1599011" y="3491426"/>
            <a:ext cx="12700" cy="2467323"/>
          </a:xfrm>
          <a:prstGeom prst="curvedConnector3">
            <a:avLst>
              <a:gd name="adj1" fmla="val 2454543"/>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D51D1FFF-C2B7-057A-3537-5DCB0EDD8422}"/>
              </a:ext>
            </a:extLst>
          </p:cNvPr>
          <p:cNvSpPr txBox="1"/>
          <p:nvPr/>
        </p:nvSpPr>
        <p:spPr>
          <a:xfrm>
            <a:off x="724169" y="4540421"/>
            <a:ext cx="688798" cy="369332"/>
          </a:xfrm>
          <a:prstGeom prst="rect">
            <a:avLst/>
          </a:prstGeom>
          <a:noFill/>
        </p:spPr>
        <p:txBody>
          <a:bodyPr wrap="square" rtlCol="0">
            <a:spAutoFit/>
          </a:bodyPr>
          <a:lstStyle/>
          <a:p>
            <a:pPr algn="ctr"/>
            <a:r>
              <a:rPr lang="en-US" altLang="zh-CN" b="1" dirty="0">
                <a:solidFill>
                  <a:srgbClr val="FF0000"/>
                </a:solidFill>
                <a:latin typeface="Times New Roman" panose="02020603050405020304" pitchFamily="18" charset="0"/>
                <a:cs typeface="Times New Roman" panose="02020603050405020304" pitchFamily="18" charset="0"/>
              </a:rPr>
              <a:t>B</a:t>
            </a:r>
            <a:endParaRPr lang="zh-CN" altLang="en-US" b="1" dirty="0">
              <a:solidFill>
                <a:srgbClr val="FF0000"/>
              </a:solidFill>
              <a:latin typeface="Times New Roman" panose="02020603050405020304" pitchFamily="18" charset="0"/>
              <a:cs typeface="Times New Roman" panose="02020603050405020304" pitchFamily="18" charset="0"/>
            </a:endParaRPr>
          </a:p>
        </p:txBody>
      </p:sp>
      <p:graphicFrame>
        <p:nvGraphicFramePr>
          <p:cNvPr id="20" name="表格 19">
            <a:extLst>
              <a:ext uri="{FF2B5EF4-FFF2-40B4-BE49-F238E27FC236}">
                <a16:creationId xmlns:a16="http://schemas.microsoft.com/office/drawing/2014/main" id="{27FE86D2-0116-19A8-BE75-5231C6474835}"/>
              </a:ext>
            </a:extLst>
          </p:cNvPr>
          <p:cNvGraphicFramePr>
            <a:graphicFrameLocks noGrp="1"/>
          </p:cNvGraphicFramePr>
          <p:nvPr>
            <p:extLst>
              <p:ext uri="{D42A27DB-BD31-4B8C-83A1-F6EECF244321}">
                <p14:modId xmlns:p14="http://schemas.microsoft.com/office/powerpoint/2010/main" val="3089976862"/>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644433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E77953-A3AB-21EC-E9D7-F50B90B0B0CD}"/>
              </a:ext>
            </a:extLst>
          </p:cNvPr>
          <p:cNvSpPr>
            <a:spLocks noGrp="1"/>
          </p:cNvSpPr>
          <p:nvPr>
            <p:ph type="title"/>
          </p:nvPr>
        </p:nvSpPr>
        <p:spPr/>
        <p:txBody>
          <a:bodyPr/>
          <a:lstStyle/>
          <a:p>
            <a:r>
              <a:rPr lang="en-US" altLang="zh-CN" dirty="0"/>
              <a:t>Robustness Computation</a:t>
            </a:r>
            <a:endParaRPr lang="zh-CN" altLang="en-US" dirty="0"/>
          </a:p>
        </p:txBody>
      </p:sp>
      <p:sp>
        <p:nvSpPr>
          <p:cNvPr id="4" name="灯片编号占位符 3">
            <a:extLst>
              <a:ext uri="{FF2B5EF4-FFF2-40B4-BE49-F238E27FC236}">
                <a16:creationId xmlns:a16="http://schemas.microsoft.com/office/drawing/2014/main" id="{D6A38378-DD7C-4906-EEB3-7A929D3F97AC}"/>
              </a:ext>
            </a:extLst>
          </p:cNvPr>
          <p:cNvSpPr>
            <a:spLocks noGrp="1"/>
          </p:cNvSpPr>
          <p:nvPr>
            <p:ph type="sldNum" sz="quarter" idx="12"/>
          </p:nvPr>
        </p:nvSpPr>
        <p:spPr/>
        <p:txBody>
          <a:bodyPr/>
          <a:lstStyle/>
          <a:p>
            <a:fld id="{74A724E5-CF81-458D-9F9A-C575B439CC43}" type="slidenum">
              <a:rPr lang="zh-CN" altLang="en-US" smtClean="0"/>
              <a:t>23</a:t>
            </a:fld>
            <a:endParaRPr lang="zh-CN" altLang="en-US"/>
          </a:p>
        </p:txBody>
      </p:sp>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A8CA1CFC-5560-ECD7-22C5-5CD53432E25B}"/>
                  </a:ext>
                </a:extLst>
              </p:cNvPr>
              <p:cNvSpPr/>
              <p:nvPr/>
            </p:nvSpPr>
            <p:spPr>
              <a:xfrm>
                <a:off x="670844" y="2200305"/>
                <a:ext cx="5263035" cy="3301613"/>
              </a:xfrm>
              <a:prstGeom prst="round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ct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𝛼</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𝐴</m:t>
                          </m:r>
                        </m:e>
                        <m:sup>
                          <m:r>
                            <a:rPr lang="en-US" altLang="zh-CN" sz="2400" b="0" i="1" smtClean="0">
                              <a:latin typeface="Cambria Math" panose="02040503050406030204" pitchFamily="18" charset="0"/>
                            </a:rPr>
                            <m:t>∗</m:t>
                          </m:r>
                        </m:sup>
                      </m:sSup>
                    </m:oMath>
                  </m:oMathPara>
                </a14:m>
                <a:endParaRPr lang="en-US" altLang="zh-CN" sz="2400" dirty="0"/>
              </a:p>
            </p:txBody>
          </p:sp>
        </mc:Choice>
        <mc:Fallback xmlns="">
          <p:sp>
            <p:nvSpPr>
              <p:cNvPr id="12" name="矩形: 圆角 11">
                <a:extLst>
                  <a:ext uri="{FF2B5EF4-FFF2-40B4-BE49-F238E27FC236}">
                    <a16:creationId xmlns:a16="http://schemas.microsoft.com/office/drawing/2014/main" id="{A8CA1CFC-5560-ECD7-22C5-5CD53432E25B}"/>
                  </a:ext>
                </a:extLst>
              </p:cNvPr>
              <p:cNvSpPr>
                <a:spLocks noRot="1" noChangeAspect="1" noMove="1" noResize="1" noEditPoints="1" noAdjustHandles="1" noChangeArrowheads="1" noChangeShapeType="1" noTextEdit="1"/>
              </p:cNvSpPr>
              <p:nvPr/>
            </p:nvSpPr>
            <p:spPr>
              <a:xfrm>
                <a:off x="670844" y="2200305"/>
                <a:ext cx="5263035" cy="3301613"/>
              </a:xfrm>
              <a:prstGeom prst="roundRect">
                <a:avLst/>
              </a:prstGeom>
              <a:blipFill>
                <a:blip r:embed="rId3"/>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圆角 12">
                <a:extLst>
                  <a:ext uri="{FF2B5EF4-FFF2-40B4-BE49-F238E27FC236}">
                    <a16:creationId xmlns:a16="http://schemas.microsoft.com/office/drawing/2014/main" id="{1D9ADEC0-2AF2-3B0C-E08B-2B07DDA58E10}"/>
                  </a:ext>
                </a:extLst>
              </p:cNvPr>
              <p:cNvSpPr/>
              <p:nvPr/>
            </p:nvSpPr>
            <p:spPr>
              <a:xfrm>
                <a:off x="1585245" y="2681936"/>
                <a:ext cx="4181111" cy="2704883"/>
              </a:xfrm>
              <a:prstGeom prst="round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dist"/>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𝑀</m:t>
                          </m:r>
                        </m:e>
                      </m:d>
                    </m:oMath>
                  </m:oMathPara>
                </a14:m>
                <a:endParaRPr lang="en-US" altLang="zh-CN" sz="2400" b="0" dirty="0"/>
              </a:p>
            </p:txBody>
          </p:sp>
        </mc:Choice>
        <mc:Fallback xmlns="">
          <p:sp>
            <p:nvSpPr>
              <p:cNvPr id="13" name="矩形: 圆角 12">
                <a:extLst>
                  <a:ext uri="{FF2B5EF4-FFF2-40B4-BE49-F238E27FC236}">
                    <a16:creationId xmlns:a16="http://schemas.microsoft.com/office/drawing/2014/main" id="{1D9ADEC0-2AF2-3B0C-E08B-2B07DDA58E10}"/>
                  </a:ext>
                </a:extLst>
              </p:cNvPr>
              <p:cNvSpPr>
                <a:spLocks noRot="1" noChangeAspect="1" noMove="1" noResize="1" noEditPoints="1" noAdjustHandles="1" noChangeArrowheads="1" noChangeShapeType="1" noTextEdit="1"/>
              </p:cNvSpPr>
              <p:nvPr/>
            </p:nvSpPr>
            <p:spPr>
              <a:xfrm>
                <a:off x="1585245" y="2681936"/>
                <a:ext cx="4181111" cy="2704883"/>
              </a:xfrm>
              <a:prstGeom prst="roundRect">
                <a:avLst/>
              </a:prstGeom>
              <a:blipFill>
                <a:blip r:embed="rId4"/>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圆角 9">
                <a:extLst>
                  <a:ext uri="{FF2B5EF4-FFF2-40B4-BE49-F238E27FC236}">
                    <a16:creationId xmlns:a16="http://schemas.microsoft.com/office/drawing/2014/main" id="{6A3BAAF3-E236-1A26-A9EA-E102D9BAC61D}"/>
                  </a:ext>
                </a:extLst>
              </p:cNvPr>
              <p:cNvSpPr/>
              <p:nvPr/>
            </p:nvSpPr>
            <p:spPr>
              <a:xfrm>
                <a:off x="2387963" y="3313880"/>
                <a:ext cx="3188766" cy="1939274"/>
              </a:xfrm>
              <a:prstGeom prst="round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𝑀</m:t>
                          </m:r>
                        </m:e>
                        <m:sub>
                          <m:r>
                            <a:rPr lang="en-US" altLang="zh-CN" sz="2400" b="0" i="1" smtClean="0">
                              <a:latin typeface="Cambria Math" panose="02040503050406030204" pitchFamily="18" charset="0"/>
                            </a:rPr>
                            <m:t>𝑠𝑎𝑓𝑒</m:t>
                          </m:r>
                        </m:sub>
                      </m:sSub>
                      <m:r>
                        <a:rPr lang="en-US" altLang="zh-CN" sz="2400" b="0" i="1" smtClean="0">
                          <a:latin typeface="Cambria Math" panose="02040503050406030204" pitchFamily="18" charset="0"/>
                        </a:rPr>
                        <m:t>)</m:t>
                      </m:r>
                    </m:oMath>
                  </m:oMathPara>
                </a14:m>
                <a:endParaRPr lang="zh-CN" altLang="en-US" sz="2400" dirty="0"/>
              </a:p>
            </p:txBody>
          </p:sp>
        </mc:Choice>
        <mc:Fallback xmlns="">
          <p:sp>
            <p:nvSpPr>
              <p:cNvPr id="10" name="矩形: 圆角 9">
                <a:extLst>
                  <a:ext uri="{FF2B5EF4-FFF2-40B4-BE49-F238E27FC236}">
                    <a16:creationId xmlns:a16="http://schemas.microsoft.com/office/drawing/2014/main" id="{6A3BAAF3-E236-1A26-A9EA-E102D9BAC61D}"/>
                  </a:ext>
                </a:extLst>
              </p:cNvPr>
              <p:cNvSpPr>
                <a:spLocks noRot="1" noChangeAspect="1" noMove="1" noResize="1" noEditPoints="1" noAdjustHandles="1" noChangeArrowheads="1" noChangeShapeType="1" noTextEdit="1"/>
              </p:cNvSpPr>
              <p:nvPr/>
            </p:nvSpPr>
            <p:spPr>
              <a:xfrm>
                <a:off x="2387963" y="3313880"/>
                <a:ext cx="3188766" cy="1939274"/>
              </a:xfrm>
              <a:prstGeom prst="roundRect">
                <a:avLst/>
              </a:prstGeom>
              <a:blipFill>
                <a:blip r:embed="rId5"/>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圆角 14">
                <a:extLst>
                  <a:ext uri="{FF2B5EF4-FFF2-40B4-BE49-F238E27FC236}">
                    <a16:creationId xmlns:a16="http://schemas.microsoft.com/office/drawing/2014/main" id="{CE2B55BE-51E5-8C65-6E1D-9A509D26F76E}"/>
                  </a:ext>
                </a:extLst>
              </p:cNvPr>
              <p:cNvSpPr/>
              <p:nvPr/>
            </p:nvSpPr>
            <p:spPr>
              <a:xfrm>
                <a:off x="3428007" y="4034377"/>
                <a:ext cx="1975382" cy="1105387"/>
              </a:xfrm>
              <a:prstGeom prst="round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ct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15" name="矩形: 圆角 14">
                <a:extLst>
                  <a:ext uri="{FF2B5EF4-FFF2-40B4-BE49-F238E27FC236}">
                    <a16:creationId xmlns:a16="http://schemas.microsoft.com/office/drawing/2014/main" id="{CE2B55BE-51E5-8C65-6E1D-9A509D26F76E}"/>
                  </a:ext>
                </a:extLst>
              </p:cNvPr>
              <p:cNvSpPr>
                <a:spLocks noRot="1" noChangeAspect="1" noMove="1" noResize="1" noEditPoints="1" noAdjustHandles="1" noChangeArrowheads="1" noChangeShapeType="1" noTextEdit="1"/>
              </p:cNvSpPr>
              <p:nvPr/>
            </p:nvSpPr>
            <p:spPr>
              <a:xfrm>
                <a:off x="3428007" y="4034377"/>
                <a:ext cx="1975382" cy="1105387"/>
              </a:xfrm>
              <a:prstGeom prst="roundRect">
                <a:avLst/>
              </a:prstGeom>
              <a:blipFill>
                <a:blip r:embed="rId6"/>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3FB58CE-DCDA-0D8A-29F6-5202C781B9F8}"/>
                  </a:ext>
                </a:extLst>
              </p:cNvPr>
              <p:cNvSpPr txBox="1"/>
              <p:nvPr/>
            </p:nvSpPr>
            <p:spPr>
              <a:xfrm>
                <a:off x="6339555" y="2358800"/>
                <a:ext cx="5382107" cy="523220"/>
              </a:xfrm>
              <a:prstGeom prst="rect">
                <a:avLst/>
              </a:prstGeom>
              <a:noFill/>
            </p:spPr>
            <p:txBody>
              <a:bodyPr wrap="square" rtlCol="0">
                <a:spAutoFit/>
              </a:bodyPr>
              <a:lstStyle/>
              <a:p>
                <a:r>
                  <a:rPr lang="en-US" altLang="zh-CN" sz="2800" dirty="0">
                    <a:latin typeface="+mj-lt"/>
                    <a:cs typeface="Times New Roman" panose="02020603050405020304" pitchFamily="18" charset="0"/>
                  </a:rPr>
                  <a:t>Behavior that machine </a:t>
                </a:r>
                <a14:m>
                  <m:oMath xmlns:m="http://schemas.openxmlformats.org/officeDocument/2006/math">
                    <m:r>
                      <a:rPr lang="en-US" altLang="zh-CN" sz="2800" i="1" dirty="0" smtClean="0">
                        <a:latin typeface="Cambria Math" panose="02040503050406030204" pitchFamily="18" charset="0"/>
                        <a:cs typeface="Times New Roman" panose="02020603050405020304" pitchFamily="18" charset="0"/>
                      </a:rPr>
                      <m:t>𝑀</m:t>
                    </m:r>
                  </m:oMath>
                </a14:m>
                <a:r>
                  <a:rPr lang="en-US" altLang="zh-CN" sz="2800" dirty="0">
                    <a:latin typeface="+mj-lt"/>
                    <a:cs typeface="Times New Roman" panose="02020603050405020304" pitchFamily="18" charset="0"/>
                  </a:rPr>
                  <a:t> </a:t>
                </a:r>
                <a:r>
                  <a:rPr lang="en-US" altLang="zh-CN" sz="2800" b="1" dirty="0">
                    <a:solidFill>
                      <a:schemeClr val="accent4"/>
                    </a:solidFill>
                    <a:latin typeface="+mj-lt"/>
                    <a:cs typeface="Times New Roman" panose="02020603050405020304" pitchFamily="18" charset="0"/>
                  </a:rPr>
                  <a:t>accepts</a:t>
                </a:r>
                <a:r>
                  <a:rPr lang="en-US" altLang="zh-CN" sz="2800" dirty="0">
                    <a:latin typeface="+mj-lt"/>
                    <a:cs typeface="Times New Roman" panose="02020603050405020304" pitchFamily="18" charset="0"/>
                  </a:rPr>
                  <a:t>.</a:t>
                </a:r>
                <a:endParaRPr lang="zh-CN" altLang="en-US" sz="2800" dirty="0">
                  <a:latin typeface="+mj-lt"/>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03FB58CE-DCDA-0D8A-29F6-5202C781B9F8}"/>
                  </a:ext>
                </a:extLst>
              </p:cNvPr>
              <p:cNvSpPr txBox="1">
                <a:spLocks noRot="1" noChangeAspect="1" noMove="1" noResize="1" noEditPoints="1" noAdjustHandles="1" noChangeArrowheads="1" noChangeShapeType="1" noTextEdit="1"/>
              </p:cNvSpPr>
              <p:nvPr/>
            </p:nvSpPr>
            <p:spPr>
              <a:xfrm>
                <a:off x="6339555" y="2358800"/>
                <a:ext cx="5382107" cy="523220"/>
              </a:xfrm>
              <a:prstGeom prst="rect">
                <a:avLst/>
              </a:prstGeom>
              <a:blipFill>
                <a:blip r:embed="rId7"/>
                <a:stretch>
                  <a:fillRect l="-2378" t="-12791" r="-1925"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3D867EF-9FA4-773C-434E-71FABBA41E2E}"/>
                  </a:ext>
                </a:extLst>
              </p:cNvPr>
              <p:cNvSpPr txBox="1"/>
              <p:nvPr/>
            </p:nvSpPr>
            <p:spPr>
              <a:xfrm>
                <a:off x="6425646" y="4527282"/>
                <a:ext cx="5296016" cy="954107"/>
              </a:xfrm>
              <a:prstGeom prst="rect">
                <a:avLst/>
              </a:prstGeom>
              <a:noFill/>
            </p:spPr>
            <p:txBody>
              <a:bodyPr wrap="square" rtlCol="0">
                <a:spAutoFit/>
              </a:bodyPr>
              <a:lstStyle/>
              <a:p>
                <a:r>
                  <a:rPr lang="en-US" altLang="zh-CN" sz="2800" dirty="0">
                    <a:latin typeface="+mj-lt"/>
                    <a:cs typeface="Times New Roman" panose="02020603050405020304" pitchFamily="18" charset="0"/>
                  </a:rPr>
                  <a:t>Assumed behavior of environment </a:t>
                </a:r>
                <a14:m>
                  <m:oMath xmlns:m="http://schemas.openxmlformats.org/officeDocument/2006/math">
                    <m:r>
                      <a:rPr lang="en-US" altLang="zh-CN" sz="2800" i="1" dirty="0" smtClean="0">
                        <a:latin typeface="Cambria Math" panose="02040503050406030204" pitchFamily="18" charset="0"/>
                        <a:cs typeface="Times New Roman" panose="02020603050405020304" pitchFamily="18" charset="0"/>
                      </a:rPr>
                      <m:t>𝐸</m:t>
                    </m:r>
                  </m:oMath>
                </a14:m>
                <a:endParaRPr lang="zh-CN" altLang="en-US" sz="2800" dirty="0">
                  <a:latin typeface="+mj-lt"/>
                  <a:cs typeface="Times New Roman" panose="02020603050405020304" pitchFamily="18" charset="0"/>
                </a:endParaRPr>
              </a:p>
            </p:txBody>
          </p:sp>
        </mc:Choice>
        <mc:Fallback xmlns="">
          <p:sp>
            <p:nvSpPr>
              <p:cNvPr id="21" name="文本框 20">
                <a:extLst>
                  <a:ext uri="{FF2B5EF4-FFF2-40B4-BE49-F238E27FC236}">
                    <a16:creationId xmlns:a16="http://schemas.microsoft.com/office/drawing/2014/main" id="{73D867EF-9FA4-773C-434E-71FABBA41E2E}"/>
                  </a:ext>
                </a:extLst>
              </p:cNvPr>
              <p:cNvSpPr txBox="1">
                <a:spLocks noRot="1" noChangeAspect="1" noMove="1" noResize="1" noEditPoints="1" noAdjustHandles="1" noChangeArrowheads="1" noChangeShapeType="1" noTextEdit="1"/>
              </p:cNvSpPr>
              <p:nvPr/>
            </p:nvSpPr>
            <p:spPr>
              <a:xfrm>
                <a:off x="6425646" y="4527282"/>
                <a:ext cx="5296016" cy="954107"/>
              </a:xfrm>
              <a:prstGeom prst="rect">
                <a:avLst/>
              </a:prstGeom>
              <a:blipFill>
                <a:blip r:embed="rId8"/>
                <a:stretch>
                  <a:fillRect l="-2301" t="-7051" b="-17308"/>
                </a:stretch>
              </a:blipFill>
            </p:spPr>
            <p:txBody>
              <a:bodyPr/>
              <a:lstStyle/>
              <a:p>
                <a:r>
                  <a:rPr lang="zh-CN" altLang="en-US">
                    <a:noFill/>
                  </a:rPr>
                  <a:t> </a:t>
                </a:r>
              </a:p>
            </p:txBody>
          </p:sp>
        </mc:Fallback>
      </mc:AlternateContent>
      <p:cxnSp>
        <p:nvCxnSpPr>
          <p:cNvPr id="22" name="直接连接符 21">
            <a:extLst>
              <a:ext uri="{FF2B5EF4-FFF2-40B4-BE49-F238E27FC236}">
                <a16:creationId xmlns:a16="http://schemas.microsoft.com/office/drawing/2014/main" id="{C952B7A5-BE0E-4AA2-90D1-7E2EA37E3B22}"/>
              </a:ext>
            </a:extLst>
          </p:cNvPr>
          <p:cNvCxnSpPr>
            <a:cxnSpLocks/>
            <a:stCxn id="15" idx="3"/>
            <a:endCxn id="21" idx="1"/>
          </p:cNvCxnSpPr>
          <p:nvPr/>
        </p:nvCxnSpPr>
        <p:spPr>
          <a:xfrm>
            <a:off x="5403389" y="4587071"/>
            <a:ext cx="1022257" cy="417265"/>
          </a:xfrm>
          <a:prstGeom prst="line">
            <a:avLst/>
          </a:prstGeom>
          <a:ln w="38100">
            <a:solidFill>
              <a:schemeClr val="tx1"/>
            </a:solidFill>
            <a:prstDash val="dash"/>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9FEAC866-FF89-A006-C0CE-2DA3011ADDC2}"/>
              </a:ext>
            </a:extLst>
          </p:cNvPr>
          <p:cNvCxnSpPr>
            <a:cxnSpLocks/>
            <a:endCxn id="20" idx="1"/>
          </p:cNvCxnSpPr>
          <p:nvPr/>
        </p:nvCxnSpPr>
        <p:spPr>
          <a:xfrm flipV="1">
            <a:off x="5705554" y="2620410"/>
            <a:ext cx="634001" cy="261610"/>
          </a:xfrm>
          <a:prstGeom prst="line">
            <a:avLst/>
          </a:prstGeom>
          <a:ln w="38100">
            <a:solidFill>
              <a:schemeClr val="tx1"/>
            </a:solidFill>
            <a:prstDash val="dash"/>
            <a:headEnd type="triangl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C4A1BCD-9DA6-18BB-6DE7-39C6A5745A98}"/>
                  </a:ext>
                </a:extLst>
              </p:cNvPr>
              <p:cNvSpPr txBox="1"/>
              <p:nvPr/>
            </p:nvSpPr>
            <p:spPr>
              <a:xfrm>
                <a:off x="6339555" y="3333464"/>
                <a:ext cx="5382107" cy="954107"/>
              </a:xfrm>
              <a:prstGeom prst="rect">
                <a:avLst/>
              </a:prstGeom>
              <a:noFill/>
            </p:spPr>
            <p:txBody>
              <a:bodyPr wrap="square" rtlCol="0">
                <a:spAutoFit/>
              </a:bodyPr>
              <a:lstStyle/>
              <a:p>
                <a:r>
                  <a:rPr lang="en-US" altLang="zh-CN" sz="2800" dirty="0">
                    <a:latin typeface="+mj-lt"/>
                    <a:cs typeface="Times New Roman" panose="02020603050405020304" pitchFamily="18" charset="0"/>
                  </a:rPr>
                  <a:t>Behavior that machine </a:t>
                </a:r>
                <a14:m>
                  <m:oMath xmlns:m="http://schemas.openxmlformats.org/officeDocument/2006/math">
                    <m:r>
                      <a:rPr lang="en-US" altLang="zh-CN" sz="2800" i="1" dirty="0" smtClean="0">
                        <a:latin typeface="Cambria Math" panose="02040503050406030204" pitchFamily="18" charset="0"/>
                        <a:cs typeface="Times New Roman" panose="02020603050405020304" pitchFamily="18" charset="0"/>
                      </a:rPr>
                      <m:t>𝑀</m:t>
                    </m:r>
                  </m:oMath>
                </a14:m>
                <a:r>
                  <a:rPr lang="en-US" altLang="zh-CN" sz="2800" dirty="0">
                    <a:latin typeface="+mj-lt"/>
                    <a:cs typeface="Times New Roman" panose="02020603050405020304" pitchFamily="18" charset="0"/>
                  </a:rPr>
                  <a:t> </a:t>
                </a:r>
                <a:r>
                  <a:rPr lang="en-US" altLang="zh-CN" sz="2800" b="1" dirty="0">
                    <a:solidFill>
                      <a:schemeClr val="accent4"/>
                    </a:solidFill>
                    <a:latin typeface="+mj-lt"/>
                    <a:cs typeface="Times New Roman" panose="02020603050405020304" pitchFamily="18" charset="0"/>
                  </a:rPr>
                  <a:t>accepts</a:t>
                </a:r>
                <a:r>
                  <a:rPr lang="en-US" altLang="zh-CN" sz="2800" dirty="0">
                    <a:latin typeface="+mj-lt"/>
                    <a:cs typeface="Times New Roman" panose="02020603050405020304" pitchFamily="18" charset="0"/>
                  </a:rPr>
                  <a:t> and </a:t>
                </a:r>
                <a:r>
                  <a:rPr lang="en-US" altLang="zh-CN" sz="2800" b="1" dirty="0">
                    <a:solidFill>
                      <a:schemeClr val="accent4"/>
                    </a:solidFill>
                    <a:latin typeface="+mj-lt"/>
                    <a:cs typeface="Times New Roman" panose="02020603050405020304" pitchFamily="18" charset="0"/>
                  </a:rPr>
                  <a:t>satisfies</a:t>
                </a:r>
                <a:r>
                  <a:rPr lang="en-US" altLang="zh-CN" sz="2800" dirty="0">
                    <a:latin typeface="+mj-lt"/>
                    <a:cs typeface="Times New Roman" panose="02020603050405020304" pitchFamily="18" charset="0"/>
                  </a:rPr>
                  <a:t> </a:t>
                </a:r>
                <a14:m>
                  <m:oMath xmlns:m="http://schemas.openxmlformats.org/officeDocument/2006/math">
                    <m:r>
                      <a:rPr lang="en-US" altLang="zh-CN" sz="2800" i="1" dirty="0" smtClean="0">
                        <a:latin typeface="Cambria Math" panose="02040503050406030204" pitchFamily="18" charset="0"/>
                        <a:cs typeface="Times New Roman" panose="02020603050405020304" pitchFamily="18" charset="0"/>
                      </a:rPr>
                      <m:t>𝑃</m:t>
                    </m:r>
                  </m:oMath>
                </a14:m>
                <a:r>
                  <a:rPr lang="en-US" altLang="zh-CN" sz="2800" dirty="0">
                    <a:latin typeface="+mj-lt"/>
                    <a:cs typeface="Times New Roman" panose="02020603050405020304" pitchFamily="18" charset="0"/>
                  </a:rPr>
                  <a:t>.</a:t>
                </a:r>
                <a:endParaRPr lang="zh-CN" altLang="en-US" sz="2800" dirty="0">
                  <a:latin typeface="+mj-lt"/>
                  <a:cs typeface="Times New Roman" panose="02020603050405020304" pitchFamily="18" charset="0"/>
                </a:endParaRPr>
              </a:p>
            </p:txBody>
          </p:sp>
        </mc:Choice>
        <mc:Fallback xmlns="">
          <p:sp>
            <p:nvSpPr>
              <p:cNvPr id="24" name="文本框 23">
                <a:extLst>
                  <a:ext uri="{FF2B5EF4-FFF2-40B4-BE49-F238E27FC236}">
                    <a16:creationId xmlns:a16="http://schemas.microsoft.com/office/drawing/2014/main" id="{DC4A1BCD-9DA6-18BB-6DE7-39C6A5745A98}"/>
                  </a:ext>
                </a:extLst>
              </p:cNvPr>
              <p:cNvSpPr txBox="1">
                <a:spLocks noRot="1" noChangeAspect="1" noMove="1" noResize="1" noEditPoints="1" noAdjustHandles="1" noChangeArrowheads="1" noChangeShapeType="1" noTextEdit="1"/>
              </p:cNvSpPr>
              <p:nvPr/>
            </p:nvSpPr>
            <p:spPr>
              <a:xfrm>
                <a:off x="6339555" y="3333464"/>
                <a:ext cx="5382107" cy="954107"/>
              </a:xfrm>
              <a:prstGeom prst="rect">
                <a:avLst/>
              </a:prstGeom>
              <a:blipFill>
                <a:blip r:embed="rId9"/>
                <a:stretch>
                  <a:fillRect l="-2378" t="-7051" r="-566" b="-17308"/>
                </a:stretch>
              </a:blipFill>
            </p:spPr>
            <p:txBody>
              <a:bodyPr/>
              <a:lstStyle/>
              <a:p>
                <a:r>
                  <a:rPr lang="zh-CN" altLang="en-US">
                    <a:noFill/>
                  </a:rPr>
                  <a:t> </a:t>
                </a:r>
              </a:p>
            </p:txBody>
          </p:sp>
        </mc:Fallback>
      </mc:AlternateContent>
      <p:cxnSp>
        <p:nvCxnSpPr>
          <p:cNvPr id="26" name="直接连接符 25">
            <a:extLst>
              <a:ext uri="{FF2B5EF4-FFF2-40B4-BE49-F238E27FC236}">
                <a16:creationId xmlns:a16="http://schemas.microsoft.com/office/drawing/2014/main" id="{C44D0BB0-58F2-06FD-24E4-37EBFB9C6ACE}"/>
              </a:ext>
            </a:extLst>
          </p:cNvPr>
          <p:cNvCxnSpPr>
            <a:cxnSpLocks/>
            <a:stCxn id="10" idx="3"/>
            <a:endCxn id="24" idx="1"/>
          </p:cNvCxnSpPr>
          <p:nvPr/>
        </p:nvCxnSpPr>
        <p:spPr>
          <a:xfrm flipV="1">
            <a:off x="5576729" y="3810518"/>
            <a:ext cx="762826" cy="472999"/>
          </a:xfrm>
          <a:prstGeom prst="line">
            <a:avLst/>
          </a:prstGeom>
          <a:ln w="38100">
            <a:solidFill>
              <a:schemeClr val="tx1"/>
            </a:solidFill>
            <a:prstDash val="dash"/>
            <a:headEnd type="triangl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3" name="表格 2">
            <a:extLst>
              <a:ext uri="{FF2B5EF4-FFF2-40B4-BE49-F238E27FC236}">
                <a16:creationId xmlns:a16="http://schemas.microsoft.com/office/drawing/2014/main" id="{A903F11E-94C2-FF80-A373-3B9CF3C2F3C3}"/>
              </a:ext>
            </a:extLst>
          </p:cNvPr>
          <p:cNvGraphicFramePr>
            <a:graphicFrameLocks noGrp="1"/>
          </p:cNvGraphicFramePr>
          <p:nvPr>
            <p:extLst>
              <p:ext uri="{D42A27DB-BD31-4B8C-83A1-F6EECF244321}">
                <p14:modId xmlns:p14="http://schemas.microsoft.com/office/powerpoint/2010/main" val="3089976862"/>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344614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p:bldP spid="21"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E77953-A3AB-21EC-E9D7-F50B90B0B0CD}"/>
              </a:ext>
            </a:extLst>
          </p:cNvPr>
          <p:cNvSpPr>
            <a:spLocks noGrp="1"/>
          </p:cNvSpPr>
          <p:nvPr>
            <p:ph type="title"/>
          </p:nvPr>
        </p:nvSpPr>
        <p:spPr/>
        <p:txBody>
          <a:bodyPr/>
          <a:lstStyle/>
          <a:p>
            <a:r>
              <a:rPr lang="en-US" altLang="zh-CN" dirty="0"/>
              <a:t>Robustness Computation</a:t>
            </a:r>
            <a:endParaRPr lang="zh-CN" altLang="en-US" dirty="0"/>
          </a:p>
        </p:txBody>
      </p:sp>
      <p:sp>
        <p:nvSpPr>
          <p:cNvPr id="4" name="灯片编号占位符 3">
            <a:extLst>
              <a:ext uri="{FF2B5EF4-FFF2-40B4-BE49-F238E27FC236}">
                <a16:creationId xmlns:a16="http://schemas.microsoft.com/office/drawing/2014/main" id="{D6A38378-DD7C-4906-EEB3-7A929D3F97AC}"/>
              </a:ext>
            </a:extLst>
          </p:cNvPr>
          <p:cNvSpPr>
            <a:spLocks noGrp="1"/>
          </p:cNvSpPr>
          <p:nvPr>
            <p:ph type="sldNum" sz="quarter" idx="12"/>
          </p:nvPr>
        </p:nvSpPr>
        <p:spPr/>
        <p:txBody>
          <a:bodyPr/>
          <a:lstStyle/>
          <a:p>
            <a:fld id="{74A724E5-CF81-458D-9F9A-C575B439CC43}" type="slidenum">
              <a:rPr lang="zh-CN" altLang="en-US" smtClean="0"/>
              <a:t>24</a:t>
            </a:fld>
            <a:endParaRPr lang="zh-CN" altLang="en-US"/>
          </a:p>
        </p:txBody>
      </p:sp>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A8CA1CFC-5560-ECD7-22C5-5CD53432E25B}"/>
                  </a:ext>
                </a:extLst>
              </p:cNvPr>
              <p:cNvSpPr/>
              <p:nvPr/>
            </p:nvSpPr>
            <p:spPr>
              <a:xfrm>
                <a:off x="670844" y="2200305"/>
                <a:ext cx="5263035" cy="3301613"/>
              </a:xfrm>
              <a:prstGeom prst="roundRect">
                <a:avLst/>
              </a:prstGeom>
              <a:solidFill>
                <a:schemeClr val="accent6">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ct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𝛼</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𝐴</m:t>
                          </m:r>
                        </m:e>
                        <m:sup>
                          <m:r>
                            <a:rPr lang="en-US" altLang="zh-CN" sz="2400" b="0" i="1" smtClean="0">
                              <a:latin typeface="Cambria Math" panose="02040503050406030204" pitchFamily="18" charset="0"/>
                            </a:rPr>
                            <m:t>∗</m:t>
                          </m:r>
                        </m:sup>
                      </m:sSup>
                    </m:oMath>
                  </m:oMathPara>
                </a14:m>
                <a:endParaRPr lang="en-US" altLang="zh-CN" sz="2400" dirty="0"/>
              </a:p>
            </p:txBody>
          </p:sp>
        </mc:Choice>
        <mc:Fallback xmlns="">
          <p:sp>
            <p:nvSpPr>
              <p:cNvPr id="12" name="矩形: 圆角 11">
                <a:extLst>
                  <a:ext uri="{FF2B5EF4-FFF2-40B4-BE49-F238E27FC236}">
                    <a16:creationId xmlns:a16="http://schemas.microsoft.com/office/drawing/2014/main" id="{A8CA1CFC-5560-ECD7-22C5-5CD53432E25B}"/>
                  </a:ext>
                </a:extLst>
              </p:cNvPr>
              <p:cNvSpPr>
                <a:spLocks noRot="1" noChangeAspect="1" noMove="1" noResize="1" noEditPoints="1" noAdjustHandles="1" noChangeArrowheads="1" noChangeShapeType="1" noTextEdit="1"/>
              </p:cNvSpPr>
              <p:nvPr/>
            </p:nvSpPr>
            <p:spPr>
              <a:xfrm>
                <a:off x="670844" y="2200305"/>
                <a:ext cx="5263035" cy="3301613"/>
              </a:xfrm>
              <a:prstGeom prst="roundRect">
                <a:avLst/>
              </a:prstGeom>
              <a:blipFill>
                <a:blip r:embed="rId3"/>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圆角 12">
                <a:extLst>
                  <a:ext uri="{FF2B5EF4-FFF2-40B4-BE49-F238E27FC236}">
                    <a16:creationId xmlns:a16="http://schemas.microsoft.com/office/drawing/2014/main" id="{1D9ADEC0-2AF2-3B0C-E08B-2B07DDA58E10}"/>
                  </a:ext>
                </a:extLst>
              </p:cNvPr>
              <p:cNvSpPr/>
              <p:nvPr/>
            </p:nvSpPr>
            <p:spPr>
              <a:xfrm>
                <a:off x="1585245" y="2681936"/>
                <a:ext cx="4181111" cy="2704883"/>
              </a:xfrm>
              <a:prstGeom prst="roundRect">
                <a:avLst/>
              </a:prstGeom>
              <a:solidFill>
                <a:srgbClr val="FF9999"/>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dist"/>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𝑀</m:t>
                          </m:r>
                        </m:e>
                      </m:d>
                    </m:oMath>
                  </m:oMathPara>
                </a14:m>
                <a:endParaRPr lang="en-US" altLang="zh-CN" sz="2400" b="0" dirty="0"/>
              </a:p>
            </p:txBody>
          </p:sp>
        </mc:Choice>
        <mc:Fallback xmlns="">
          <p:sp>
            <p:nvSpPr>
              <p:cNvPr id="13" name="矩形: 圆角 12">
                <a:extLst>
                  <a:ext uri="{FF2B5EF4-FFF2-40B4-BE49-F238E27FC236}">
                    <a16:creationId xmlns:a16="http://schemas.microsoft.com/office/drawing/2014/main" id="{1D9ADEC0-2AF2-3B0C-E08B-2B07DDA58E10}"/>
                  </a:ext>
                </a:extLst>
              </p:cNvPr>
              <p:cNvSpPr>
                <a:spLocks noRot="1" noChangeAspect="1" noMove="1" noResize="1" noEditPoints="1" noAdjustHandles="1" noChangeArrowheads="1" noChangeShapeType="1" noTextEdit="1"/>
              </p:cNvSpPr>
              <p:nvPr/>
            </p:nvSpPr>
            <p:spPr>
              <a:xfrm>
                <a:off x="1585245" y="2681936"/>
                <a:ext cx="4181111" cy="2704883"/>
              </a:xfrm>
              <a:prstGeom prst="roundRect">
                <a:avLst/>
              </a:prstGeom>
              <a:blipFill>
                <a:blip r:embed="rId4"/>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圆角 13">
                <a:extLst>
                  <a:ext uri="{FF2B5EF4-FFF2-40B4-BE49-F238E27FC236}">
                    <a16:creationId xmlns:a16="http://schemas.microsoft.com/office/drawing/2014/main" id="{C5C63C36-0228-0E4B-84E5-6E0A2FA0F465}"/>
                  </a:ext>
                </a:extLst>
              </p:cNvPr>
              <p:cNvSpPr/>
              <p:nvPr/>
            </p:nvSpPr>
            <p:spPr>
              <a:xfrm>
                <a:off x="2387963" y="3313880"/>
                <a:ext cx="3188766" cy="1939274"/>
              </a:xfrm>
              <a:prstGeom prst="roundRect">
                <a:avLst/>
              </a:prstGeom>
              <a:solidFill>
                <a:schemeClr val="accent6">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𝑀</m:t>
                          </m:r>
                        </m:e>
                        <m:sub>
                          <m:r>
                            <a:rPr lang="en-US" altLang="zh-CN" sz="2400" b="0" i="1" smtClean="0">
                              <a:latin typeface="Cambria Math" panose="02040503050406030204" pitchFamily="18" charset="0"/>
                            </a:rPr>
                            <m:t>𝑠𝑎𝑓𝑒</m:t>
                          </m:r>
                        </m:sub>
                      </m:sSub>
                      <m:r>
                        <a:rPr lang="en-US" altLang="zh-CN" sz="2400" b="0" i="1" smtClean="0">
                          <a:latin typeface="Cambria Math" panose="02040503050406030204" pitchFamily="18" charset="0"/>
                        </a:rPr>
                        <m:t>)</m:t>
                      </m:r>
                    </m:oMath>
                  </m:oMathPara>
                </a14:m>
                <a:endParaRPr lang="zh-CN" altLang="en-US" sz="2400" dirty="0"/>
              </a:p>
            </p:txBody>
          </p:sp>
        </mc:Choice>
        <mc:Fallback xmlns="">
          <p:sp>
            <p:nvSpPr>
              <p:cNvPr id="14" name="矩形: 圆角 13">
                <a:extLst>
                  <a:ext uri="{FF2B5EF4-FFF2-40B4-BE49-F238E27FC236}">
                    <a16:creationId xmlns:a16="http://schemas.microsoft.com/office/drawing/2014/main" id="{C5C63C36-0228-0E4B-84E5-6E0A2FA0F465}"/>
                  </a:ext>
                </a:extLst>
              </p:cNvPr>
              <p:cNvSpPr>
                <a:spLocks noRot="1" noChangeAspect="1" noMove="1" noResize="1" noEditPoints="1" noAdjustHandles="1" noChangeArrowheads="1" noChangeShapeType="1" noTextEdit="1"/>
              </p:cNvSpPr>
              <p:nvPr/>
            </p:nvSpPr>
            <p:spPr>
              <a:xfrm>
                <a:off x="2387963" y="3313880"/>
                <a:ext cx="3188766" cy="1939274"/>
              </a:xfrm>
              <a:prstGeom prst="roundRect">
                <a:avLst/>
              </a:prstGeom>
              <a:blipFill>
                <a:blip r:embed="rId5"/>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圆角 14">
                <a:extLst>
                  <a:ext uri="{FF2B5EF4-FFF2-40B4-BE49-F238E27FC236}">
                    <a16:creationId xmlns:a16="http://schemas.microsoft.com/office/drawing/2014/main" id="{CE2B55BE-51E5-8C65-6E1D-9A509D26F76E}"/>
                  </a:ext>
                </a:extLst>
              </p:cNvPr>
              <p:cNvSpPr/>
              <p:nvPr/>
            </p:nvSpPr>
            <p:spPr>
              <a:xfrm>
                <a:off x="3428007" y="4034377"/>
                <a:ext cx="1975382" cy="1105387"/>
              </a:xfrm>
              <a:prstGeom prst="round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ct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15" name="矩形: 圆角 14">
                <a:extLst>
                  <a:ext uri="{FF2B5EF4-FFF2-40B4-BE49-F238E27FC236}">
                    <a16:creationId xmlns:a16="http://schemas.microsoft.com/office/drawing/2014/main" id="{CE2B55BE-51E5-8C65-6E1D-9A509D26F76E}"/>
                  </a:ext>
                </a:extLst>
              </p:cNvPr>
              <p:cNvSpPr>
                <a:spLocks noRot="1" noChangeAspect="1" noMove="1" noResize="1" noEditPoints="1" noAdjustHandles="1" noChangeArrowheads="1" noChangeShapeType="1" noTextEdit="1"/>
              </p:cNvSpPr>
              <p:nvPr/>
            </p:nvSpPr>
            <p:spPr>
              <a:xfrm>
                <a:off x="3428007" y="4034377"/>
                <a:ext cx="1975382" cy="1105387"/>
              </a:xfrm>
              <a:prstGeom prst="roundRect">
                <a:avLst/>
              </a:prstGeom>
              <a:blipFill>
                <a:blip r:embed="rId6"/>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6F07657-13E3-7D5C-25E4-71BDFA4036F4}"/>
                  </a:ext>
                </a:extLst>
              </p:cNvPr>
              <p:cNvSpPr txBox="1"/>
              <p:nvPr/>
            </p:nvSpPr>
            <p:spPr>
              <a:xfrm>
                <a:off x="6345709" y="1887210"/>
                <a:ext cx="5175447" cy="830997"/>
              </a:xfrm>
              <a:prstGeom prst="rect">
                <a:avLst/>
              </a:prstGeom>
              <a:noFill/>
            </p:spPr>
            <p:txBody>
              <a:bodyPr wrap="square" rtlCol="0">
                <a:spAutoFit/>
              </a:bodyPr>
              <a:lstStyle/>
              <a:p>
                <a:r>
                  <a:rPr lang="en-US" altLang="zh-CN" sz="2400" dirty="0">
                    <a:latin typeface="+mj-lt"/>
                    <a:cs typeface="Times New Roman" panose="02020603050405020304" pitchFamily="18" charset="0"/>
                  </a:rPr>
                  <a:t>Environmental deviations </a:t>
                </a:r>
                <a:r>
                  <a:rPr lang="en-US" altLang="zh-CN" sz="2400" b="1" dirty="0">
                    <a:solidFill>
                      <a:srgbClr val="92D050"/>
                    </a:solidFill>
                    <a:latin typeface="+mj-lt"/>
                    <a:cs typeface="Times New Roman" panose="02020603050405020304" pitchFamily="18" charset="0"/>
                  </a:rPr>
                  <a:t>disabled</a:t>
                </a:r>
                <a:r>
                  <a:rPr lang="en-US" altLang="zh-CN" sz="2400" dirty="0">
                    <a:latin typeface="+mj-lt"/>
                    <a:cs typeface="Times New Roman" panose="02020603050405020304" pitchFamily="18" charset="0"/>
                  </a:rPr>
                  <a:t> by </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𝑀</m:t>
                    </m:r>
                  </m:oMath>
                </a14:m>
                <a:r>
                  <a:rPr lang="zh-CN" altLang="en-US" sz="2400" dirty="0">
                    <a:latin typeface="+mj-lt"/>
                    <a:cs typeface="Times New Roman" panose="02020603050405020304" pitchFamily="18" charset="0"/>
                  </a:rPr>
                  <a:t> </a:t>
                </a:r>
                <a:r>
                  <a:rPr lang="en-US" altLang="zh-CN" sz="2400" dirty="0">
                    <a:latin typeface="+mj-lt"/>
                    <a:cs typeface="Times New Roman" panose="02020603050405020304" pitchFamily="18" charset="0"/>
                  </a:rPr>
                  <a:t>(</a:t>
                </a:r>
                <a:r>
                  <a:rPr lang="en-US" altLang="zh-CN" sz="2400" dirty="0">
                    <a:solidFill>
                      <a:srgbClr val="92D050"/>
                    </a:solidFill>
                    <a:latin typeface="+mj-lt"/>
                    <a:cs typeface="Times New Roman" panose="02020603050405020304" pitchFamily="18" charset="0"/>
                  </a:rPr>
                  <a:t>green</a:t>
                </a:r>
                <a:r>
                  <a:rPr lang="en-US" altLang="zh-CN" sz="2400" dirty="0">
                    <a:latin typeface="+mj-lt"/>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cs typeface="Times New Roman" panose="02020603050405020304" pitchFamily="18" charset="0"/>
                      </a:rPr>
                      <m:t>𝛼</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𝐴</m:t>
                        </m:r>
                      </m:e>
                      <m:sup>
                        <m:r>
                          <a:rPr lang="en-US" altLang="zh-CN" sz="2400" i="1">
                            <a:latin typeface="Cambria Math" panose="02040503050406030204" pitchFamily="18" charset="0"/>
                            <a:cs typeface="Times New Roman" panose="02020603050405020304" pitchFamily="18" charset="0"/>
                          </a:rPr>
                          <m:t>∗</m:t>
                        </m:r>
                      </m:sup>
                    </m:sSup>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𝑏𝑒h</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𝑀</m:t>
                        </m:r>
                      </m:e>
                    </m:d>
                  </m:oMath>
                </a14:m>
                <a:r>
                  <a:rPr lang="en-US" altLang="zh-CN" sz="2400" dirty="0">
                    <a:latin typeface="+mj-lt"/>
                    <a:cs typeface="Times New Roman" panose="02020603050405020304" pitchFamily="18" charset="0"/>
                  </a:rPr>
                  <a:t>.</a:t>
                </a:r>
                <a:endParaRPr lang="zh-CN" altLang="en-US" sz="2400" dirty="0">
                  <a:latin typeface="+mj-lt"/>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F6F07657-13E3-7D5C-25E4-71BDFA4036F4}"/>
                  </a:ext>
                </a:extLst>
              </p:cNvPr>
              <p:cNvSpPr txBox="1">
                <a:spLocks noRot="1" noChangeAspect="1" noMove="1" noResize="1" noEditPoints="1" noAdjustHandles="1" noChangeArrowheads="1" noChangeShapeType="1" noTextEdit="1"/>
              </p:cNvSpPr>
              <p:nvPr/>
            </p:nvSpPr>
            <p:spPr>
              <a:xfrm>
                <a:off x="6345709" y="1887210"/>
                <a:ext cx="5175447" cy="830997"/>
              </a:xfrm>
              <a:prstGeom prst="rect">
                <a:avLst/>
              </a:prstGeom>
              <a:blipFill>
                <a:blip r:embed="rId7"/>
                <a:stretch>
                  <a:fillRect l="-1885" t="-5882" b="-16176"/>
                </a:stretch>
              </a:blipFill>
            </p:spPr>
            <p:txBody>
              <a:bodyPr/>
              <a:lstStyle/>
              <a:p>
                <a:r>
                  <a:rPr lang="zh-CN" altLang="en-US">
                    <a:noFill/>
                  </a:rPr>
                  <a:t> </a:t>
                </a:r>
              </a:p>
            </p:txBody>
          </p:sp>
        </mc:Fallback>
      </mc:AlternateContent>
      <p:cxnSp>
        <p:nvCxnSpPr>
          <p:cNvPr id="17" name="直接连接符 16">
            <a:extLst>
              <a:ext uri="{FF2B5EF4-FFF2-40B4-BE49-F238E27FC236}">
                <a16:creationId xmlns:a16="http://schemas.microsoft.com/office/drawing/2014/main" id="{807C7350-C969-5D69-3BC6-C5E42C1C6D03}"/>
              </a:ext>
            </a:extLst>
          </p:cNvPr>
          <p:cNvCxnSpPr>
            <a:cxnSpLocks/>
            <a:endCxn id="16" idx="1"/>
          </p:cNvCxnSpPr>
          <p:nvPr/>
        </p:nvCxnSpPr>
        <p:spPr>
          <a:xfrm flipV="1">
            <a:off x="5011629" y="2302709"/>
            <a:ext cx="1334080" cy="126519"/>
          </a:xfrm>
          <a:prstGeom prst="line">
            <a:avLst/>
          </a:prstGeom>
          <a:ln w="38100">
            <a:solidFill>
              <a:schemeClr val="tx1"/>
            </a:solidFill>
            <a:prstDash val="dash"/>
            <a:headEnd type="triangl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55456EF-DD54-89CE-9D87-E2566E7272DE}"/>
                  </a:ext>
                </a:extLst>
              </p:cNvPr>
              <p:cNvSpPr txBox="1"/>
              <p:nvPr/>
            </p:nvSpPr>
            <p:spPr>
              <a:xfrm>
                <a:off x="6345708" y="3101094"/>
                <a:ext cx="4847809" cy="1256370"/>
              </a:xfrm>
              <a:prstGeom prst="rect">
                <a:avLst/>
              </a:prstGeom>
              <a:noFill/>
            </p:spPr>
            <p:txBody>
              <a:bodyPr wrap="square" rtlCol="0">
                <a:spAutoFit/>
              </a:bodyPr>
              <a:lstStyle/>
              <a:p>
                <a:r>
                  <a:rPr lang="en-US" altLang="zh-CN" sz="2400" dirty="0">
                    <a:latin typeface="+mj-lt"/>
                    <a:cs typeface="Times New Roman" panose="02020603050405020304" pitchFamily="18" charset="0"/>
                  </a:rPr>
                  <a:t>Environmental deviations accepted by </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𝑀</m:t>
                    </m:r>
                  </m:oMath>
                </a14:m>
                <a:r>
                  <a:rPr lang="en-US" altLang="zh-CN" sz="2400" dirty="0">
                    <a:latin typeface="+mj-lt"/>
                    <a:cs typeface="Times New Roman" panose="02020603050405020304" pitchFamily="18" charset="0"/>
                  </a:rPr>
                  <a:t> but </a:t>
                </a:r>
                <a:r>
                  <a:rPr lang="en-US" altLang="zh-CN" sz="2400" b="1" dirty="0">
                    <a:solidFill>
                      <a:srgbClr val="FF0000"/>
                    </a:solidFill>
                    <a:latin typeface="+mj-lt"/>
                    <a:cs typeface="Times New Roman" panose="02020603050405020304" pitchFamily="18" charset="0"/>
                  </a:rPr>
                  <a:t>violating</a:t>
                </a:r>
                <a:r>
                  <a:rPr lang="en-US" altLang="zh-CN" sz="2400" dirty="0">
                    <a:latin typeface="+mj-lt"/>
                    <a:cs typeface="Times New Roman" panose="02020603050405020304" pitchFamily="18" charset="0"/>
                  </a:rPr>
                  <a:t> </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𝑃</m:t>
                    </m:r>
                  </m:oMath>
                </a14:m>
                <a:r>
                  <a:rPr lang="en-US" altLang="zh-CN" sz="2400" dirty="0">
                    <a:latin typeface="+mj-lt"/>
                    <a:cs typeface="Times New Roman" panose="02020603050405020304" pitchFamily="18" charset="0"/>
                  </a:rPr>
                  <a:t> (</a:t>
                </a:r>
                <a:r>
                  <a:rPr lang="en-US" altLang="zh-CN" sz="2400" dirty="0">
                    <a:solidFill>
                      <a:srgbClr val="FF0000"/>
                    </a:solidFill>
                    <a:latin typeface="+mj-lt"/>
                    <a:cs typeface="Times New Roman" panose="02020603050405020304" pitchFamily="18" charset="0"/>
                  </a:rPr>
                  <a:t>red</a:t>
                </a:r>
                <a:r>
                  <a:rPr lang="en-US" altLang="zh-CN" sz="2400" dirty="0">
                    <a:latin typeface="+mj-lt"/>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cs typeface="Times New Roman" panose="02020603050405020304" pitchFamily="18" charset="0"/>
                      </a:rPr>
                      <m:t>𝑏𝑒h</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𝑀</m:t>
                        </m:r>
                      </m:e>
                    </m:d>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𝑏𝑒h</m:t>
                    </m:r>
                    <m:d>
                      <m:dPr>
                        <m:ctrlPr>
                          <a:rPr lang="en-US" altLang="zh-CN" sz="2400" i="1">
                            <a:latin typeface="Cambria Math" panose="02040503050406030204" pitchFamily="18" charset="0"/>
                            <a:cs typeface="Times New Roman" panose="02020603050405020304" pitchFamily="18" charset="0"/>
                          </a:rPr>
                        </m:ctrlPr>
                      </m:d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𝑠𝑎𝑓𝑒</m:t>
                            </m:r>
                          </m:sub>
                        </m:sSub>
                      </m:e>
                    </m:d>
                  </m:oMath>
                </a14:m>
                <a:r>
                  <a:rPr lang="en-US" altLang="zh-CN" sz="2400" dirty="0">
                    <a:latin typeface="+mj-lt"/>
                    <a:cs typeface="Times New Roman" panose="02020603050405020304" pitchFamily="18" charset="0"/>
                  </a:rPr>
                  <a:t>.</a:t>
                </a:r>
                <a:endParaRPr lang="zh-CN" altLang="en-US" sz="2400" dirty="0">
                  <a:latin typeface="+mj-lt"/>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855456EF-DD54-89CE-9D87-E2566E7272DE}"/>
                  </a:ext>
                </a:extLst>
              </p:cNvPr>
              <p:cNvSpPr txBox="1">
                <a:spLocks noRot="1" noChangeAspect="1" noMove="1" noResize="1" noEditPoints="1" noAdjustHandles="1" noChangeArrowheads="1" noChangeShapeType="1" noTextEdit="1"/>
              </p:cNvSpPr>
              <p:nvPr/>
            </p:nvSpPr>
            <p:spPr>
              <a:xfrm>
                <a:off x="6345708" y="3101094"/>
                <a:ext cx="4847809" cy="1256370"/>
              </a:xfrm>
              <a:prstGeom prst="rect">
                <a:avLst/>
              </a:prstGeom>
              <a:blipFill>
                <a:blip r:embed="rId8"/>
                <a:stretch>
                  <a:fillRect l="-2013" t="-3883" r="-1635" b="-7282"/>
                </a:stretch>
              </a:blipFill>
            </p:spPr>
            <p:txBody>
              <a:bodyPr/>
              <a:lstStyle/>
              <a:p>
                <a:r>
                  <a:rPr lang="zh-CN" altLang="en-US">
                    <a:noFill/>
                  </a:rPr>
                  <a:t> </a:t>
                </a:r>
              </a:p>
            </p:txBody>
          </p:sp>
        </mc:Fallback>
      </mc:AlternateContent>
      <p:cxnSp>
        <p:nvCxnSpPr>
          <p:cNvPr id="19" name="直接连接符 18">
            <a:extLst>
              <a:ext uri="{FF2B5EF4-FFF2-40B4-BE49-F238E27FC236}">
                <a16:creationId xmlns:a16="http://schemas.microsoft.com/office/drawing/2014/main" id="{BAB77BC9-F63C-4927-6B49-BF14B7C7109D}"/>
              </a:ext>
            </a:extLst>
          </p:cNvPr>
          <p:cNvCxnSpPr>
            <a:cxnSpLocks/>
            <a:endCxn id="18" idx="1"/>
          </p:cNvCxnSpPr>
          <p:nvPr/>
        </p:nvCxnSpPr>
        <p:spPr>
          <a:xfrm>
            <a:off x="5398777" y="3175646"/>
            <a:ext cx="946931" cy="553633"/>
          </a:xfrm>
          <a:prstGeom prst="line">
            <a:avLst/>
          </a:prstGeom>
          <a:ln w="38100">
            <a:solidFill>
              <a:schemeClr val="tx1"/>
            </a:solidFill>
            <a:prstDash val="dash"/>
            <a:headEnd type="triangl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3FB58CE-DCDA-0D8A-29F6-5202C781B9F8}"/>
                  </a:ext>
                </a:extLst>
              </p:cNvPr>
              <p:cNvSpPr txBox="1"/>
              <p:nvPr/>
            </p:nvSpPr>
            <p:spPr>
              <a:xfrm>
                <a:off x="6350362" y="4674797"/>
                <a:ext cx="5170794" cy="1256370"/>
              </a:xfrm>
              <a:prstGeom prst="rect">
                <a:avLst/>
              </a:prstGeom>
              <a:noFill/>
            </p:spPr>
            <p:txBody>
              <a:bodyPr wrap="square" rtlCol="0">
                <a:spAutoFit/>
              </a:bodyPr>
              <a:lstStyle/>
              <a:p>
                <a:r>
                  <a:rPr lang="en-US" altLang="zh-CN" sz="2400" dirty="0">
                    <a:latin typeface="+mj-lt"/>
                    <a:cs typeface="Times New Roman" panose="02020603050405020304" pitchFamily="18" charset="0"/>
                  </a:rPr>
                  <a:t>Environmental deviations under which </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𝑀</m:t>
                    </m:r>
                  </m:oMath>
                </a14:m>
                <a:r>
                  <a:rPr lang="en-US" altLang="zh-CN" sz="2400" dirty="0">
                    <a:latin typeface="+mj-lt"/>
                    <a:cs typeface="Times New Roman" panose="02020603050405020304" pitchFamily="18" charset="0"/>
                  </a:rPr>
                  <a:t> </a:t>
                </a:r>
                <a:r>
                  <a:rPr lang="en-US" altLang="zh-CN" sz="2400" b="1" dirty="0">
                    <a:solidFill>
                      <a:srgbClr val="92D050"/>
                    </a:solidFill>
                    <a:latin typeface="+mj-lt"/>
                    <a:cs typeface="Times New Roman" panose="02020603050405020304" pitchFamily="18" charset="0"/>
                  </a:rPr>
                  <a:t>satisfies</a:t>
                </a:r>
                <a:r>
                  <a:rPr lang="en-US" altLang="zh-CN" sz="2400" dirty="0">
                    <a:latin typeface="+mj-lt"/>
                    <a:cs typeface="Times New Roman" panose="02020603050405020304" pitchFamily="18" charset="0"/>
                  </a:rPr>
                  <a:t> </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𝑃</m:t>
                    </m:r>
                  </m:oMath>
                </a14:m>
                <a:r>
                  <a:rPr lang="zh-CN" altLang="en-US" sz="2400" dirty="0">
                    <a:latin typeface="+mj-lt"/>
                    <a:cs typeface="Times New Roman" panose="02020603050405020304" pitchFamily="18" charset="0"/>
                  </a:rPr>
                  <a:t> </a:t>
                </a:r>
                <a:r>
                  <a:rPr lang="en-US" altLang="zh-CN" sz="2400" dirty="0">
                    <a:latin typeface="+mj-lt"/>
                    <a:cs typeface="Times New Roman" panose="02020603050405020304" pitchFamily="18" charset="0"/>
                  </a:rPr>
                  <a:t>(</a:t>
                </a:r>
                <a:r>
                  <a:rPr lang="en-US" altLang="zh-CN" sz="2400" dirty="0">
                    <a:solidFill>
                      <a:srgbClr val="92D050"/>
                    </a:solidFill>
                    <a:latin typeface="+mj-lt"/>
                    <a:cs typeface="Times New Roman" panose="02020603050405020304" pitchFamily="18" charset="0"/>
                  </a:rPr>
                  <a:t>green</a:t>
                </a:r>
                <a:r>
                  <a:rPr lang="en-US" altLang="zh-CN" sz="2400" dirty="0">
                    <a:latin typeface="+mj-lt"/>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cs typeface="Times New Roman" panose="02020603050405020304" pitchFamily="18" charset="0"/>
                      </a:rPr>
                      <m:t>𝑏𝑒h</m:t>
                    </m:r>
                    <m:d>
                      <m:dPr>
                        <m:ctrlPr>
                          <a:rPr lang="en-US" altLang="zh-CN" sz="2400" i="1">
                            <a:latin typeface="Cambria Math" panose="02040503050406030204" pitchFamily="18" charset="0"/>
                            <a:cs typeface="Times New Roman" panose="02020603050405020304" pitchFamily="18" charset="0"/>
                          </a:rPr>
                        </m:ctrlPr>
                      </m:d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𝑀</m:t>
                            </m:r>
                          </m:e>
                          <m:sub>
                            <m:r>
                              <a:rPr lang="en-US" altLang="zh-CN" sz="2400" i="1">
                                <a:latin typeface="Cambria Math" panose="02040503050406030204" pitchFamily="18" charset="0"/>
                                <a:cs typeface="Times New Roman" panose="02020603050405020304" pitchFamily="18" charset="0"/>
                              </a:rPr>
                              <m:t>𝑠𝑎𝑓𝑒</m:t>
                            </m:r>
                          </m:sub>
                        </m:sSub>
                      </m:e>
                    </m:d>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𝑏𝑒h</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𝐸</m:t>
                        </m:r>
                      </m:e>
                    </m:d>
                  </m:oMath>
                </a14:m>
                <a:endParaRPr lang="zh-CN" altLang="en-US" sz="2400" dirty="0">
                  <a:latin typeface="+mj-lt"/>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03FB58CE-DCDA-0D8A-29F6-5202C781B9F8}"/>
                  </a:ext>
                </a:extLst>
              </p:cNvPr>
              <p:cNvSpPr txBox="1">
                <a:spLocks noRot="1" noChangeAspect="1" noMove="1" noResize="1" noEditPoints="1" noAdjustHandles="1" noChangeArrowheads="1" noChangeShapeType="1" noTextEdit="1"/>
              </p:cNvSpPr>
              <p:nvPr/>
            </p:nvSpPr>
            <p:spPr>
              <a:xfrm>
                <a:off x="6350362" y="4674797"/>
                <a:ext cx="5170794" cy="1256370"/>
              </a:xfrm>
              <a:prstGeom prst="rect">
                <a:avLst/>
              </a:prstGeom>
              <a:blipFill>
                <a:blip r:embed="rId9"/>
                <a:stretch>
                  <a:fillRect l="-1887" t="-3883"/>
                </a:stretch>
              </a:blipFill>
            </p:spPr>
            <p:txBody>
              <a:bodyPr/>
              <a:lstStyle/>
              <a:p>
                <a:r>
                  <a:rPr lang="zh-CN" altLang="en-US">
                    <a:noFill/>
                  </a:rPr>
                  <a:t> </a:t>
                </a:r>
              </a:p>
            </p:txBody>
          </p:sp>
        </mc:Fallback>
      </mc:AlternateContent>
      <p:cxnSp>
        <p:nvCxnSpPr>
          <p:cNvPr id="23" name="直接连接符 22">
            <a:extLst>
              <a:ext uri="{FF2B5EF4-FFF2-40B4-BE49-F238E27FC236}">
                <a16:creationId xmlns:a16="http://schemas.microsoft.com/office/drawing/2014/main" id="{9FEAC866-FF89-A006-C0CE-2DA3011ADDC2}"/>
              </a:ext>
            </a:extLst>
          </p:cNvPr>
          <p:cNvCxnSpPr>
            <a:cxnSpLocks/>
            <a:endCxn id="20" idx="1"/>
          </p:cNvCxnSpPr>
          <p:nvPr/>
        </p:nvCxnSpPr>
        <p:spPr>
          <a:xfrm>
            <a:off x="5398777" y="3833926"/>
            <a:ext cx="951585" cy="1469056"/>
          </a:xfrm>
          <a:prstGeom prst="line">
            <a:avLst/>
          </a:prstGeom>
          <a:ln w="38100">
            <a:solidFill>
              <a:schemeClr val="tx1"/>
            </a:solidFill>
            <a:prstDash val="dash"/>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矩形: 圆角 8">
            <a:extLst>
              <a:ext uri="{FF2B5EF4-FFF2-40B4-BE49-F238E27FC236}">
                <a16:creationId xmlns:a16="http://schemas.microsoft.com/office/drawing/2014/main" id="{9AC79427-7DC6-1A48-E26C-6C0D146F4378}"/>
              </a:ext>
            </a:extLst>
          </p:cNvPr>
          <p:cNvSpPr/>
          <p:nvPr/>
        </p:nvSpPr>
        <p:spPr>
          <a:xfrm>
            <a:off x="6297054" y="1860850"/>
            <a:ext cx="5224102" cy="888968"/>
          </a:xfrm>
          <a:prstGeom prst="roundRect">
            <a:avLst/>
          </a:prstGeom>
          <a:no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9A878678-56C7-AABD-F533-E5D66A1354D8}"/>
              </a:ext>
            </a:extLst>
          </p:cNvPr>
          <p:cNvSpPr/>
          <p:nvPr/>
        </p:nvSpPr>
        <p:spPr>
          <a:xfrm>
            <a:off x="6297054" y="4673042"/>
            <a:ext cx="4770339" cy="1256369"/>
          </a:xfrm>
          <a:prstGeom prst="roundRect">
            <a:avLst/>
          </a:prstGeom>
          <a:no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C8B93795-6AA8-15E0-BDB6-D769784F8D3A}"/>
                  </a:ext>
                </a:extLst>
              </p:cNvPr>
              <p:cNvSpPr txBox="1"/>
              <p:nvPr/>
            </p:nvSpPr>
            <p:spPr>
              <a:xfrm>
                <a:off x="670844" y="5972502"/>
                <a:ext cx="5376966" cy="523220"/>
              </a:xfrm>
              <a:prstGeom prst="rect">
                <a:avLst/>
              </a:prstGeom>
              <a:noFill/>
            </p:spPr>
            <p:txBody>
              <a:bodyPr wrap="square" rtlCol="0">
                <a:spAutoFit/>
              </a:bodyPr>
              <a:lstStyle/>
              <a:p>
                <a:r>
                  <a:rPr lang="en-US" altLang="zh-CN" sz="2800" b="1" dirty="0">
                    <a:solidFill>
                      <a:sysClr val="windowText" lastClr="000000"/>
                    </a:solidFill>
                  </a:rPr>
                  <a:t>Robustness </a:t>
                </a:r>
                <a14:m>
                  <m:oMath xmlns:m="http://schemas.openxmlformats.org/officeDocument/2006/math">
                    <m:r>
                      <a:rPr lang="en-US" altLang="zh-CN" sz="2800" b="1" i="0" smtClean="0">
                        <a:solidFill>
                          <a:sysClr val="windowText" lastClr="000000"/>
                        </a:solidFill>
                        <a:latin typeface="Cambria Math" panose="02040503050406030204" pitchFamily="18" charset="0"/>
                      </a:rPr>
                      <m:t>𝚫</m:t>
                    </m:r>
                  </m:oMath>
                </a14:m>
                <a:r>
                  <a:rPr lang="en-US" altLang="zh-CN" sz="2800" b="1" dirty="0">
                    <a:solidFill>
                      <a:sysClr val="windowText" lastClr="000000"/>
                    </a:solidFill>
                  </a:rPr>
                  <a:t>: </a:t>
                </a:r>
                <a:r>
                  <a:rPr lang="en-US" altLang="zh-CN" sz="2800" b="1" dirty="0">
                    <a:solidFill>
                      <a:srgbClr val="92D050"/>
                    </a:solidFill>
                  </a:rPr>
                  <a:t>green</a:t>
                </a:r>
                <a:r>
                  <a:rPr lang="en-US" altLang="zh-CN" sz="2800" b="1" dirty="0">
                    <a:solidFill>
                      <a:sysClr val="windowText" lastClr="000000"/>
                    </a:solidFill>
                  </a:rPr>
                  <a:t> areas.</a:t>
                </a:r>
                <a:endParaRPr lang="zh-CN" altLang="en-US" sz="2800" b="1" dirty="0">
                  <a:solidFill>
                    <a:sysClr val="windowText" lastClr="000000"/>
                  </a:solidFill>
                </a:endParaRPr>
              </a:p>
            </p:txBody>
          </p:sp>
        </mc:Choice>
        <mc:Fallback xmlns="">
          <p:sp>
            <p:nvSpPr>
              <p:cNvPr id="30" name="文本框 29">
                <a:extLst>
                  <a:ext uri="{FF2B5EF4-FFF2-40B4-BE49-F238E27FC236}">
                    <a16:creationId xmlns:a16="http://schemas.microsoft.com/office/drawing/2014/main" id="{C8B93795-6AA8-15E0-BDB6-D769784F8D3A}"/>
                  </a:ext>
                </a:extLst>
              </p:cNvPr>
              <p:cNvSpPr txBox="1">
                <a:spLocks noRot="1" noChangeAspect="1" noMove="1" noResize="1" noEditPoints="1" noAdjustHandles="1" noChangeArrowheads="1" noChangeShapeType="1" noTextEdit="1"/>
              </p:cNvSpPr>
              <p:nvPr/>
            </p:nvSpPr>
            <p:spPr>
              <a:xfrm>
                <a:off x="670844" y="5972502"/>
                <a:ext cx="5376966" cy="523220"/>
              </a:xfrm>
              <a:prstGeom prst="rect">
                <a:avLst/>
              </a:prstGeom>
              <a:blipFill>
                <a:blip r:embed="rId10"/>
                <a:stretch>
                  <a:fillRect l="-2268" t="-12791" b="-31395"/>
                </a:stretch>
              </a:blipFill>
            </p:spPr>
            <p:txBody>
              <a:bodyPr/>
              <a:lstStyle/>
              <a:p>
                <a:r>
                  <a:rPr lang="zh-CN" altLang="en-US">
                    <a:noFill/>
                  </a:rPr>
                  <a:t> </a:t>
                </a:r>
              </a:p>
            </p:txBody>
          </p:sp>
        </mc:Fallback>
      </mc:AlternateContent>
      <p:graphicFrame>
        <p:nvGraphicFramePr>
          <p:cNvPr id="3" name="表格 2">
            <a:extLst>
              <a:ext uri="{FF2B5EF4-FFF2-40B4-BE49-F238E27FC236}">
                <a16:creationId xmlns:a16="http://schemas.microsoft.com/office/drawing/2014/main" id="{F33987D4-10A4-4859-2B3E-5E7CDA37A0AE}"/>
              </a:ext>
            </a:extLst>
          </p:cNvPr>
          <p:cNvGraphicFramePr>
            <a:graphicFrameLocks noGrp="1"/>
          </p:cNvGraphicFramePr>
          <p:nvPr>
            <p:extLst>
              <p:ext uri="{D42A27DB-BD31-4B8C-83A1-F6EECF244321}">
                <p14:modId xmlns:p14="http://schemas.microsoft.com/office/powerpoint/2010/main" val="3089976862"/>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5693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9" grpId="0" animBg="1"/>
      <p:bldP spid="10" grpId="0" animBg="1"/>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8EB44-643F-3359-EA2B-60B14CD06BFC}"/>
              </a:ext>
            </a:extLst>
          </p:cNvPr>
          <p:cNvSpPr>
            <a:spLocks noGrp="1"/>
          </p:cNvSpPr>
          <p:nvPr>
            <p:ph type="title"/>
          </p:nvPr>
        </p:nvSpPr>
        <p:spPr/>
        <p:txBody>
          <a:bodyPr/>
          <a:lstStyle/>
          <a:p>
            <a:r>
              <a:rPr lang="en-US" altLang="zh-CN" dirty="0"/>
              <a:t>Robustness and Weakest Assumption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D0FD0C-C321-48AF-DA02-DB6ACEE78F92}"/>
                  </a:ext>
                </a:extLst>
              </p:cNvPr>
              <p:cNvSpPr>
                <a:spLocks noGrp="1"/>
              </p:cNvSpPr>
              <p:nvPr>
                <p:ph idx="1"/>
              </p:nvPr>
            </p:nvSpPr>
            <p:spPr>
              <a:xfrm>
                <a:off x="5809593" y="1825625"/>
                <a:ext cx="6093373" cy="4351338"/>
              </a:xfrm>
            </p:spPr>
            <p:txBody>
              <a:bodyPr>
                <a:normAutofit/>
              </a:bodyPr>
              <a:lstStyle/>
              <a:p>
                <a:r>
                  <a:rPr lang="en-US" altLang="zh-CN" sz="2400" b="1" dirty="0">
                    <a:solidFill>
                      <a:schemeClr val="accent4"/>
                    </a:solidFill>
                  </a:rPr>
                  <a:t>Weakest assumption </a:t>
                </a:r>
                <a14:m>
                  <m:oMath xmlns:m="http://schemas.openxmlformats.org/officeDocument/2006/math">
                    <m:r>
                      <a:rPr lang="en-US" altLang="zh-CN" sz="2400" b="0" i="1" smtClean="0">
                        <a:latin typeface="Cambria Math" panose="02040503050406030204" pitchFamily="18" charset="0"/>
                      </a:rPr>
                      <m:t>𝑊</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oMath>
                </a14:m>
                <a:r>
                  <a:rPr lang="zh-CN" altLang="en-US" sz="2400" dirty="0"/>
                  <a:t> </a:t>
                </a:r>
                <a:r>
                  <a:rPr lang="en-US" altLang="zh-CN" sz="2400" dirty="0"/>
                  <a:t>is an LTS such that</a:t>
                </a:r>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𝐸</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𝐸</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𝐸</m:t>
                          </m:r>
                        </m:e>
                        <m:sup>
                          <m:r>
                            <a:rPr lang="en-US" altLang="zh-CN" sz="2400" b="0" i="1" smtClean="0">
                              <a:latin typeface="Cambria Math" panose="02040503050406030204" pitchFamily="18" charset="0"/>
                              <a:ea typeface="Cambria Math" panose="02040503050406030204" pitchFamily="18" charset="0"/>
                            </a:rPr>
                            <m:t>′</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𝑊</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𝑀</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𝐸</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oMath>
                  </m:oMathPara>
                </a14:m>
                <a:endParaRPr lang="en-US" altLang="zh-CN" sz="2400" dirty="0"/>
              </a:p>
              <a:p>
                <a:pPr>
                  <a:lnSpc>
                    <a:spcPct val="150000"/>
                  </a:lnSpc>
                </a:pPr>
                <a:r>
                  <a:rPr lang="en-US" altLang="zh-CN" sz="2400" dirty="0"/>
                  <a:t>I.e., </a:t>
                </a:r>
                <a14:m>
                  <m:oMath xmlns:m="http://schemas.openxmlformats.org/officeDocument/2006/math">
                    <m:r>
                      <a:rPr lang="en-US" altLang="zh-CN" sz="2400" b="0" i="1" smtClean="0">
                        <a:latin typeface="Cambria Math" panose="02040503050406030204" pitchFamily="18" charset="0"/>
                      </a:rPr>
                      <m:t>𝑏𝑒h</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𝑊</m:t>
                        </m:r>
                      </m:e>
                    </m:d>
                    <m:r>
                      <a:rPr lang="en-US" altLang="zh-CN" sz="2400" b="0" i="1" smtClean="0">
                        <a:latin typeface="Cambria Math" panose="02040503050406030204" pitchFamily="18" charset="0"/>
                      </a:rPr>
                      <m:t>=</m:t>
                    </m:r>
                  </m:oMath>
                </a14:m>
                <a:endParaRPr lang="en-US" altLang="zh-CN" sz="24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𝑏𝑒h</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𝑀</m:t>
                              </m:r>
                            </m:e>
                            <m:sub>
                              <m:r>
                                <a:rPr lang="en-US" altLang="zh-CN" sz="2400" b="0" i="1" smtClean="0">
                                  <a:latin typeface="Cambria Math" panose="02040503050406030204" pitchFamily="18" charset="0"/>
                                </a:rPr>
                                <m:t>𝑠𝑎𝑓𝑒</m:t>
                              </m:r>
                            </m:sub>
                          </m:sSub>
                        </m:e>
                      </m:d>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𝛼</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𝐴</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𝑏𝑒h</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𝑀</m:t>
                              </m:r>
                            </m:e>
                          </m:d>
                        </m:e>
                      </m:d>
                    </m:oMath>
                  </m:oMathPara>
                </a14:m>
                <a:endParaRPr lang="en-US" altLang="zh-CN" sz="2400" dirty="0"/>
              </a:p>
              <a:p>
                <a:pPr>
                  <a:lnSpc>
                    <a:spcPct val="150000"/>
                  </a:lnSpc>
                </a:pPr>
                <a:r>
                  <a:rPr lang="en-US" altLang="zh-CN" sz="2400" dirty="0"/>
                  <a:t>Hence, robustness </a:t>
                </a:r>
                <a14:m>
                  <m:oMath xmlns:m="http://schemas.openxmlformats.org/officeDocument/2006/math">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𝑏𝑒h</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𝑊</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𝑏𝑒h</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oMath>
                </a14:m>
                <a:r>
                  <a:rPr lang="en-US" altLang="zh-CN" sz="2400" dirty="0"/>
                  <a:t>.</a:t>
                </a:r>
              </a:p>
            </p:txBody>
          </p:sp>
        </mc:Choice>
        <mc:Fallback xmlns="">
          <p:sp>
            <p:nvSpPr>
              <p:cNvPr id="3" name="内容占位符 2">
                <a:extLst>
                  <a:ext uri="{FF2B5EF4-FFF2-40B4-BE49-F238E27FC236}">
                    <a16:creationId xmlns:a16="http://schemas.microsoft.com/office/drawing/2014/main" id="{8BD0FD0C-C321-48AF-DA02-DB6ACEE78F92}"/>
                  </a:ext>
                </a:extLst>
              </p:cNvPr>
              <p:cNvSpPr>
                <a:spLocks noGrp="1" noRot="1" noChangeAspect="1" noMove="1" noResize="1" noEditPoints="1" noAdjustHandles="1" noChangeArrowheads="1" noChangeShapeType="1" noTextEdit="1"/>
              </p:cNvSpPr>
              <p:nvPr>
                <p:ph idx="1"/>
              </p:nvPr>
            </p:nvSpPr>
            <p:spPr>
              <a:xfrm>
                <a:off x="5809593" y="1825625"/>
                <a:ext cx="6093373" cy="4351338"/>
              </a:xfrm>
              <a:blipFill>
                <a:blip r:embed="rId3"/>
                <a:stretch>
                  <a:fillRect l="-1500" t="-196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F83588A-2412-7E90-4A13-7FEAC28A9E5F}"/>
              </a:ext>
            </a:extLst>
          </p:cNvPr>
          <p:cNvSpPr>
            <a:spLocks noGrp="1"/>
          </p:cNvSpPr>
          <p:nvPr>
            <p:ph type="sldNum" sz="quarter" idx="12"/>
          </p:nvPr>
        </p:nvSpPr>
        <p:spPr/>
        <p:txBody>
          <a:bodyPr/>
          <a:lstStyle/>
          <a:p>
            <a:fld id="{74A724E5-CF81-458D-9F9A-C575B439CC43}" type="slidenum">
              <a:rPr lang="zh-CN" altLang="en-US" smtClean="0"/>
              <a:t>25</a:t>
            </a:fld>
            <a:endParaRPr lang="zh-CN" altLang="en-US" dirty="0"/>
          </a:p>
        </p:txBody>
      </p:sp>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9B495897-DD13-9077-F2BA-9FBBC126B280}"/>
                  </a:ext>
                </a:extLst>
              </p:cNvPr>
              <p:cNvSpPr/>
              <p:nvPr/>
            </p:nvSpPr>
            <p:spPr>
              <a:xfrm>
                <a:off x="670844" y="2500798"/>
                <a:ext cx="4784025" cy="3001120"/>
              </a:xfrm>
              <a:prstGeom prst="roundRect">
                <a:avLst/>
              </a:prstGeom>
              <a:solidFill>
                <a:schemeClr val="accent6">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ct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𝛼</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𝐴</m:t>
                          </m:r>
                        </m:e>
                        <m:sup>
                          <m:r>
                            <a:rPr lang="en-US" altLang="zh-CN" sz="2400" b="0" i="1" smtClean="0">
                              <a:latin typeface="Cambria Math" panose="02040503050406030204" pitchFamily="18" charset="0"/>
                            </a:rPr>
                            <m:t>∗</m:t>
                          </m:r>
                        </m:sup>
                      </m:sSup>
                    </m:oMath>
                  </m:oMathPara>
                </a14:m>
                <a:endParaRPr lang="en-US" altLang="zh-CN" sz="2400" dirty="0"/>
              </a:p>
            </p:txBody>
          </p:sp>
        </mc:Choice>
        <mc:Fallback xmlns="">
          <p:sp>
            <p:nvSpPr>
              <p:cNvPr id="7" name="矩形: 圆角 6">
                <a:extLst>
                  <a:ext uri="{FF2B5EF4-FFF2-40B4-BE49-F238E27FC236}">
                    <a16:creationId xmlns:a16="http://schemas.microsoft.com/office/drawing/2014/main" id="{9B495897-DD13-9077-F2BA-9FBBC126B280}"/>
                  </a:ext>
                </a:extLst>
              </p:cNvPr>
              <p:cNvSpPr>
                <a:spLocks noRot="1" noChangeAspect="1" noMove="1" noResize="1" noEditPoints="1" noAdjustHandles="1" noChangeArrowheads="1" noChangeShapeType="1" noTextEdit="1"/>
              </p:cNvSpPr>
              <p:nvPr/>
            </p:nvSpPr>
            <p:spPr>
              <a:xfrm>
                <a:off x="670844" y="2500798"/>
                <a:ext cx="4784025" cy="3001120"/>
              </a:xfrm>
              <a:prstGeom prst="roundRect">
                <a:avLst/>
              </a:prstGeom>
              <a:blipFill>
                <a:blip r:embed="rId4"/>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圆角 7">
                <a:extLst>
                  <a:ext uri="{FF2B5EF4-FFF2-40B4-BE49-F238E27FC236}">
                    <a16:creationId xmlns:a16="http://schemas.microsoft.com/office/drawing/2014/main" id="{D55406B9-C8A6-5FA6-9483-E8FF55A46F17}"/>
                  </a:ext>
                </a:extLst>
              </p:cNvPr>
              <p:cNvSpPr/>
              <p:nvPr/>
            </p:nvSpPr>
            <p:spPr>
              <a:xfrm>
                <a:off x="1490649" y="2928118"/>
                <a:ext cx="3800571" cy="2458701"/>
              </a:xfrm>
              <a:prstGeom prst="roundRect">
                <a:avLst/>
              </a:prstGeom>
              <a:solidFill>
                <a:srgbClr val="FF9999"/>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dist"/>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𝑀</m:t>
                          </m:r>
                        </m:e>
                      </m:d>
                    </m:oMath>
                  </m:oMathPara>
                </a14:m>
                <a:endParaRPr lang="en-US" altLang="zh-CN" sz="2400" b="0" dirty="0"/>
              </a:p>
            </p:txBody>
          </p:sp>
        </mc:Choice>
        <mc:Fallback xmlns="">
          <p:sp>
            <p:nvSpPr>
              <p:cNvPr id="8" name="矩形: 圆角 7">
                <a:extLst>
                  <a:ext uri="{FF2B5EF4-FFF2-40B4-BE49-F238E27FC236}">
                    <a16:creationId xmlns:a16="http://schemas.microsoft.com/office/drawing/2014/main" id="{D55406B9-C8A6-5FA6-9483-E8FF55A46F17}"/>
                  </a:ext>
                </a:extLst>
              </p:cNvPr>
              <p:cNvSpPr>
                <a:spLocks noRot="1" noChangeAspect="1" noMove="1" noResize="1" noEditPoints="1" noAdjustHandles="1" noChangeArrowheads="1" noChangeShapeType="1" noTextEdit="1"/>
              </p:cNvSpPr>
              <p:nvPr/>
            </p:nvSpPr>
            <p:spPr>
              <a:xfrm>
                <a:off x="1490649" y="2928118"/>
                <a:ext cx="3800571" cy="2458701"/>
              </a:xfrm>
              <a:prstGeom prst="roundRect">
                <a:avLst/>
              </a:prstGeom>
              <a:blipFill>
                <a:blip r:embed="rId5"/>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圆角 8">
                <a:extLst>
                  <a:ext uri="{FF2B5EF4-FFF2-40B4-BE49-F238E27FC236}">
                    <a16:creationId xmlns:a16="http://schemas.microsoft.com/office/drawing/2014/main" id="{0A893C07-794C-0A6D-A765-9E61C8379540}"/>
                  </a:ext>
                </a:extLst>
              </p:cNvPr>
              <p:cNvSpPr/>
              <p:nvPr/>
            </p:nvSpPr>
            <p:spPr>
              <a:xfrm>
                <a:off x="2167243" y="3490380"/>
                <a:ext cx="2898544" cy="1762773"/>
              </a:xfrm>
              <a:prstGeom prst="roundRect">
                <a:avLst/>
              </a:prstGeom>
              <a:solidFill>
                <a:schemeClr val="accent6">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𝑀</m:t>
                          </m:r>
                        </m:e>
                        <m:sub>
                          <m:r>
                            <a:rPr lang="en-US" altLang="zh-CN" sz="2400" b="0" i="1" smtClean="0">
                              <a:latin typeface="Cambria Math" panose="02040503050406030204" pitchFamily="18" charset="0"/>
                            </a:rPr>
                            <m:t>𝑠𝑎𝑓𝑒</m:t>
                          </m:r>
                        </m:sub>
                      </m:sSub>
                      <m:r>
                        <a:rPr lang="en-US" altLang="zh-CN" sz="2400" b="0" i="1" smtClean="0">
                          <a:latin typeface="Cambria Math" panose="02040503050406030204" pitchFamily="18" charset="0"/>
                        </a:rPr>
                        <m:t>)</m:t>
                      </m:r>
                    </m:oMath>
                  </m:oMathPara>
                </a14:m>
                <a:endParaRPr lang="zh-CN" altLang="en-US" sz="2400" dirty="0"/>
              </a:p>
            </p:txBody>
          </p:sp>
        </mc:Choice>
        <mc:Fallback xmlns="">
          <p:sp>
            <p:nvSpPr>
              <p:cNvPr id="9" name="矩形: 圆角 8">
                <a:extLst>
                  <a:ext uri="{FF2B5EF4-FFF2-40B4-BE49-F238E27FC236}">
                    <a16:creationId xmlns:a16="http://schemas.microsoft.com/office/drawing/2014/main" id="{0A893C07-794C-0A6D-A765-9E61C8379540}"/>
                  </a:ext>
                </a:extLst>
              </p:cNvPr>
              <p:cNvSpPr>
                <a:spLocks noRot="1" noChangeAspect="1" noMove="1" noResize="1" noEditPoints="1" noAdjustHandles="1" noChangeArrowheads="1" noChangeShapeType="1" noTextEdit="1"/>
              </p:cNvSpPr>
              <p:nvPr/>
            </p:nvSpPr>
            <p:spPr>
              <a:xfrm>
                <a:off x="2167243" y="3490380"/>
                <a:ext cx="2898544" cy="1762773"/>
              </a:xfrm>
              <a:prstGeom prst="roundRect">
                <a:avLst/>
              </a:prstGeom>
              <a:blipFill>
                <a:blip r:embed="rId6"/>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圆角 9">
                <a:extLst>
                  <a:ext uri="{FF2B5EF4-FFF2-40B4-BE49-F238E27FC236}">
                    <a16:creationId xmlns:a16="http://schemas.microsoft.com/office/drawing/2014/main" id="{5C1534B6-96D1-7071-8EAA-3A4BFAD44946}"/>
                  </a:ext>
                </a:extLst>
              </p:cNvPr>
              <p:cNvSpPr/>
              <p:nvPr/>
            </p:nvSpPr>
            <p:spPr>
              <a:xfrm>
                <a:off x="3025987" y="4134982"/>
                <a:ext cx="1795595" cy="1004782"/>
              </a:xfrm>
              <a:prstGeom prst="round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ct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𝑏𝑒h</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10" name="矩形: 圆角 9">
                <a:extLst>
                  <a:ext uri="{FF2B5EF4-FFF2-40B4-BE49-F238E27FC236}">
                    <a16:creationId xmlns:a16="http://schemas.microsoft.com/office/drawing/2014/main" id="{5C1534B6-96D1-7071-8EAA-3A4BFAD44946}"/>
                  </a:ext>
                </a:extLst>
              </p:cNvPr>
              <p:cNvSpPr>
                <a:spLocks noRot="1" noChangeAspect="1" noMove="1" noResize="1" noEditPoints="1" noAdjustHandles="1" noChangeArrowheads="1" noChangeShapeType="1" noTextEdit="1"/>
              </p:cNvSpPr>
              <p:nvPr/>
            </p:nvSpPr>
            <p:spPr>
              <a:xfrm>
                <a:off x="3025987" y="4134982"/>
                <a:ext cx="1795595" cy="1004782"/>
              </a:xfrm>
              <a:prstGeom prst="roundRect">
                <a:avLst/>
              </a:prstGeom>
              <a:blipFill>
                <a:blip r:embed="rId7"/>
                <a:stretch>
                  <a:fillRect/>
                </a:stretch>
              </a:blipFill>
              <a:ln w="19050"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p:cxnSp>
        <p:nvCxnSpPr>
          <p:cNvPr id="12" name="直接箭头连接符 11">
            <a:extLst>
              <a:ext uri="{FF2B5EF4-FFF2-40B4-BE49-F238E27FC236}">
                <a16:creationId xmlns:a16="http://schemas.microsoft.com/office/drawing/2014/main" id="{B9E1E264-CC18-2EF4-6845-0ABBE61ADE64}"/>
              </a:ext>
            </a:extLst>
          </p:cNvPr>
          <p:cNvCxnSpPr>
            <a:cxnSpLocks/>
            <a:stCxn id="9" idx="3"/>
          </p:cNvCxnSpPr>
          <p:nvPr/>
        </p:nvCxnSpPr>
        <p:spPr>
          <a:xfrm>
            <a:off x="5065787" y="4371767"/>
            <a:ext cx="1744916" cy="0"/>
          </a:xfrm>
          <a:prstGeom prst="straightConnector1">
            <a:avLst/>
          </a:prstGeom>
          <a:ln w="19050">
            <a:prstDash val="dash"/>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13" name="弧形 12">
            <a:extLst>
              <a:ext uri="{FF2B5EF4-FFF2-40B4-BE49-F238E27FC236}">
                <a16:creationId xmlns:a16="http://schemas.microsoft.com/office/drawing/2014/main" id="{ED511AC3-7A32-1DAF-6701-F11D503DF151}"/>
              </a:ext>
            </a:extLst>
          </p:cNvPr>
          <p:cNvSpPr/>
          <p:nvPr/>
        </p:nvSpPr>
        <p:spPr>
          <a:xfrm>
            <a:off x="749934" y="3004329"/>
            <a:ext cx="9306910" cy="3001120"/>
          </a:xfrm>
          <a:prstGeom prst="arc">
            <a:avLst>
              <a:gd name="adj1" fmla="val 15929189"/>
              <a:gd name="adj2" fmla="val 21220867"/>
            </a:avLst>
          </a:prstGeom>
          <a:ln w="19050">
            <a:solidFill>
              <a:schemeClr val="tx1"/>
            </a:solidFill>
            <a:prstDash val="dash"/>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aphicFrame>
        <p:nvGraphicFramePr>
          <p:cNvPr id="5" name="表格 4">
            <a:extLst>
              <a:ext uri="{FF2B5EF4-FFF2-40B4-BE49-F238E27FC236}">
                <a16:creationId xmlns:a16="http://schemas.microsoft.com/office/drawing/2014/main" id="{71250228-4E1E-0CD8-59AD-A53D5605E2FC}"/>
              </a:ext>
            </a:extLst>
          </p:cNvPr>
          <p:cNvGraphicFramePr>
            <a:graphicFrameLocks noGrp="1"/>
          </p:cNvGraphicFramePr>
          <p:nvPr>
            <p:extLst>
              <p:ext uri="{D42A27DB-BD31-4B8C-83A1-F6EECF244321}">
                <p14:modId xmlns:p14="http://schemas.microsoft.com/office/powerpoint/2010/main" val="3089976862"/>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
        <p:nvSpPr>
          <p:cNvPr id="15" name="文本框 14">
            <a:extLst>
              <a:ext uri="{FF2B5EF4-FFF2-40B4-BE49-F238E27FC236}">
                <a16:creationId xmlns:a16="http://schemas.microsoft.com/office/drawing/2014/main" id="{E9908A2D-D76B-8174-3893-DAD361BFE722}"/>
              </a:ext>
            </a:extLst>
          </p:cNvPr>
          <p:cNvSpPr txBox="1"/>
          <p:nvPr/>
        </p:nvSpPr>
        <p:spPr>
          <a:xfrm>
            <a:off x="670844" y="6138198"/>
            <a:ext cx="10199408" cy="584775"/>
          </a:xfrm>
          <a:prstGeom prst="rect">
            <a:avLst/>
          </a:prstGeom>
          <a:noFill/>
        </p:spPr>
        <p:txBody>
          <a:bodyPr wrap="square">
            <a:spAutoFit/>
          </a:bodyPr>
          <a:lstStyle/>
          <a:p>
            <a:r>
              <a:rPr lang="en-US" altLang="zh-CN" sz="1600" dirty="0"/>
              <a:t>Assumption generation for software component verification. D. </a:t>
            </a:r>
            <a:r>
              <a:rPr lang="en-US" altLang="zh-CN" sz="1600" dirty="0" err="1"/>
              <a:t>Giannakopoulou</a:t>
            </a:r>
            <a:r>
              <a:rPr lang="en-US" altLang="zh-CN" sz="1600" dirty="0"/>
              <a:t>, C. S. </a:t>
            </a:r>
            <a:r>
              <a:rPr lang="en-US" altLang="zh-CN" sz="1600" dirty="0" err="1"/>
              <a:t>Pasareanu</a:t>
            </a:r>
            <a:r>
              <a:rPr lang="en-US" altLang="zh-CN" sz="1600" dirty="0"/>
              <a:t>, and H. Barringer. (ASE 2002)</a:t>
            </a:r>
          </a:p>
        </p:txBody>
      </p:sp>
    </p:spTree>
    <p:extLst>
      <p:ext uri="{BB962C8B-B14F-4D97-AF65-F5344CB8AC3E}">
        <p14:creationId xmlns:p14="http://schemas.microsoft.com/office/powerpoint/2010/main" val="28562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CB13C-17C9-F5DD-D548-EAAFCEC80E2E}"/>
              </a:ext>
            </a:extLst>
          </p:cNvPr>
          <p:cNvSpPr>
            <a:spLocks noGrp="1"/>
          </p:cNvSpPr>
          <p:nvPr>
            <p:ph type="title"/>
          </p:nvPr>
        </p:nvSpPr>
        <p:spPr/>
        <p:txBody>
          <a:bodyPr/>
          <a:lstStyle/>
          <a:p>
            <a:r>
              <a:rPr lang="en-US" altLang="zh-CN" dirty="0"/>
              <a:t>Robustness Representation and Explanation</a:t>
            </a:r>
            <a:endParaRPr lang="zh-CN" altLang="en-US" dirty="0"/>
          </a:p>
        </p:txBody>
      </p:sp>
      <p:sp>
        <p:nvSpPr>
          <p:cNvPr id="4" name="灯片编号占位符 3">
            <a:extLst>
              <a:ext uri="{FF2B5EF4-FFF2-40B4-BE49-F238E27FC236}">
                <a16:creationId xmlns:a16="http://schemas.microsoft.com/office/drawing/2014/main" id="{FBD02CC2-AF0F-074E-38AF-9041598B2E87}"/>
              </a:ext>
            </a:extLst>
          </p:cNvPr>
          <p:cNvSpPr>
            <a:spLocks noGrp="1"/>
          </p:cNvSpPr>
          <p:nvPr>
            <p:ph type="sldNum" sz="quarter" idx="12"/>
          </p:nvPr>
        </p:nvSpPr>
        <p:spPr/>
        <p:txBody>
          <a:bodyPr/>
          <a:lstStyle/>
          <a:p>
            <a:fld id="{74A724E5-CF81-458D-9F9A-C575B439CC43}" type="slidenum">
              <a:rPr lang="zh-CN" altLang="en-US" smtClean="0"/>
              <a:t>26</a:t>
            </a:fld>
            <a:endParaRPr lang="zh-CN" altLang="en-US"/>
          </a:p>
        </p:txBody>
      </p:sp>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1DD35DAA-4E8C-72FD-87DE-F31C0FA78E50}"/>
                  </a:ext>
                </a:extLst>
              </p:cNvPr>
              <p:cNvSpPr/>
              <p:nvPr/>
            </p:nvSpPr>
            <p:spPr>
              <a:xfrm>
                <a:off x="838200" y="1788114"/>
                <a:ext cx="8331200" cy="111397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0" dirty="0"/>
                  <a:t>Robustness </a:t>
                </a:r>
                <a14:m>
                  <m:oMath xmlns:m="http://schemas.openxmlformats.org/officeDocument/2006/math">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d>
                              <m:dPr>
                                <m:begChr m:val="⟨"/>
                                <m:endChr m:val="⟩"/>
                                <m:ctrlPr>
                                  <a:rPr lang="en-US" altLang="zh-CN" sz="2400" b="0" i="1" smtClean="0">
                                    <a:latin typeface="Cambria Math" panose="02040503050406030204" pitchFamily="18" charset="0"/>
                                  </a:rPr>
                                </m:ctrlPr>
                              </m:dPr>
                              <m:e>
                                <m:r>
                                  <m:rPr>
                                    <m:nor/>
                                  </m:rPr>
                                  <a:rPr lang="en-US" altLang="zh-CN" sz="2400" b="0" i="0" smtClean="0">
                                    <a:latin typeface="Cambria Math" panose="02040503050406030204" pitchFamily="18" charset="0"/>
                                  </a:rPr>
                                  <m:t>X</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B</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B</m:t>
                                </m:r>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m:rPr>
                                    <m:nor/>
                                  </m:rPr>
                                  <a:rPr lang="en-US" altLang="zh-CN" sz="2400" b="0" i="0" smtClean="0">
                                    <a:latin typeface="Cambria Math" panose="02040503050406030204" pitchFamily="18" charset="0"/>
                                  </a:rPr>
                                  <m:t>X</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B</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X</m:t>
                                </m:r>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m:t>
                            </m:r>
                          </m:e>
                          <m:e>
                            <m:d>
                              <m:dPr>
                                <m:begChr m:val="⟨"/>
                                <m:endChr m:val="⟩"/>
                                <m:ctrlPr>
                                  <a:rPr lang="en-US" altLang="zh-CN" sz="2400" b="0" i="1" smtClean="0">
                                    <a:latin typeface="Cambria Math" panose="02040503050406030204" pitchFamily="18" charset="0"/>
                                  </a:rPr>
                                </m:ctrlPr>
                              </m:dPr>
                              <m:e>
                                <m:r>
                                  <m:rPr>
                                    <m:nor/>
                                  </m:rPr>
                                  <a:rPr lang="en-US" altLang="zh-CN" sz="2400" b="0" i="0" smtClean="0">
                                    <a:latin typeface="Cambria Math" panose="02040503050406030204" pitchFamily="18" charset="0"/>
                                  </a:rPr>
                                  <m:t>E</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B</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B</m:t>
                                </m:r>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m:t>
                            </m:r>
                          </m:e>
                        </m:eqArr>
                      </m:e>
                    </m:d>
                  </m:oMath>
                </a14:m>
                <a:endParaRPr lang="zh-CN" altLang="en-US" sz="2400" dirty="0"/>
              </a:p>
            </p:txBody>
          </p:sp>
        </mc:Choice>
        <mc:Fallback xmlns="">
          <p:sp>
            <p:nvSpPr>
              <p:cNvPr id="5" name="椭圆 4">
                <a:extLst>
                  <a:ext uri="{FF2B5EF4-FFF2-40B4-BE49-F238E27FC236}">
                    <a16:creationId xmlns:a16="http://schemas.microsoft.com/office/drawing/2014/main" id="{1DD35DAA-4E8C-72FD-87DE-F31C0FA78E50}"/>
                  </a:ext>
                </a:extLst>
              </p:cNvPr>
              <p:cNvSpPr>
                <a:spLocks noRot="1" noChangeAspect="1" noMove="1" noResize="1" noEditPoints="1" noAdjustHandles="1" noChangeArrowheads="1" noChangeShapeType="1" noTextEdit="1"/>
              </p:cNvSpPr>
              <p:nvPr/>
            </p:nvSpPr>
            <p:spPr>
              <a:xfrm>
                <a:off x="838200" y="1788114"/>
                <a:ext cx="8331200" cy="1113972"/>
              </a:xfrm>
              <a:prstGeom prst="ellipse">
                <a:avLst/>
              </a:prstGeom>
              <a:blipFill>
                <a:blip r:embed="rId3"/>
                <a:stretch>
                  <a:fillRect/>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9EE13B7-F9F8-6249-4B83-9B568EB167FD}"/>
              </a:ext>
            </a:extLst>
          </p:cNvPr>
          <p:cNvGrpSpPr/>
          <p:nvPr/>
        </p:nvGrpSpPr>
        <p:grpSpPr>
          <a:xfrm>
            <a:off x="845457" y="3673271"/>
            <a:ext cx="8331200" cy="1229857"/>
            <a:chOff x="2039257" y="3233058"/>
            <a:chExt cx="8331200" cy="1426029"/>
          </a:xfrm>
        </p:grpSpPr>
        <p:sp>
          <p:nvSpPr>
            <p:cNvPr id="6" name="椭圆 5">
              <a:extLst>
                <a:ext uri="{FF2B5EF4-FFF2-40B4-BE49-F238E27FC236}">
                  <a16:creationId xmlns:a16="http://schemas.microsoft.com/office/drawing/2014/main" id="{EB49182C-B795-5DA1-558C-3E870D7103E2}"/>
                </a:ext>
              </a:extLst>
            </p:cNvPr>
            <p:cNvSpPr/>
            <p:nvPr/>
          </p:nvSpPr>
          <p:spPr>
            <a:xfrm>
              <a:off x="2039257" y="3233058"/>
              <a:ext cx="8331200" cy="14260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9F11220-CB75-3DD6-631E-4353B7D0FD5E}"/>
                    </a:ext>
                  </a:extLst>
                </p:cNvPr>
                <p:cNvSpPr txBox="1"/>
                <p:nvPr/>
              </p:nvSpPr>
              <p:spPr>
                <a:xfrm>
                  <a:off x="2206171" y="3505103"/>
                  <a:ext cx="2989943" cy="749426"/>
                </a:xfrm>
                <a:prstGeom prst="rect">
                  <a:avLst/>
                </a:prstGeom>
                <a:noFill/>
              </p:spPr>
              <p:txBody>
                <a:bodyPr wrap="square" rtlCol="0">
                  <a:spAutoFit/>
                </a:bodyPr>
                <a:lstStyle/>
                <a:p>
                  <a:pPr algn="ctr"/>
                  <a:r>
                    <a:rPr lang="en-US" altLang="zh-CN" sz="1800" b="1" i="1" dirty="0"/>
                    <a:t>Class </a:t>
                  </a:r>
                  <a14:m>
                    <m:oMath xmlns:m="http://schemas.openxmlformats.org/officeDocument/2006/math">
                      <m:d>
                        <m:dPr>
                          <m:begChr m:val="⟨"/>
                          <m:endChr m:val="⟩"/>
                          <m:ctrlPr>
                            <a:rPr lang="en-US" altLang="zh-CN" sz="1800" b="1" i="1" smtClean="0">
                              <a:latin typeface="Cambria Math" panose="02040503050406030204" pitchFamily="18" charset="0"/>
                            </a:rPr>
                          </m:ctrlPr>
                        </m:dPr>
                        <m:e>
                          <m:r>
                            <m:rPr>
                              <m:nor/>
                            </m:rPr>
                            <a:rPr lang="en-US" altLang="zh-CN" sz="1800" b="1" i="0" smtClean="0">
                              <a:latin typeface="Cambria Math" panose="02040503050406030204" pitchFamily="18" charset="0"/>
                            </a:rPr>
                            <m:t>X</m:t>
                          </m:r>
                          <m:r>
                            <m:rPr>
                              <m:nor/>
                            </m:rPr>
                            <a:rPr lang="en-US" altLang="zh-CN" sz="1800" b="1" i="0" smtClean="0">
                              <a:latin typeface="Cambria Math" panose="02040503050406030204" pitchFamily="18" charset="0"/>
                            </a:rPr>
                            <m:t>,</m:t>
                          </m:r>
                          <m:r>
                            <m:rPr>
                              <m:nor/>
                            </m:rPr>
                            <a:rPr lang="en-US" altLang="zh-CN" sz="1800" b="1" i="0" smtClean="0">
                              <a:latin typeface="Cambria Math" panose="02040503050406030204" pitchFamily="18" charset="0"/>
                            </a:rPr>
                            <m:t>B</m:t>
                          </m:r>
                        </m:e>
                      </m:d>
                    </m:oMath>
                  </a14:m>
                  <a:r>
                    <a:rPr lang="en-US" altLang="zh-CN" sz="1800" b="0" i="1" dirty="0">
                      <a:latin typeface="Cambria Math" panose="02040503050406030204" pitchFamily="18" charset="0"/>
                    </a:rPr>
                    <a:t>:</a:t>
                  </a:r>
                </a:p>
                <a:p>
                  <a:pPr algn="ctr"/>
                  <a14:m>
                    <m:oMathPara xmlns:m="http://schemas.openxmlformats.org/officeDocument/2006/math">
                      <m:oMathParaPr>
                        <m:jc m:val="centerGroup"/>
                      </m:oMathParaPr>
                      <m:oMath xmlns:m="http://schemas.openxmlformats.org/officeDocument/2006/math">
                        <m:d>
                          <m:dPr>
                            <m:begChr m:val="{"/>
                            <m:endChr m:val="}"/>
                            <m:ctrlPr>
                              <a:rPr lang="en-US" altLang="zh-CN" sz="1800" b="0" i="1" smtClean="0">
                                <a:latin typeface="Cambria Math" panose="02040503050406030204" pitchFamily="18" charset="0"/>
                              </a:rPr>
                            </m:ctrlPr>
                          </m:dPr>
                          <m:e>
                            <m:d>
                              <m:dPr>
                                <m:begChr m:val="⟨"/>
                                <m:endChr m:val="⟩"/>
                                <m:ctrlPr>
                                  <a:rPr lang="en-US" altLang="zh-CN" sz="1800" i="1">
                                    <a:latin typeface="Cambria Math" panose="02040503050406030204" pitchFamily="18" charset="0"/>
                                  </a:rPr>
                                </m:ctrlPr>
                              </m:dPr>
                              <m:e>
                                <m:r>
                                  <m:rPr>
                                    <m:nor/>
                                  </m:rPr>
                                  <a:rPr lang="en-US" altLang="zh-CN" sz="1800" i="0">
                                    <a:latin typeface="Cambria Math" panose="02040503050406030204" pitchFamily="18" charset="0"/>
                                  </a:rPr>
                                  <m:t>X</m:t>
                                </m:r>
                                <m:r>
                                  <m:rPr>
                                    <m:nor/>
                                  </m:rPr>
                                  <a:rPr lang="en-US" altLang="zh-CN" sz="1800" i="0">
                                    <a:latin typeface="Cambria Math" panose="02040503050406030204" pitchFamily="18" charset="0"/>
                                  </a:rPr>
                                  <m:t>,</m:t>
                                </m:r>
                                <m:r>
                                  <m:rPr>
                                    <m:nor/>
                                  </m:rPr>
                                  <a:rPr lang="en-US" altLang="zh-CN" sz="1800" i="0">
                                    <a:latin typeface="Cambria Math" panose="02040503050406030204" pitchFamily="18" charset="0"/>
                                  </a:rPr>
                                  <m:t>B</m:t>
                                </m:r>
                                <m:r>
                                  <m:rPr>
                                    <m:nor/>
                                  </m:rPr>
                                  <a:rPr lang="en-US" altLang="zh-CN" sz="1800" i="0">
                                    <a:latin typeface="Cambria Math" panose="02040503050406030204" pitchFamily="18" charset="0"/>
                                  </a:rPr>
                                  <m:t>,</m:t>
                                </m:r>
                                <m:r>
                                  <m:rPr>
                                    <m:nor/>
                                  </m:rPr>
                                  <a:rPr lang="en-US" altLang="zh-CN" sz="1800" i="0">
                                    <a:latin typeface="Cambria Math" panose="02040503050406030204" pitchFamily="18" charset="0"/>
                                  </a:rPr>
                                  <m:t>B</m:t>
                                </m:r>
                                <m:r>
                                  <a:rPr lang="en-US" altLang="zh-CN" sz="1800" b="0" i="1" smtClean="0">
                                    <a:latin typeface="Cambria Math" panose="02040503050406030204" pitchFamily="18" charset="0"/>
                                  </a:rPr>
                                  <m:t>,</m:t>
                                </m:r>
                                <m:r>
                                  <a:rPr lang="en-US" altLang="zh-CN" sz="1800" i="1">
                                    <a:latin typeface="Cambria Math" panose="02040503050406030204" pitchFamily="18" charset="0"/>
                                  </a:rPr>
                                  <m:t>…</m:t>
                                </m:r>
                              </m:e>
                            </m:d>
                            <m:r>
                              <a:rPr lang="en-US" altLang="zh-CN" sz="1800" i="1">
                                <a:latin typeface="Cambria Math" panose="02040503050406030204" pitchFamily="18" charset="0"/>
                              </a:rPr>
                              <m:t>,</m:t>
                            </m:r>
                            <m:d>
                              <m:dPr>
                                <m:begChr m:val="⟨"/>
                                <m:endChr m:val="⟩"/>
                                <m:ctrlPr>
                                  <a:rPr lang="en-US" altLang="zh-CN" sz="1800" i="1">
                                    <a:latin typeface="Cambria Math" panose="02040503050406030204" pitchFamily="18" charset="0"/>
                                  </a:rPr>
                                </m:ctrlPr>
                              </m:dPr>
                              <m:e>
                                <m:r>
                                  <m:rPr>
                                    <m:nor/>
                                  </m:rPr>
                                  <a:rPr lang="en-US" altLang="zh-CN" sz="1800" i="0">
                                    <a:latin typeface="Cambria Math" panose="02040503050406030204" pitchFamily="18" charset="0"/>
                                  </a:rPr>
                                  <m:t>X</m:t>
                                </m:r>
                                <m:r>
                                  <m:rPr>
                                    <m:nor/>
                                  </m:rPr>
                                  <a:rPr lang="en-US" altLang="zh-CN" sz="1800" i="0">
                                    <a:latin typeface="Cambria Math" panose="02040503050406030204" pitchFamily="18" charset="0"/>
                                  </a:rPr>
                                  <m:t>,</m:t>
                                </m:r>
                                <m:r>
                                  <m:rPr>
                                    <m:nor/>
                                  </m:rPr>
                                  <a:rPr lang="en-US" altLang="zh-CN" sz="1800" i="0">
                                    <a:latin typeface="Cambria Math" panose="02040503050406030204" pitchFamily="18" charset="0"/>
                                  </a:rPr>
                                  <m:t>B</m:t>
                                </m:r>
                                <m:r>
                                  <m:rPr>
                                    <m:nor/>
                                  </m:rPr>
                                  <a:rPr lang="en-US" altLang="zh-CN" sz="1800" i="0">
                                    <a:latin typeface="Cambria Math" panose="02040503050406030204" pitchFamily="18" charset="0"/>
                                  </a:rPr>
                                  <m:t>,</m:t>
                                </m:r>
                                <m:r>
                                  <m:rPr>
                                    <m:nor/>
                                  </m:rPr>
                                  <a:rPr lang="en-US" altLang="zh-CN" sz="1800" i="0">
                                    <a:latin typeface="Cambria Math" panose="02040503050406030204" pitchFamily="18" charset="0"/>
                                  </a:rPr>
                                  <m:t>X</m:t>
                                </m:r>
                                <m:r>
                                  <a:rPr lang="en-US" altLang="zh-CN" sz="1800" i="1">
                                    <a:latin typeface="Cambria Math" panose="02040503050406030204" pitchFamily="18" charset="0"/>
                                  </a:rPr>
                                  <m:t>,…</m:t>
                                </m:r>
                              </m:e>
                            </m:d>
                          </m:e>
                        </m:d>
                      </m:oMath>
                    </m:oMathPara>
                  </a14:m>
                  <a:endParaRPr lang="zh-CN" altLang="en-US" dirty="0"/>
                </a:p>
              </p:txBody>
            </p:sp>
          </mc:Choice>
          <mc:Fallback xmlns="">
            <p:sp>
              <p:nvSpPr>
                <p:cNvPr id="8" name="文本框 7">
                  <a:extLst>
                    <a:ext uri="{FF2B5EF4-FFF2-40B4-BE49-F238E27FC236}">
                      <a16:creationId xmlns:a16="http://schemas.microsoft.com/office/drawing/2014/main" id="{B9F11220-CB75-3DD6-631E-4353B7D0FD5E}"/>
                    </a:ext>
                  </a:extLst>
                </p:cNvPr>
                <p:cNvSpPr txBox="1">
                  <a:spLocks noRot="1" noChangeAspect="1" noMove="1" noResize="1" noEditPoints="1" noAdjustHandles="1" noChangeArrowheads="1" noChangeShapeType="1" noTextEdit="1"/>
                </p:cNvSpPr>
                <p:nvPr/>
              </p:nvSpPr>
              <p:spPr>
                <a:xfrm>
                  <a:off x="2206171" y="3505103"/>
                  <a:ext cx="2989943" cy="749426"/>
                </a:xfrm>
                <a:prstGeom prst="rect">
                  <a:avLst/>
                </a:prstGeom>
                <a:blipFill>
                  <a:blip r:embed="rId4"/>
                  <a:stretch>
                    <a:fillRect t="-5660"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206A8E5-E157-96D4-066A-3DFF828D261F}"/>
                    </a:ext>
                  </a:extLst>
                </p:cNvPr>
                <p:cNvSpPr txBox="1"/>
                <p:nvPr/>
              </p:nvSpPr>
              <p:spPr>
                <a:xfrm>
                  <a:off x="5123543" y="3505103"/>
                  <a:ext cx="2989943" cy="749426"/>
                </a:xfrm>
                <a:prstGeom prst="rect">
                  <a:avLst/>
                </a:prstGeom>
                <a:noFill/>
              </p:spPr>
              <p:txBody>
                <a:bodyPr wrap="square" rtlCol="0">
                  <a:spAutoFit/>
                </a:bodyPr>
                <a:lstStyle/>
                <a:p>
                  <a:pPr marL="228600" algn="ctr"/>
                  <a:r>
                    <a:rPr lang="en-US" altLang="zh-CN" b="1" i="1" dirty="0"/>
                    <a:t>Class </a:t>
                  </a:r>
                  <a14:m>
                    <m:oMath xmlns:m="http://schemas.openxmlformats.org/officeDocument/2006/math">
                      <m:d>
                        <m:dPr>
                          <m:begChr m:val="⟨"/>
                          <m:endChr m:val="⟩"/>
                          <m:ctrlPr>
                            <a:rPr lang="en-US" altLang="zh-CN" b="1" i="1">
                              <a:latin typeface="Cambria Math" panose="02040503050406030204" pitchFamily="18" charset="0"/>
                            </a:rPr>
                          </m:ctrlPr>
                        </m:dPr>
                        <m:e>
                          <m:r>
                            <m:rPr>
                              <m:nor/>
                            </m:rPr>
                            <a:rPr lang="en-US" altLang="zh-CN" b="1" i="0">
                              <a:latin typeface="Cambria Math" panose="02040503050406030204" pitchFamily="18" charset="0"/>
                            </a:rPr>
                            <m:t>E</m:t>
                          </m:r>
                          <m:r>
                            <m:rPr>
                              <m:nor/>
                            </m:rPr>
                            <a:rPr lang="en-US" altLang="zh-CN" b="1" i="0">
                              <a:latin typeface="Cambria Math" panose="02040503050406030204" pitchFamily="18" charset="0"/>
                            </a:rPr>
                            <m:t>,</m:t>
                          </m:r>
                          <m:r>
                            <m:rPr>
                              <m:nor/>
                            </m:rPr>
                            <a:rPr lang="en-US" altLang="zh-CN" b="1" i="0">
                              <a:latin typeface="Cambria Math" panose="02040503050406030204" pitchFamily="18" charset="0"/>
                            </a:rPr>
                            <m:t>B</m:t>
                          </m:r>
                        </m:e>
                      </m:d>
                      <m:r>
                        <a:rPr lang="en-US" altLang="zh-CN" b="0" i="1" smtClean="0">
                          <a:latin typeface="Cambria Math" panose="02040503050406030204" pitchFamily="18" charset="0"/>
                        </a:rPr>
                        <m:t>:</m:t>
                      </m:r>
                    </m:oMath>
                  </a14:m>
                  <a:endParaRPr lang="en-US" altLang="zh-CN" b="0" i="1" dirty="0">
                    <a:latin typeface="Cambria Math" panose="02040503050406030204" pitchFamily="18" charset="0"/>
                  </a:endParaRPr>
                </a:p>
                <a:p>
                  <a:pPr marL="228600"/>
                  <a14:m>
                    <m:oMathPara xmlns:m="http://schemas.openxmlformats.org/officeDocument/2006/math">
                      <m:oMathParaPr>
                        <m:jc m:val="centerGroup"/>
                      </m:oMathParaPr>
                      <m:oMath xmlns:m="http://schemas.openxmlformats.org/officeDocument/2006/math">
                        <m:d>
                          <m:dPr>
                            <m:begChr m:val="{"/>
                            <m:endChr m:val="}"/>
                            <m:ctrlPr>
                              <a:rPr lang="en-US" altLang="zh-CN" i="1" dirty="0">
                                <a:latin typeface="Cambria Math" panose="02040503050406030204" pitchFamily="18" charset="0"/>
                              </a:rPr>
                            </m:ctrlPr>
                          </m:dPr>
                          <m:e>
                            <m:d>
                              <m:dPr>
                                <m:begChr m:val="⟨"/>
                                <m:endChr m:val="⟩"/>
                                <m:ctrlPr>
                                  <a:rPr lang="en-US" altLang="zh-CN" i="1" dirty="0">
                                    <a:latin typeface="Cambria Math" panose="02040503050406030204" pitchFamily="18" charset="0"/>
                                  </a:rPr>
                                </m:ctrlPr>
                              </m:dPr>
                              <m:e>
                                <m:r>
                                  <m:rPr>
                                    <m:nor/>
                                  </m:rPr>
                                  <a:rPr lang="en-US" altLang="zh-CN" i="0" dirty="0">
                                    <a:latin typeface="Cambria Math" panose="02040503050406030204" pitchFamily="18" charset="0"/>
                                  </a:rPr>
                                  <m:t>E</m:t>
                                </m:r>
                                <m:r>
                                  <m:rPr>
                                    <m:nor/>
                                  </m:rPr>
                                  <a:rPr lang="en-US" altLang="zh-CN" i="0" dirty="0">
                                    <a:latin typeface="Cambria Math" panose="02040503050406030204" pitchFamily="18" charset="0"/>
                                  </a:rPr>
                                  <m:t>,</m:t>
                                </m:r>
                                <m:r>
                                  <m:rPr>
                                    <m:nor/>
                                  </m:rPr>
                                  <a:rPr lang="en-US" altLang="zh-CN" i="0" dirty="0">
                                    <a:latin typeface="Cambria Math" panose="02040503050406030204" pitchFamily="18" charset="0"/>
                                  </a:rPr>
                                  <m:t>B</m:t>
                                </m:r>
                                <m:r>
                                  <m:rPr>
                                    <m:nor/>
                                  </m:rPr>
                                  <a:rPr lang="en-US" altLang="zh-CN" i="0" dirty="0">
                                    <a:latin typeface="Cambria Math" panose="02040503050406030204" pitchFamily="18" charset="0"/>
                                  </a:rPr>
                                  <m:t>,</m:t>
                                </m:r>
                                <m:r>
                                  <m:rPr>
                                    <m:nor/>
                                  </m:rPr>
                                  <a:rPr lang="en-US" altLang="zh-CN" i="0" dirty="0">
                                    <a:latin typeface="Cambria Math" panose="02040503050406030204" pitchFamily="18" charset="0"/>
                                  </a:rPr>
                                  <m:t>B</m:t>
                                </m:r>
                                <m:r>
                                  <a:rPr lang="en-US" altLang="zh-CN" i="1" dirty="0">
                                    <a:latin typeface="Cambria Math" panose="02040503050406030204" pitchFamily="18" charset="0"/>
                                  </a:rPr>
                                  <m:t>,…</m:t>
                                </m:r>
                              </m:e>
                            </m:d>
                            <m:r>
                              <a:rPr lang="en-US" altLang="zh-CN" i="1" dirty="0">
                                <a:latin typeface="Cambria Math" panose="02040503050406030204" pitchFamily="18" charset="0"/>
                              </a:rPr>
                              <m:t>,⟨</m:t>
                            </m:r>
                            <m:r>
                              <m:rPr>
                                <m:nor/>
                              </m:rPr>
                              <a:rPr lang="en-US" altLang="zh-CN" i="0" dirty="0">
                                <a:latin typeface="Cambria Math" panose="02040503050406030204" pitchFamily="18" charset="0"/>
                              </a:rPr>
                              <m:t>E</m:t>
                            </m:r>
                            <m:r>
                              <m:rPr>
                                <m:nor/>
                              </m:rPr>
                              <a:rPr lang="en-US" altLang="zh-CN" i="0" dirty="0">
                                <a:latin typeface="Cambria Math" panose="02040503050406030204" pitchFamily="18" charset="0"/>
                              </a:rPr>
                              <m:t>,</m:t>
                            </m:r>
                            <m:r>
                              <m:rPr>
                                <m:nor/>
                              </m:rPr>
                              <a:rPr lang="en-US" altLang="zh-CN" i="0" dirty="0">
                                <a:latin typeface="Cambria Math" panose="02040503050406030204" pitchFamily="18" charset="0"/>
                              </a:rPr>
                              <m:t>B</m:t>
                            </m:r>
                            <m:r>
                              <m:rPr>
                                <m:nor/>
                              </m:rPr>
                              <a:rPr lang="en-US" altLang="zh-CN" i="0" dirty="0">
                                <a:latin typeface="Cambria Math" panose="02040503050406030204" pitchFamily="18" charset="0"/>
                              </a:rPr>
                              <m:t>,</m:t>
                            </m:r>
                            <m:r>
                              <m:rPr>
                                <m:nor/>
                              </m:rPr>
                              <a:rPr lang="en-US" altLang="zh-CN" i="0" dirty="0">
                                <a:latin typeface="Cambria Math" panose="02040503050406030204" pitchFamily="18" charset="0"/>
                              </a:rPr>
                              <m:t>X</m:t>
                            </m:r>
                            <m:r>
                              <a:rPr lang="en-US" altLang="zh-CN" i="1" dirty="0">
                                <a:latin typeface="Cambria Math" panose="02040503050406030204" pitchFamily="18" charset="0"/>
                              </a:rPr>
                              <m:t>,…⟩</m:t>
                            </m:r>
                          </m:e>
                        </m:d>
                      </m:oMath>
                    </m:oMathPara>
                  </a14:m>
                  <a:endParaRPr lang="en-US" altLang="zh-CN" i="1" dirty="0"/>
                </a:p>
              </p:txBody>
            </p:sp>
          </mc:Choice>
          <mc:Fallback xmlns="">
            <p:sp>
              <p:nvSpPr>
                <p:cNvPr id="9" name="文本框 8">
                  <a:extLst>
                    <a:ext uri="{FF2B5EF4-FFF2-40B4-BE49-F238E27FC236}">
                      <a16:creationId xmlns:a16="http://schemas.microsoft.com/office/drawing/2014/main" id="{4206A8E5-E157-96D4-066A-3DFF828D261F}"/>
                    </a:ext>
                  </a:extLst>
                </p:cNvPr>
                <p:cNvSpPr txBox="1">
                  <a:spLocks noRot="1" noChangeAspect="1" noMove="1" noResize="1" noEditPoints="1" noAdjustHandles="1" noChangeArrowheads="1" noChangeShapeType="1" noTextEdit="1"/>
                </p:cNvSpPr>
                <p:nvPr/>
              </p:nvSpPr>
              <p:spPr>
                <a:xfrm>
                  <a:off x="5123543" y="3505103"/>
                  <a:ext cx="2989943" cy="749426"/>
                </a:xfrm>
                <a:prstGeom prst="rect">
                  <a:avLst/>
                </a:prstGeom>
                <a:blipFill>
                  <a:blip r:embed="rId5"/>
                  <a:stretch>
                    <a:fillRect t="-5660" b="-8491"/>
                  </a:stretch>
                </a:blipFill>
              </p:spPr>
              <p:txBody>
                <a:bodyPr/>
                <a:lstStyle/>
                <a:p>
                  <a:r>
                    <a:rPr lang="zh-CN" altLang="en-US">
                      <a:noFill/>
                    </a:rPr>
                    <a:t> </a:t>
                  </a:r>
                </a:p>
              </p:txBody>
            </p:sp>
          </mc:Fallback>
        </mc:AlternateContent>
        <p:cxnSp>
          <p:nvCxnSpPr>
            <p:cNvPr id="11" name="直接连接符 10">
              <a:extLst>
                <a:ext uri="{FF2B5EF4-FFF2-40B4-BE49-F238E27FC236}">
                  <a16:creationId xmlns:a16="http://schemas.microsoft.com/office/drawing/2014/main" id="{C634D6F3-E026-D7BB-4A86-4ED50149B99D}"/>
                </a:ext>
              </a:extLst>
            </p:cNvPr>
            <p:cNvCxnSpPr>
              <a:cxnSpLocks/>
            </p:cNvCxnSpPr>
            <p:nvPr/>
          </p:nvCxnSpPr>
          <p:spPr>
            <a:xfrm>
              <a:off x="5268684" y="3240315"/>
              <a:ext cx="0" cy="1418772"/>
            </a:xfrm>
            <a:prstGeom prst="line">
              <a:avLst/>
            </a:prstGeom>
            <a:ln w="28575"/>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D8DD3CD1-A0B4-B07E-93E6-A322881350D1}"/>
                </a:ext>
              </a:extLst>
            </p:cNvPr>
            <p:cNvCxnSpPr>
              <a:cxnSpLocks/>
            </p:cNvCxnSpPr>
            <p:nvPr/>
          </p:nvCxnSpPr>
          <p:spPr>
            <a:xfrm>
              <a:off x="8186057" y="3331029"/>
              <a:ext cx="0" cy="1248228"/>
            </a:xfrm>
            <a:prstGeom prst="line">
              <a:avLst/>
            </a:prstGeom>
            <a:ln w="28575"/>
          </p:spPr>
          <p:style>
            <a:lnRef idx="2">
              <a:schemeClr val="dk1"/>
            </a:lnRef>
            <a:fillRef idx="0">
              <a:schemeClr val="dk1"/>
            </a:fillRef>
            <a:effectRef idx="1">
              <a:schemeClr val="dk1"/>
            </a:effectRef>
            <a:fontRef idx="minor">
              <a:schemeClr val="tx1"/>
            </a:fontRef>
          </p:style>
        </p:cxnSp>
        <p:sp>
          <p:nvSpPr>
            <p:cNvPr id="15" name="文本框 14">
              <a:extLst>
                <a:ext uri="{FF2B5EF4-FFF2-40B4-BE49-F238E27FC236}">
                  <a16:creationId xmlns:a16="http://schemas.microsoft.com/office/drawing/2014/main" id="{6F2D0EB0-CDA6-72E9-BBC1-B4D6D09D0070}"/>
                </a:ext>
              </a:extLst>
            </p:cNvPr>
            <p:cNvSpPr txBox="1"/>
            <p:nvPr/>
          </p:nvSpPr>
          <p:spPr>
            <a:xfrm>
              <a:off x="8454571" y="3689768"/>
              <a:ext cx="1103081" cy="461665"/>
            </a:xfrm>
            <a:prstGeom prst="rect">
              <a:avLst/>
            </a:prstGeom>
            <a:noFill/>
          </p:spPr>
          <p:txBody>
            <a:bodyPr wrap="square" rtlCol="0">
              <a:spAutoFit/>
            </a:bodyPr>
            <a:lstStyle/>
            <a:p>
              <a:pPr marL="228600"/>
              <a:r>
                <a:rPr lang="en-US" altLang="zh-CN" sz="2400" i="1" dirty="0"/>
                <a:t>……</a:t>
              </a:r>
            </a:p>
          </p:txBody>
        </p:sp>
      </p:grpSp>
      <p:grpSp>
        <p:nvGrpSpPr>
          <p:cNvPr id="24" name="组合 23">
            <a:extLst>
              <a:ext uri="{FF2B5EF4-FFF2-40B4-BE49-F238E27FC236}">
                <a16:creationId xmlns:a16="http://schemas.microsoft.com/office/drawing/2014/main" id="{4D09D921-6A37-AE17-C8C0-AED9A8977712}"/>
              </a:ext>
            </a:extLst>
          </p:cNvPr>
          <p:cNvGrpSpPr/>
          <p:nvPr/>
        </p:nvGrpSpPr>
        <p:grpSpPr>
          <a:xfrm>
            <a:off x="947057" y="5674313"/>
            <a:ext cx="8331200" cy="1047162"/>
            <a:chOff x="2039257" y="3233058"/>
            <a:chExt cx="8331200" cy="1426029"/>
          </a:xfrm>
        </p:grpSpPr>
        <p:sp>
          <p:nvSpPr>
            <p:cNvPr id="25" name="椭圆 24">
              <a:extLst>
                <a:ext uri="{FF2B5EF4-FFF2-40B4-BE49-F238E27FC236}">
                  <a16:creationId xmlns:a16="http://schemas.microsoft.com/office/drawing/2014/main" id="{A7D21BB2-7A98-4C23-9913-0DAA006D63FB}"/>
                </a:ext>
              </a:extLst>
            </p:cNvPr>
            <p:cNvSpPr/>
            <p:nvPr/>
          </p:nvSpPr>
          <p:spPr>
            <a:xfrm>
              <a:off x="2039257" y="3233058"/>
              <a:ext cx="8331200" cy="14260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30709F84-DB77-9C40-41CB-E5840C5411EC}"/>
                    </a:ext>
                  </a:extLst>
                </p:cNvPr>
                <p:cNvSpPr txBox="1"/>
                <p:nvPr/>
              </p:nvSpPr>
              <p:spPr>
                <a:xfrm>
                  <a:off x="2242456" y="3690647"/>
                  <a:ext cx="2989943" cy="50295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CN" sz="1800" b="1" i="1" smtClean="0">
                                <a:latin typeface="Cambria Math" panose="02040503050406030204" pitchFamily="18" charset="0"/>
                              </a:rPr>
                            </m:ctrlPr>
                          </m:dPr>
                          <m:e>
                            <m:r>
                              <m:rPr>
                                <m:nor/>
                              </m:rPr>
                              <a:rPr lang="en-US" altLang="zh-CN" sz="1800" b="1" i="0" smtClean="0">
                                <a:latin typeface="Cambria Math" panose="02040503050406030204" pitchFamily="18" charset="0"/>
                              </a:rPr>
                              <m:t>X</m:t>
                            </m:r>
                            <m:r>
                              <m:rPr>
                                <m:nor/>
                              </m:rPr>
                              <a:rPr lang="en-US" altLang="zh-CN" sz="1800" b="1" i="0" smtClean="0">
                                <a:latin typeface="Cambria Math" panose="02040503050406030204" pitchFamily="18" charset="0"/>
                              </a:rPr>
                              <m:t>,</m:t>
                            </m:r>
                            <m:r>
                              <m:rPr>
                                <m:nor/>
                              </m:rPr>
                              <a:rPr lang="en-US" altLang="zh-CN" sz="1800" b="1" i="0" smtClean="0">
                                <a:latin typeface="Cambria Math" panose="02040503050406030204" pitchFamily="18" charset="0"/>
                              </a:rPr>
                              <m:t>B</m:t>
                            </m:r>
                          </m:e>
                        </m:d>
                        <m:r>
                          <a:rPr lang="en-US" altLang="zh-CN" sz="1800" b="0" i="1" smtClean="0">
                            <a:latin typeface="Cambria Math" panose="02040503050406030204" pitchFamily="18" charset="0"/>
                          </a:rPr>
                          <m:t>:⟨</m:t>
                        </m:r>
                        <m:r>
                          <m:rPr>
                            <m:nor/>
                          </m:rPr>
                          <a:rPr lang="en-US" altLang="zh-CN" sz="1800" b="0" i="0" smtClean="0">
                            <a:latin typeface="Cambria Math" panose="02040503050406030204" pitchFamily="18" charset="0"/>
                          </a:rPr>
                          <m:t>X</m:t>
                        </m:r>
                        <m:r>
                          <m:rPr>
                            <m:nor/>
                          </m:rPr>
                          <a:rPr lang="en-US" altLang="zh-CN" sz="1800" b="0" i="0" smtClean="0">
                            <a:latin typeface="Cambria Math" panose="02040503050406030204" pitchFamily="18" charset="0"/>
                          </a:rPr>
                          <m:t>,</m:t>
                        </m:r>
                        <m:r>
                          <m:rPr>
                            <m:nor/>
                          </m:rPr>
                          <a:rPr lang="en-US" altLang="zh-CN" sz="1800" b="1" i="0" smtClean="0">
                            <a:solidFill>
                              <a:srgbClr val="FF0000"/>
                            </a:solidFill>
                            <a:latin typeface="Cambria Math" panose="02040503050406030204" pitchFamily="18" charset="0"/>
                          </a:rPr>
                          <m:t>Omission</m:t>
                        </m:r>
                        <m:r>
                          <m:rPr>
                            <m:nor/>
                          </m:rPr>
                          <a:rPr lang="en-US" altLang="zh-CN" sz="1800" b="0" i="0" smtClean="0">
                            <a:latin typeface="Cambria Math" panose="02040503050406030204" pitchFamily="18" charset="0"/>
                          </a:rPr>
                          <m:t>,</m:t>
                        </m:r>
                        <m:r>
                          <m:rPr>
                            <m:nor/>
                          </m:rPr>
                          <a:rPr lang="en-US" altLang="zh-CN" sz="1800" b="0" i="0" smtClean="0">
                            <a:latin typeface="Cambria Math" panose="02040503050406030204" pitchFamily="18" charset="0"/>
                          </a:rPr>
                          <m:t>B</m:t>
                        </m:r>
                        <m:r>
                          <a:rPr lang="en-US" altLang="zh-CN" sz="1800" b="0" i="1" smtClean="0">
                            <a:latin typeface="Cambria Math" panose="02040503050406030204" pitchFamily="18" charset="0"/>
                          </a:rPr>
                          <m:t>⟩</m:t>
                        </m:r>
                      </m:oMath>
                    </m:oMathPara>
                  </a14:m>
                  <a:endParaRPr lang="en-US" altLang="zh-CN" sz="1800" b="0" i="1" dirty="0">
                    <a:latin typeface="Cambria Math" panose="02040503050406030204" pitchFamily="18" charset="0"/>
                  </a:endParaRPr>
                </a:p>
              </p:txBody>
            </p:sp>
          </mc:Choice>
          <mc:Fallback xmlns="">
            <p:sp>
              <p:nvSpPr>
                <p:cNvPr id="26" name="文本框 25">
                  <a:extLst>
                    <a:ext uri="{FF2B5EF4-FFF2-40B4-BE49-F238E27FC236}">
                      <a16:creationId xmlns:a16="http://schemas.microsoft.com/office/drawing/2014/main" id="{30709F84-DB77-9C40-41CB-E5840C5411EC}"/>
                    </a:ext>
                  </a:extLst>
                </p:cNvPr>
                <p:cNvSpPr txBox="1">
                  <a:spLocks noRot="1" noChangeAspect="1" noMove="1" noResize="1" noEditPoints="1" noAdjustHandles="1" noChangeArrowheads="1" noChangeShapeType="1" noTextEdit="1"/>
                </p:cNvSpPr>
                <p:nvPr/>
              </p:nvSpPr>
              <p:spPr>
                <a:xfrm>
                  <a:off x="2242456" y="3690647"/>
                  <a:ext cx="2989943" cy="502958"/>
                </a:xfrm>
                <a:prstGeom prst="rect">
                  <a:avLst/>
                </a:prstGeom>
                <a:blipFill>
                  <a:blip r:embed="rId6"/>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EC1ABB9-6F17-CFF7-2B8E-B75B7C8DBD06}"/>
                    </a:ext>
                  </a:extLst>
                </p:cNvPr>
                <p:cNvSpPr txBox="1"/>
                <p:nvPr/>
              </p:nvSpPr>
              <p:spPr>
                <a:xfrm>
                  <a:off x="5174342" y="3690647"/>
                  <a:ext cx="2989943" cy="502958"/>
                </a:xfrm>
                <a:prstGeom prst="rect">
                  <a:avLst/>
                </a:prstGeom>
                <a:noFill/>
              </p:spPr>
              <p:txBody>
                <a:bodyPr wrap="square" rtlCol="0">
                  <a:spAutoFit/>
                </a:bodyPr>
                <a:lstStyle/>
                <a:p>
                  <a:pPr marL="228600" algn="ctr"/>
                  <a14:m>
                    <m:oMathPara xmlns:m="http://schemas.openxmlformats.org/officeDocument/2006/math">
                      <m:oMathParaPr>
                        <m:jc m:val="centerGroup"/>
                      </m:oMathParaPr>
                      <m:oMath xmlns:m="http://schemas.openxmlformats.org/officeDocument/2006/math">
                        <m:d>
                          <m:dPr>
                            <m:begChr m:val="⟨"/>
                            <m:endChr m:val="⟩"/>
                            <m:ctrlPr>
                              <a:rPr lang="en-US" altLang="zh-CN" b="1" i="1" smtClean="0">
                                <a:latin typeface="Cambria Math" panose="02040503050406030204" pitchFamily="18" charset="0"/>
                              </a:rPr>
                            </m:ctrlPr>
                          </m:dPr>
                          <m:e>
                            <m:r>
                              <m:rPr>
                                <m:nor/>
                              </m:rPr>
                              <a:rPr lang="en-US" altLang="zh-CN" b="1" i="0">
                                <a:latin typeface="Cambria Math" panose="02040503050406030204" pitchFamily="18" charset="0"/>
                              </a:rPr>
                              <m:t>E</m:t>
                            </m:r>
                            <m:r>
                              <m:rPr>
                                <m:nor/>
                              </m:rPr>
                              <a:rPr lang="en-US" altLang="zh-CN" b="1" i="0">
                                <a:latin typeface="Cambria Math" panose="02040503050406030204" pitchFamily="18" charset="0"/>
                              </a:rPr>
                              <m:t>,</m:t>
                            </m:r>
                            <m:r>
                              <m:rPr>
                                <m:nor/>
                              </m:rPr>
                              <a:rPr lang="en-US" altLang="zh-CN" b="1" i="0">
                                <a:latin typeface="Cambria Math" panose="02040503050406030204" pitchFamily="18" charset="0"/>
                              </a:rPr>
                              <m:t>B</m:t>
                            </m:r>
                          </m:e>
                        </m:d>
                        <m:r>
                          <a:rPr lang="en-US" altLang="zh-CN" b="0" i="1" smtClean="0">
                            <a:latin typeface="Cambria Math" panose="02040503050406030204" pitchFamily="18" charset="0"/>
                          </a:rPr>
                          <m:t>:⟨</m:t>
                        </m:r>
                        <m:r>
                          <m:rPr>
                            <m:nor/>
                          </m:rPr>
                          <a:rPr lang="en-US" altLang="zh-CN" b="0" i="0" smtClean="0">
                            <a:latin typeface="Cambria Math" panose="02040503050406030204" pitchFamily="18" charset="0"/>
                          </a:rPr>
                          <m:t>E</m:t>
                        </m:r>
                        <m:r>
                          <m:rPr>
                            <m:nor/>
                          </m:rPr>
                          <a:rPr lang="en-US" altLang="zh-CN" b="0" i="0" smtClean="0">
                            <a:latin typeface="Cambria Math" panose="02040503050406030204" pitchFamily="18" charset="0"/>
                          </a:rPr>
                          <m:t>,</m:t>
                        </m:r>
                        <m:r>
                          <m:rPr>
                            <m:nor/>
                          </m:rPr>
                          <a:rPr lang="en-US" altLang="zh-CN" b="1" i="0" smtClean="0">
                            <a:solidFill>
                              <a:srgbClr val="FF0000"/>
                            </a:solidFill>
                            <a:latin typeface="Cambria Math" panose="02040503050406030204" pitchFamily="18" charset="0"/>
                          </a:rPr>
                          <m:t>Omission</m:t>
                        </m:r>
                        <m:r>
                          <m:rPr>
                            <m:nor/>
                          </m:rPr>
                          <a:rPr lang="en-US" altLang="zh-CN" b="0" i="0" smtClean="0">
                            <a:latin typeface="Cambria Math" panose="02040503050406030204" pitchFamily="18" charset="0"/>
                          </a:rPr>
                          <m:t>,</m:t>
                        </m:r>
                        <m:r>
                          <m:rPr>
                            <m:nor/>
                          </m:rPr>
                          <a:rPr lang="en-US" altLang="zh-CN" b="0" i="0" smtClean="0">
                            <a:latin typeface="Cambria Math" panose="02040503050406030204" pitchFamily="18" charset="0"/>
                          </a:rPr>
                          <m:t>B</m:t>
                        </m:r>
                        <m:r>
                          <a:rPr lang="en-US" altLang="zh-CN" b="0" i="1" smtClean="0">
                            <a:latin typeface="Cambria Math" panose="02040503050406030204" pitchFamily="18" charset="0"/>
                          </a:rPr>
                          <m:t>⟩</m:t>
                        </m:r>
                      </m:oMath>
                    </m:oMathPara>
                  </a14:m>
                  <a:endParaRPr lang="en-US" altLang="zh-CN" b="0" i="1" dirty="0">
                    <a:latin typeface="Cambria Math" panose="02040503050406030204" pitchFamily="18" charset="0"/>
                  </a:endParaRPr>
                </a:p>
              </p:txBody>
            </p:sp>
          </mc:Choice>
          <mc:Fallback xmlns="">
            <p:sp>
              <p:nvSpPr>
                <p:cNvPr id="27" name="文本框 26">
                  <a:extLst>
                    <a:ext uri="{FF2B5EF4-FFF2-40B4-BE49-F238E27FC236}">
                      <a16:creationId xmlns:a16="http://schemas.microsoft.com/office/drawing/2014/main" id="{6EC1ABB9-6F17-CFF7-2B8E-B75B7C8DBD06}"/>
                    </a:ext>
                  </a:extLst>
                </p:cNvPr>
                <p:cNvSpPr txBox="1">
                  <a:spLocks noRot="1" noChangeAspect="1" noMove="1" noResize="1" noEditPoints="1" noAdjustHandles="1" noChangeArrowheads="1" noChangeShapeType="1" noTextEdit="1"/>
                </p:cNvSpPr>
                <p:nvPr/>
              </p:nvSpPr>
              <p:spPr>
                <a:xfrm>
                  <a:off x="5174342" y="3690647"/>
                  <a:ext cx="2989943" cy="502958"/>
                </a:xfrm>
                <a:prstGeom prst="rect">
                  <a:avLst/>
                </a:prstGeom>
                <a:blipFill>
                  <a:blip r:embed="rId7"/>
                  <a:stretch>
                    <a:fillRect b="-13115"/>
                  </a:stretch>
                </a:blipFill>
              </p:spPr>
              <p:txBody>
                <a:bodyPr/>
                <a:lstStyle/>
                <a:p>
                  <a:r>
                    <a:rPr lang="zh-CN" altLang="en-US">
                      <a:noFill/>
                    </a:rPr>
                    <a:t> </a:t>
                  </a:r>
                </a:p>
              </p:txBody>
            </p:sp>
          </mc:Fallback>
        </mc:AlternateContent>
        <p:cxnSp>
          <p:nvCxnSpPr>
            <p:cNvPr id="28" name="直接连接符 27">
              <a:extLst>
                <a:ext uri="{FF2B5EF4-FFF2-40B4-BE49-F238E27FC236}">
                  <a16:creationId xmlns:a16="http://schemas.microsoft.com/office/drawing/2014/main" id="{17533C21-402B-E5F6-3997-82DB5808D9B3}"/>
                </a:ext>
              </a:extLst>
            </p:cNvPr>
            <p:cNvCxnSpPr>
              <a:cxnSpLocks/>
            </p:cNvCxnSpPr>
            <p:nvPr/>
          </p:nvCxnSpPr>
          <p:spPr>
            <a:xfrm>
              <a:off x="5268684" y="3240315"/>
              <a:ext cx="0" cy="1418772"/>
            </a:xfrm>
            <a:prstGeom prst="line">
              <a:avLst/>
            </a:prstGeom>
            <a:ln w="28575"/>
          </p:spPr>
          <p:style>
            <a:lnRef idx="2">
              <a:schemeClr val="dk1"/>
            </a:lnRef>
            <a:fillRef idx="0">
              <a:schemeClr val="dk1"/>
            </a:fillRef>
            <a:effectRef idx="1">
              <a:schemeClr val="dk1"/>
            </a:effectRef>
            <a:fontRef idx="minor">
              <a:schemeClr val="tx1"/>
            </a:fontRef>
          </p:style>
        </p:cxnSp>
        <p:cxnSp>
          <p:nvCxnSpPr>
            <p:cNvPr id="29" name="直接连接符 28">
              <a:extLst>
                <a:ext uri="{FF2B5EF4-FFF2-40B4-BE49-F238E27FC236}">
                  <a16:creationId xmlns:a16="http://schemas.microsoft.com/office/drawing/2014/main" id="{84BF341B-383C-614E-153C-F2B69C146F68}"/>
                </a:ext>
              </a:extLst>
            </p:cNvPr>
            <p:cNvCxnSpPr>
              <a:cxnSpLocks/>
            </p:cNvCxnSpPr>
            <p:nvPr/>
          </p:nvCxnSpPr>
          <p:spPr>
            <a:xfrm>
              <a:off x="8186057" y="3331029"/>
              <a:ext cx="0" cy="1248228"/>
            </a:xfrm>
            <a:prstGeom prst="line">
              <a:avLst/>
            </a:prstGeom>
            <a:ln w="28575"/>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6BC8511C-1A69-7E8E-E752-31B2C73F583F}"/>
                </a:ext>
              </a:extLst>
            </p:cNvPr>
            <p:cNvSpPr txBox="1"/>
            <p:nvPr/>
          </p:nvSpPr>
          <p:spPr>
            <a:xfrm>
              <a:off x="8454571" y="3770477"/>
              <a:ext cx="1103081" cy="461665"/>
            </a:xfrm>
            <a:prstGeom prst="rect">
              <a:avLst/>
            </a:prstGeom>
            <a:noFill/>
          </p:spPr>
          <p:txBody>
            <a:bodyPr wrap="square" rtlCol="0">
              <a:spAutoFit/>
            </a:bodyPr>
            <a:lstStyle/>
            <a:p>
              <a:pPr marL="228600"/>
              <a:r>
                <a:rPr lang="en-US" altLang="zh-CN" sz="2400" i="1" dirty="0"/>
                <a:t>……</a:t>
              </a:r>
            </a:p>
          </p:txBody>
        </p:sp>
      </p:grpSp>
      <p:sp>
        <p:nvSpPr>
          <p:cNvPr id="31" name="箭头: 下 30">
            <a:extLst>
              <a:ext uri="{FF2B5EF4-FFF2-40B4-BE49-F238E27FC236}">
                <a16:creationId xmlns:a16="http://schemas.microsoft.com/office/drawing/2014/main" id="{95C9F8A1-B0C6-31C9-143D-E5964789C2A0}"/>
              </a:ext>
            </a:extLst>
          </p:cNvPr>
          <p:cNvSpPr/>
          <p:nvPr/>
        </p:nvSpPr>
        <p:spPr>
          <a:xfrm>
            <a:off x="4894942" y="4978941"/>
            <a:ext cx="283029" cy="619559"/>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2" name="箭头: 下 31">
            <a:extLst>
              <a:ext uri="{FF2B5EF4-FFF2-40B4-BE49-F238E27FC236}">
                <a16:creationId xmlns:a16="http://schemas.microsoft.com/office/drawing/2014/main" id="{38DB37D6-C397-EF3B-6B46-997A1C90B00C}"/>
              </a:ext>
            </a:extLst>
          </p:cNvPr>
          <p:cNvSpPr/>
          <p:nvPr/>
        </p:nvSpPr>
        <p:spPr>
          <a:xfrm>
            <a:off x="4869542" y="2974656"/>
            <a:ext cx="283029" cy="619559"/>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9240B894-918B-94A8-6B98-AE1B0A764A47}"/>
              </a:ext>
            </a:extLst>
          </p:cNvPr>
          <p:cNvSpPr txBox="1"/>
          <p:nvPr/>
        </p:nvSpPr>
        <p:spPr>
          <a:xfrm>
            <a:off x="5183414" y="3043597"/>
            <a:ext cx="3820885" cy="461665"/>
          </a:xfrm>
          <a:prstGeom prst="rect">
            <a:avLst/>
          </a:prstGeom>
          <a:noFill/>
        </p:spPr>
        <p:txBody>
          <a:bodyPr wrap="square" rtlCol="0">
            <a:spAutoFit/>
          </a:bodyPr>
          <a:lstStyle/>
          <a:p>
            <a:r>
              <a:rPr lang="en-US" altLang="zh-CN" sz="2400" dirty="0"/>
              <a:t>Extract </a:t>
            </a:r>
            <a:r>
              <a:rPr lang="en-US" altLang="zh-CN" sz="2400" i="1" dirty="0"/>
              <a:t>equivalence classes</a:t>
            </a:r>
            <a:endParaRPr lang="zh-CN" altLang="en-US" sz="2400" i="1" dirty="0"/>
          </a:p>
        </p:txBody>
      </p:sp>
      <p:sp>
        <p:nvSpPr>
          <p:cNvPr id="34" name="文本框 33">
            <a:extLst>
              <a:ext uri="{FF2B5EF4-FFF2-40B4-BE49-F238E27FC236}">
                <a16:creationId xmlns:a16="http://schemas.microsoft.com/office/drawing/2014/main" id="{176E418F-CAD5-BAFD-0A95-8910F46ECFB4}"/>
              </a:ext>
            </a:extLst>
          </p:cNvPr>
          <p:cNvSpPr txBox="1"/>
          <p:nvPr/>
        </p:nvSpPr>
        <p:spPr>
          <a:xfrm>
            <a:off x="5183414" y="5044639"/>
            <a:ext cx="3820885" cy="461665"/>
          </a:xfrm>
          <a:prstGeom prst="rect">
            <a:avLst/>
          </a:prstGeom>
          <a:noFill/>
        </p:spPr>
        <p:txBody>
          <a:bodyPr wrap="square" rtlCol="0">
            <a:spAutoFit/>
          </a:bodyPr>
          <a:lstStyle/>
          <a:p>
            <a:r>
              <a:rPr lang="en-US" altLang="zh-CN" sz="2400" dirty="0"/>
              <a:t>Generate explanations</a:t>
            </a:r>
            <a:endParaRPr lang="zh-CN" altLang="en-US" sz="2400" i="1" dirty="0"/>
          </a:p>
        </p:txBody>
      </p:sp>
      <p:grpSp>
        <p:nvGrpSpPr>
          <p:cNvPr id="3" name="组合 2">
            <a:extLst>
              <a:ext uri="{FF2B5EF4-FFF2-40B4-BE49-F238E27FC236}">
                <a16:creationId xmlns:a16="http://schemas.microsoft.com/office/drawing/2014/main" id="{C1621F29-A009-8C3A-757D-ED33825A420F}"/>
              </a:ext>
            </a:extLst>
          </p:cNvPr>
          <p:cNvGrpSpPr/>
          <p:nvPr/>
        </p:nvGrpSpPr>
        <p:grpSpPr>
          <a:xfrm>
            <a:off x="9263742" y="1944990"/>
            <a:ext cx="2825799" cy="4336548"/>
            <a:chOff x="9263742" y="1944990"/>
            <a:chExt cx="2825799" cy="4336548"/>
          </a:xfrm>
        </p:grpSpPr>
        <p:pic>
          <p:nvPicPr>
            <p:cNvPr id="35" name="图片 34" descr="图示&#10;&#10;中度可信度描述已自动生成">
              <a:extLst>
                <a:ext uri="{FF2B5EF4-FFF2-40B4-BE49-F238E27FC236}">
                  <a16:creationId xmlns:a16="http://schemas.microsoft.com/office/drawing/2014/main" id="{02C63218-BA22-09C0-0C66-3FD765333C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63742" y="2513041"/>
              <a:ext cx="2825799" cy="3768497"/>
            </a:xfrm>
            <a:prstGeom prst="rect">
              <a:avLst/>
            </a:prstGeom>
          </p:spPr>
        </p:pic>
        <p:sp>
          <p:nvSpPr>
            <p:cNvPr id="36" name="文本框 35">
              <a:extLst>
                <a:ext uri="{FF2B5EF4-FFF2-40B4-BE49-F238E27FC236}">
                  <a16:creationId xmlns:a16="http://schemas.microsoft.com/office/drawing/2014/main" id="{BF85B2B8-1135-7730-FB9F-31CE497C3C26}"/>
                </a:ext>
              </a:extLst>
            </p:cNvPr>
            <p:cNvSpPr txBox="1"/>
            <p:nvPr/>
          </p:nvSpPr>
          <p:spPr>
            <a:xfrm>
              <a:off x="9767683" y="1944990"/>
              <a:ext cx="2235631" cy="400110"/>
            </a:xfrm>
            <a:prstGeom prst="rect">
              <a:avLst/>
            </a:prstGeom>
            <a:noFill/>
          </p:spPr>
          <p:txBody>
            <a:bodyPr wrap="square" rtlCol="0">
              <a:spAutoFit/>
            </a:bodyPr>
            <a:lstStyle/>
            <a:p>
              <a:pPr algn="ctr"/>
              <a:r>
                <a:rPr lang="en-US" altLang="zh-CN" sz="2000" dirty="0"/>
                <a:t>Deviation Model</a:t>
              </a:r>
              <a:endParaRPr lang="zh-CN" altLang="en-US" sz="2000" i="1" dirty="0"/>
            </a:p>
          </p:txBody>
        </p:sp>
      </p:grpSp>
      <p:graphicFrame>
        <p:nvGraphicFramePr>
          <p:cNvPr id="7" name="表格 6">
            <a:extLst>
              <a:ext uri="{FF2B5EF4-FFF2-40B4-BE49-F238E27FC236}">
                <a16:creationId xmlns:a16="http://schemas.microsoft.com/office/drawing/2014/main" id="{920D4AE1-CE37-ABEA-905F-409C3B3F4E1F}"/>
              </a:ext>
            </a:extLst>
          </p:cNvPr>
          <p:cNvGraphicFramePr>
            <a:graphicFrameLocks noGrp="1"/>
          </p:cNvGraphicFramePr>
          <p:nvPr>
            <p:extLst>
              <p:ext uri="{D42A27DB-BD31-4B8C-83A1-F6EECF244321}">
                <p14:modId xmlns:p14="http://schemas.microsoft.com/office/powerpoint/2010/main" val="3089976862"/>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32400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E8D583-7C9F-FE18-B32B-F2139176C107}"/>
              </a:ext>
            </a:extLst>
          </p:cNvPr>
          <p:cNvSpPr>
            <a:spLocks noGrp="1"/>
          </p:cNvSpPr>
          <p:nvPr>
            <p:ph type="title"/>
          </p:nvPr>
        </p:nvSpPr>
        <p:spPr/>
        <p:txBody>
          <a:bodyPr/>
          <a:lstStyle/>
          <a:p>
            <a:r>
              <a:rPr lang="en-US" altLang="zh-CN" dirty="0"/>
              <a:t>Robustness Analysis Summary</a:t>
            </a:r>
            <a:endParaRPr lang="zh-CN" altLang="en-US" dirty="0"/>
          </a:p>
        </p:txBody>
      </p:sp>
      <p:sp>
        <p:nvSpPr>
          <p:cNvPr id="4" name="灯片编号占位符 3">
            <a:extLst>
              <a:ext uri="{FF2B5EF4-FFF2-40B4-BE49-F238E27FC236}">
                <a16:creationId xmlns:a16="http://schemas.microsoft.com/office/drawing/2014/main" id="{55261674-6433-EA34-38CC-643625FC7777}"/>
              </a:ext>
            </a:extLst>
          </p:cNvPr>
          <p:cNvSpPr>
            <a:spLocks noGrp="1"/>
          </p:cNvSpPr>
          <p:nvPr>
            <p:ph type="sldNum" sz="quarter" idx="12"/>
          </p:nvPr>
        </p:nvSpPr>
        <p:spPr/>
        <p:txBody>
          <a:bodyPr/>
          <a:lstStyle/>
          <a:p>
            <a:fld id="{74A724E5-CF81-458D-9F9A-C575B439CC43}" type="slidenum">
              <a:rPr lang="zh-CN" altLang="en-US" smtClean="0"/>
              <a:t>27</a:t>
            </a:fld>
            <a:endParaRPr lang="zh-CN" altLang="en-US"/>
          </a:p>
        </p:txBody>
      </p:sp>
      <p:grpSp>
        <p:nvGrpSpPr>
          <p:cNvPr id="23" name="组合 22">
            <a:extLst>
              <a:ext uri="{FF2B5EF4-FFF2-40B4-BE49-F238E27FC236}">
                <a16:creationId xmlns:a16="http://schemas.microsoft.com/office/drawing/2014/main" id="{69A752B4-6573-1643-7C91-DC85C8BE60A2}"/>
              </a:ext>
            </a:extLst>
          </p:cNvPr>
          <p:cNvGrpSpPr/>
          <p:nvPr/>
        </p:nvGrpSpPr>
        <p:grpSpPr>
          <a:xfrm>
            <a:off x="861032" y="2156936"/>
            <a:ext cx="10469935" cy="2842591"/>
            <a:chOff x="937278" y="1786642"/>
            <a:chExt cx="10469935" cy="2842591"/>
          </a:xfrm>
        </p:grpSpPr>
        <p:sp>
          <p:nvSpPr>
            <p:cNvPr id="5" name="Rectangle: Rounded Corners 103">
              <a:extLst>
                <a:ext uri="{FF2B5EF4-FFF2-40B4-BE49-F238E27FC236}">
                  <a16:creationId xmlns:a16="http://schemas.microsoft.com/office/drawing/2014/main" id="{32A58ADA-73DC-451C-5438-C097DBDDA28A}"/>
                </a:ext>
              </a:extLst>
            </p:cNvPr>
            <p:cNvSpPr/>
            <p:nvPr/>
          </p:nvSpPr>
          <p:spPr>
            <a:xfrm>
              <a:off x="2625710" y="2603596"/>
              <a:ext cx="6940580" cy="1549595"/>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endParaRPr lang="en-US" sz="2400" b="1" dirty="0">
                <a:latin typeface="Times New Roman" panose="02020603050405020304" pitchFamily="18" charset="0"/>
                <a:cs typeface="Times New Roman" panose="02020603050405020304" pitchFamily="18" charset="0"/>
              </a:endParaRPr>
            </a:p>
          </p:txBody>
        </p:sp>
        <p:grpSp>
          <p:nvGrpSpPr>
            <p:cNvPr id="6" name="Group 8">
              <a:extLst>
                <a:ext uri="{FF2B5EF4-FFF2-40B4-BE49-F238E27FC236}">
                  <a16:creationId xmlns:a16="http://schemas.microsoft.com/office/drawing/2014/main" id="{3953DBE0-7F8A-F880-0B82-04F8A3E1CA4D}"/>
                </a:ext>
              </a:extLst>
            </p:cNvPr>
            <p:cNvGrpSpPr/>
            <p:nvPr/>
          </p:nvGrpSpPr>
          <p:grpSpPr>
            <a:xfrm>
              <a:off x="937278" y="2124572"/>
              <a:ext cx="1258956" cy="2504661"/>
              <a:chOff x="675861" y="1835426"/>
              <a:chExt cx="1258956" cy="2504661"/>
            </a:xfrm>
          </p:grpSpPr>
          <mc:AlternateContent xmlns:mc="http://schemas.openxmlformats.org/markup-compatibility/2006" xmlns:a14="http://schemas.microsoft.com/office/drawing/2010/main">
            <mc:Choice Requires="a14">
              <p:sp>
                <p:nvSpPr>
                  <p:cNvPr id="7" name="Rectangle: Folded Corner 3">
                    <a:extLst>
                      <a:ext uri="{FF2B5EF4-FFF2-40B4-BE49-F238E27FC236}">
                        <a16:creationId xmlns:a16="http://schemas.microsoft.com/office/drawing/2014/main" id="{AB0177F8-2B17-28A3-8DA8-F286908DC4D4}"/>
                      </a:ext>
                    </a:extLst>
                  </p:cNvPr>
                  <p:cNvSpPr/>
                  <p:nvPr/>
                </p:nvSpPr>
                <p:spPr>
                  <a:xfrm>
                    <a:off x="801756" y="1981200"/>
                    <a:ext cx="1020418"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Machine (</a:t>
                    </a:r>
                    <a14:m>
                      <m:oMath xmlns:m="http://schemas.openxmlformats.org/officeDocument/2006/math">
                        <m:r>
                          <a:rPr lang="en-US" i="1" dirty="0" smtClean="0">
                            <a:latin typeface="Cambria Math" panose="02040503050406030204" pitchFamily="18" charset="0"/>
                            <a:cs typeface="Times New Roman" panose="02020603050405020304" pitchFamily="18" charset="0"/>
                          </a:rPr>
                          <m:t>𝑀</m:t>
                        </m:r>
                      </m:oMath>
                    </a14:m>
                    <a:r>
                      <a:rPr lang="en-US" dirty="0">
                        <a:latin typeface="Times New Roman" panose="02020603050405020304" pitchFamily="18" charset="0"/>
                        <a:cs typeface="Times New Roman" panose="02020603050405020304" pitchFamily="18" charset="0"/>
                      </a:rPr>
                      <a:t>)</a:t>
                    </a:r>
                  </a:p>
                </p:txBody>
              </p:sp>
            </mc:Choice>
            <mc:Fallback xmlns="">
              <p:sp>
                <p:nvSpPr>
                  <p:cNvPr id="7" name="Rectangle: Folded Corner 3">
                    <a:extLst>
                      <a:ext uri="{FF2B5EF4-FFF2-40B4-BE49-F238E27FC236}">
                        <a16:creationId xmlns:a16="http://schemas.microsoft.com/office/drawing/2014/main" id="{AB0177F8-2B17-28A3-8DA8-F286908DC4D4}"/>
                      </a:ext>
                    </a:extLst>
                  </p:cNvPr>
                  <p:cNvSpPr>
                    <a:spLocks noRot="1" noChangeAspect="1" noMove="1" noResize="1" noEditPoints="1" noAdjustHandles="1" noChangeArrowheads="1" noChangeShapeType="1" noTextEdit="1"/>
                  </p:cNvSpPr>
                  <p:nvPr/>
                </p:nvSpPr>
                <p:spPr>
                  <a:xfrm>
                    <a:off x="801756" y="1981200"/>
                    <a:ext cx="1020418" cy="675860"/>
                  </a:xfrm>
                  <a:prstGeom prst="foldedCorner">
                    <a:avLst/>
                  </a:prstGeom>
                  <a:blipFill>
                    <a:blip r:embed="rId3"/>
                    <a:stretch>
                      <a:fillRect l="-3448" t="-9649" b="-1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Rectangle: Folded Corner 4">
                    <a:extLst>
                      <a:ext uri="{FF2B5EF4-FFF2-40B4-BE49-F238E27FC236}">
                        <a16:creationId xmlns:a16="http://schemas.microsoft.com/office/drawing/2014/main" id="{2251CEF8-B44D-345C-7510-BA8515F5A63B}"/>
                      </a:ext>
                    </a:extLst>
                  </p:cNvPr>
                  <p:cNvSpPr/>
                  <p:nvPr/>
                </p:nvSpPr>
                <p:spPr>
                  <a:xfrm>
                    <a:off x="801756" y="2753140"/>
                    <a:ext cx="1020418"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Env</a:t>
                    </a:r>
                  </a:p>
                  <a:p>
                    <a:pPr algn="ctr"/>
                    <a:r>
                      <a:rPr lang="en-US" dirty="0">
                        <a:latin typeface="Times New Roman" panose="02020603050405020304" pitchFamily="18" charset="0"/>
                        <a:cs typeface="Times New Roman" panose="02020603050405020304" pitchFamily="18" charset="0"/>
                      </a:rPr>
                      <a:t>(</a:t>
                    </a:r>
                    <a14:m>
                      <m:oMath xmlns:m="http://schemas.openxmlformats.org/officeDocument/2006/math">
                        <m:r>
                          <a:rPr lang="en-US" b="0" i="1" dirty="0" smtClean="0">
                            <a:latin typeface="Cambria Math" panose="02040503050406030204" pitchFamily="18" charset="0"/>
                            <a:cs typeface="Times New Roman" panose="02020603050405020304" pitchFamily="18" charset="0"/>
                          </a:rPr>
                          <m:t>𝐸</m:t>
                        </m:r>
                      </m:oMath>
                    </a14:m>
                    <a:r>
                      <a:rPr lang="en-US" dirty="0">
                        <a:latin typeface="Times New Roman" panose="02020603050405020304" pitchFamily="18" charset="0"/>
                        <a:cs typeface="Times New Roman" panose="02020603050405020304" pitchFamily="18" charset="0"/>
                      </a:rPr>
                      <a:t>)</a:t>
                    </a:r>
                  </a:p>
                </p:txBody>
              </p:sp>
            </mc:Choice>
            <mc:Fallback xmlns="">
              <p:sp>
                <p:nvSpPr>
                  <p:cNvPr id="5" name="Rectangle: Folded Corner 4">
                    <a:extLst>
                      <a:ext uri="{FF2B5EF4-FFF2-40B4-BE49-F238E27FC236}">
                        <a16:creationId xmlns:a16="http://schemas.microsoft.com/office/drawing/2014/main" id="{8278AD11-407F-C396-53CB-FA9071801574}"/>
                      </a:ext>
                    </a:extLst>
                  </p:cNvPr>
                  <p:cNvSpPr>
                    <a:spLocks noRot="1" noChangeAspect="1" noMove="1" noResize="1" noEditPoints="1" noAdjustHandles="1" noChangeArrowheads="1" noChangeShapeType="1" noTextEdit="1"/>
                  </p:cNvSpPr>
                  <p:nvPr/>
                </p:nvSpPr>
                <p:spPr>
                  <a:xfrm>
                    <a:off x="801756" y="2753140"/>
                    <a:ext cx="1020418" cy="675860"/>
                  </a:xfrm>
                  <a:prstGeom prst="foldedCorner">
                    <a:avLst/>
                  </a:prstGeom>
                  <a:blipFill>
                    <a:blip r:embed="rId4"/>
                    <a:stretch>
                      <a:fillRect t="-9735" b="-2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Folded Corner 5">
                    <a:extLst>
                      <a:ext uri="{FF2B5EF4-FFF2-40B4-BE49-F238E27FC236}">
                        <a16:creationId xmlns:a16="http://schemas.microsoft.com/office/drawing/2014/main" id="{DA3CB731-2A2E-D7BB-CFD3-8F698A41EFEF}"/>
                      </a:ext>
                    </a:extLst>
                  </p:cNvPr>
                  <p:cNvSpPr/>
                  <p:nvPr/>
                </p:nvSpPr>
                <p:spPr>
                  <a:xfrm>
                    <a:off x="801755" y="3525081"/>
                    <a:ext cx="1020419"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Property (</a:t>
                    </a:r>
                    <a14:m>
                      <m:oMath xmlns:m="http://schemas.openxmlformats.org/officeDocument/2006/math">
                        <m:r>
                          <a:rPr lang="en-US" b="0" i="1" dirty="0" smtClean="0">
                            <a:latin typeface="Cambria Math" panose="02040503050406030204" pitchFamily="18" charset="0"/>
                            <a:cs typeface="Times New Roman" panose="02020603050405020304" pitchFamily="18" charset="0"/>
                          </a:rPr>
                          <m:t>𝑃</m:t>
                        </m:r>
                      </m:oMath>
                    </a14:m>
                    <a:r>
                      <a:rPr lang="en-US" dirty="0">
                        <a:latin typeface="Times New Roman" panose="02020603050405020304" pitchFamily="18" charset="0"/>
                        <a:cs typeface="Times New Roman" panose="02020603050405020304" pitchFamily="18" charset="0"/>
                      </a:rPr>
                      <a:t>)</a:t>
                    </a:r>
                  </a:p>
                </p:txBody>
              </p:sp>
            </mc:Choice>
            <mc:Fallback xmlns="">
              <p:sp>
                <p:nvSpPr>
                  <p:cNvPr id="6" name="Rectangle: Folded Corner 5">
                    <a:extLst>
                      <a:ext uri="{FF2B5EF4-FFF2-40B4-BE49-F238E27FC236}">
                        <a16:creationId xmlns:a16="http://schemas.microsoft.com/office/drawing/2014/main" id="{793A1E15-6209-21FA-F0A6-780E9ABC9983}"/>
                      </a:ext>
                    </a:extLst>
                  </p:cNvPr>
                  <p:cNvSpPr>
                    <a:spLocks noRot="1" noChangeAspect="1" noMove="1" noResize="1" noEditPoints="1" noAdjustHandles="1" noChangeArrowheads="1" noChangeShapeType="1" noTextEdit="1"/>
                  </p:cNvSpPr>
                  <p:nvPr/>
                </p:nvSpPr>
                <p:spPr>
                  <a:xfrm>
                    <a:off x="801755" y="3525081"/>
                    <a:ext cx="1020419" cy="675860"/>
                  </a:xfrm>
                  <a:prstGeom prst="foldedCorner">
                    <a:avLst/>
                  </a:prstGeom>
                  <a:blipFill>
                    <a:blip r:embed="rId5"/>
                    <a:stretch>
                      <a:fillRect l="-1734" t="-9735" r="-5780" b="-2655"/>
                    </a:stretch>
                  </a:blipFill>
                </p:spPr>
                <p:txBody>
                  <a:bodyPr/>
                  <a:lstStyle/>
                  <a:p>
                    <a:r>
                      <a:rPr lang="zh-CN" altLang="en-US">
                        <a:noFill/>
                      </a:rPr>
                      <a:t> </a:t>
                    </a:r>
                  </a:p>
                </p:txBody>
              </p:sp>
            </mc:Fallback>
          </mc:AlternateContent>
          <p:sp>
            <p:nvSpPr>
              <p:cNvPr id="10" name="Rectangle: Rounded Corners 7">
                <a:extLst>
                  <a:ext uri="{FF2B5EF4-FFF2-40B4-BE49-F238E27FC236}">
                    <a16:creationId xmlns:a16="http://schemas.microsoft.com/office/drawing/2014/main" id="{CDE2C2E8-4E93-445F-D7F9-55496368FDF7}"/>
                  </a:ext>
                </a:extLst>
              </p:cNvPr>
              <p:cNvSpPr/>
              <p:nvPr/>
            </p:nvSpPr>
            <p:spPr>
              <a:xfrm>
                <a:off x="675861" y="1835426"/>
                <a:ext cx="1258956" cy="2504661"/>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0EA2470A-BEA3-865D-D2A1-E1C96C4E8828}"/>
                </a:ext>
              </a:extLst>
            </p:cNvPr>
            <p:cNvSpPr/>
            <p:nvPr/>
          </p:nvSpPr>
          <p:spPr>
            <a:xfrm>
              <a:off x="2765134" y="2859058"/>
              <a:ext cx="1656524" cy="10320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Weakest Assumption Generation</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FA82B92-30F2-7A6D-4D59-69D6643EC904}"/>
                    </a:ext>
                  </a:extLst>
                </p:cNvPr>
                <p:cNvSpPr/>
                <p:nvPr/>
              </p:nvSpPr>
              <p:spPr>
                <a:xfrm>
                  <a:off x="5488450" y="2859058"/>
                  <a:ext cx="1656524" cy="10320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Robustness </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Δ</m:t>
                      </m:r>
                    </m:oMath>
                  </a14:m>
                  <a:r>
                    <a:rPr lang="en-US" dirty="0">
                      <a:latin typeface="Times New Roman" panose="02020603050405020304" pitchFamily="18" charset="0"/>
                      <a:cs typeface="Times New Roman" panose="02020603050405020304" pitchFamily="18" charset="0"/>
                    </a:rPr>
                    <a:t> Computation</a:t>
                  </a:r>
                </a:p>
              </p:txBody>
            </p:sp>
          </mc:Choice>
          <mc:Fallback xmlns="">
            <p:sp>
              <p:nvSpPr>
                <p:cNvPr id="12" name="Rectangle 11">
                  <a:extLst>
                    <a:ext uri="{FF2B5EF4-FFF2-40B4-BE49-F238E27FC236}">
                      <a16:creationId xmlns:a16="http://schemas.microsoft.com/office/drawing/2014/main" id="{6FA82B92-30F2-7A6D-4D59-69D6643EC904}"/>
                    </a:ext>
                  </a:extLst>
                </p:cNvPr>
                <p:cNvSpPr>
                  <a:spLocks noRot="1" noChangeAspect="1" noMove="1" noResize="1" noEditPoints="1" noAdjustHandles="1" noChangeArrowheads="1" noChangeShapeType="1" noTextEdit="1"/>
                </p:cNvSpPr>
                <p:nvPr/>
              </p:nvSpPr>
              <p:spPr>
                <a:xfrm>
                  <a:off x="5488450" y="2859058"/>
                  <a:ext cx="1656524" cy="1032011"/>
                </a:xfrm>
                <a:prstGeom prst="rect">
                  <a:avLst/>
                </a:prstGeom>
                <a:blipFill>
                  <a:blip r:embed="rId6"/>
                  <a:stretch>
                    <a:fillRect/>
                  </a:stretch>
                </a:blipFill>
              </p:spPr>
              <p:txBody>
                <a:bodyPr/>
                <a:lstStyle/>
                <a:p>
                  <a:r>
                    <a:rPr lang="zh-CN" altLang="en-US">
                      <a:noFill/>
                    </a:rPr>
                    <a:t> </a:t>
                  </a:r>
                </a:p>
              </p:txBody>
            </p:sp>
          </mc:Fallback>
        </mc:AlternateContent>
        <p:sp>
          <p:nvSpPr>
            <p:cNvPr id="13" name="Rectangle 12">
              <a:extLst>
                <a:ext uri="{FF2B5EF4-FFF2-40B4-BE49-F238E27FC236}">
                  <a16:creationId xmlns:a16="http://schemas.microsoft.com/office/drawing/2014/main" id="{7B1EB296-E184-2A7E-479C-FE179C87240D}"/>
                </a:ext>
              </a:extLst>
            </p:cNvPr>
            <p:cNvSpPr/>
            <p:nvPr/>
          </p:nvSpPr>
          <p:spPr>
            <a:xfrm>
              <a:off x="7675070" y="2861856"/>
              <a:ext cx="1656524" cy="10320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Representation Traces and Explanations</a:t>
              </a:r>
            </a:p>
          </p:txBody>
        </p:sp>
        <mc:AlternateContent xmlns:mc="http://schemas.openxmlformats.org/markup-compatibility/2006" xmlns:a14="http://schemas.microsoft.com/office/drawing/2010/main">
          <mc:Choice Requires="a14">
            <p:sp>
              <p:nvSpPr>
                <p:cNvPr id="14" name="Rectangle: Folded Corner 13">
                  <a:extLst>
                    <a:ext uri="{FF2B5EF4-FFF2-40B4-BE49-F238E27FC236}">
                      <a16:creationId xmlns:a16="http://schemas.microsoft.com/office/drawing/2014/main" id="{A2D2D21E-D936-B760-318D-11D74B202757}"/>
                    </a:ext>
                  </a:extLst>
                </p:cNvPr>
                <p:cNvSpPr/>
                <p:nvPr/>
              </p:nvSpPr>
              <p:spPr>
                <a:xfrm>
                  <a:off x="7817531" y="1786642"/>
                  <a:ext cx="1371602"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Dev. Model (</a:t>
                  </a:r>
                  <a14:m>
                    <m:oMath xmlns:m="http://schemas.openxmlformats.org/officeDocument/2006/math">
                      <m:r>
                        <a:rPr lang="en-US" b="0" i="1" smtClean="0">
                          <a:latin typeface="Cambria Math" panose="02040503050406030204" pitchFamily="18" charset="0"/>
                          <a:cs typeface="Times New Roman" panose="02020603050405020304" pitchFamily="18" charset="0"/>
                        </a:rPr>
                        <m:t>𝐷</m:t>
                      </m:r>
                    </m:oMath>
                  </a14:m>
                  <a:r>
                    <a:rPr lang="en-US" dirty="0">
                      <a:latin typeface="Times New Roman" panose="02020603050405020304" pitchFamily="18" charset="0"/>
                      <a:cs typeface="Times New Roman" panose="02020603050405020304" pitchFamily="18" charset="0"/>
                    </a:rPr>
                    <a:t>)</a:t>
                  </a:r>
                </a:p>
              </p:txBody>
            </p:sp>
          </mc:Choice>
          <mc:Fallback xmlns="">
            <p:sp>
              <p:nvSpPr>
                <p:cNvPr id="14" name="Rectangle: Folded Corner 13">
                  <a:extLst>
                    <a:ext uri="{FF2B5EF4-FFF2-40B4-BE49-F238E27FC236}">
                      <a16:creationId xmlns:a16="http://schemas.microsoft.com/office/drawing/2014/main" id="{A2D2D21E-D936-B760-318D-11D74B202757}"/>
                    </a:ext>
                  </a:extLst>
                </p:cNvPr>
                <p:cNvSpPr>
                  <a:spLocks noRot="1" noChangeAspect="1" noMove="1" noResize="1" noEditPoints="1" noAdjustHandles="1" noChangeArrowheads="1" noChangeShapeType="1" noTextEdit="1"/>
                </p:cNvSpPr>
                <p:nvPr/>
              </p:nvSpPr>
              <p:spPr>
                <a:xfrm>
                  <a:off x="7817531" y="1786642"/>
                  <a:ext cx="1371602" cy="675860"/>
                </a:xfrm>
                <a:prstGeom prst="foldedCorner">
                  <a:avLst/>
                </a:prstGeom>
                <a:blipFill>
                  <a:blip r:embed="rId7"/>
                  <a:stretch>
                    <a:fillRect t="-9649" r="-431" b="-1754"/>
                  </a:stretch>
                </a:blipFill>
              </p:spPr>
              <p:txBody>
                <a:bodyPr/>
                <a:lstStyle/>
                <a:p>
                  <a:r>
                    <a:rPr lang="zh-CN" altLang="en-US">
                      <a:noFill/>
                    </a:rPr>
                    <a:t> </a:t>
                  </a:r>
                </a:p>
              </p:txBody>
            </p:sp>
          </mc:Fallback>
        </mc:AlternateContent>
        <p:cxnSp>
          <p:nvCxnSpPr>
            <p:cNvPr id="15" name="Straight Arrow Connector 15">
              <a:extLst>
                <a:ext uri="{FF2B5EF4-FFF2-40B4-BE49-F238E27FC236}">
                  <a16:creationId xmlns:a16="http://schemas.microsoft.com/office/drawing/2014/main" id="{1858FA25-D608-1D25-01E4-CAC6E24C8F02}"/>
                </a:ext>
              </a:extLst>
            </p:cNvPr>
            <p:cNvCxnSpPr>
              <a:cxnSpLocks/>
              <a:stCxn id="10" idx="3"/>
              <a:endCxn id="11" idx="1"/>
            </p:cNvCxnSpPr>
            <p:nvPr/>
          </p:nvCxnSpPr>
          <p:spPr>
            <a:xfrm flipV="1">
              <a:off x="2196234" y="3375064"/>
              <a:ext cx="568900" cy="183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31">
              <a:extLst>
                <a:ext uri="{FF2B5EF4-FFF2-40B4-BE49-F238E27FC236}">
                  <a16:creationId xmlns:a16="http://schemas.microsoft.com/office/drawing/2014/main" id="{1837D3E8-D35D-A890-FCF1-837674ACFA18}"/>
                </a:ext>
              </a:extLst>
            </p:cNvPr>
            <p:cNvCxnSpPr>
              <a:cxnSpLocks/>
              <a:stCxn id="11" idx="3"/>
              <a:endCxn id="12" idx="1"/>
            </p:cNvCxnSpPr>
            <p:nvPr/>
          </p:nvCxnSpPr>
          <p:spPr>
            <a:xfrm>
              <a:off x="4421658" y="3375064"/>
              <a:ext cx="106679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Box 36">
                  <a:extLst>
                    <a:ext uri="{FF2B5EF4-FFF2-40B4-BE49-F238E27FC236}">
                      <a16:creationId xmlns:a16="http://schemas.microsoft.com/office/drawing/2014/main" id="{0FBE9319-DE72-3E46-D87C-FA2524111B28}"/>
                    </a:ext>
                  </a:extLst>
                </p:cNvPr>
                <p:cNvSpPr txBox="1"/>
                <p:nvPr/>
              </p:nvSpPr>
              <p:spPr>
                <a:xfrm>
                  <a:off x="4388525" y="3386308"/>
                  <a:ext cx="106679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𝑊</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r>
                          <a:rPr lang="en-US" sz="1600" b="0" i="1" smtClean="0">
                            <a:latin typeface="Cambria Math" panose="02040503050406030204" pitchFamily="18" charset="0"/>
                          </a:rPr>
                          <m:t>𝐸</m:t>
                        </m:r>
                        <m:r>
                          <a:rPr lang="en-US" sz="1600" b="0" i="1" smtClean="0">
                            <a:latin typeface="Cambria Math" panose="02040503050406030204" pitchFamily="18" charset="0"/>
                          </a:rPr>
                          <m:t>,</m:t>
                        </m:r>
                        <m:r>
                          <a:rPr lang="en-US" sz="1600" b="0" i="1" smtClean="0">
                            <a:latin typeface="Cambria Math" panose="02040503050406030204" pitchFamily="18" charset="0"/>
                          </a:rPr>
                          <m:t>𝑃</m:t>
                        </m:r>
                        <m:r>
                          <a:rPr lang="en-US" sz="1600" b="0" i="1" smtClean="0">
                            <a:latin typeface="Cambria Math" panose="02040503050406030204" pitchFamily="18" charset="0"/>
                          </a:rPr>
                          <m:t>)</m:t>
                        </m:r>
                      </m:oMath>
                    </m:oMathPara>
                  </a14:m>
                  <a:endParaRPr lang="en-US" sz="1600" dirty="0"/>
                </a:p>
              </p:txBody>
            </p:sp>
          </mc:Choice>
          <mc:Fallback xmlns="">
            <p:sp>
              <p:nvSpPr>
                <p:cNvPr id="17" name="TextBox 36">
                  <a:extLst>
                    <a:ext uri="{FF2B5EF4-FFF2-40B4-BE49-F238E27FC236}">
                      <a16:creationId xmlns:a16="http://schemas.microsoft.com/office/drawing/2014/main" id="{0FBE9319-DE72-3E46-D87C-FA2524111B28}"/>
                    </a:ext>
                  </a:extLst>
                </p:cNvPr>
                <p:cNvSpPr txBox="1">
                  <a:spLocks noRot="1" noChangeAspect="1" noMove="1" noResize="1" noEditPoints="1" noAdjustHandles="1" noChangeArrowheads="1" noChangeShapeType="1" noTextEdit="1"/>
                </p:cNvSpPr>
                <p:nvPr/>
              </p:nvSpPr>
              <p:spPr>
                <a:xfrm>
                  <a:off x="4388525" y="3386308"/>
                  <a:ext cx="1066792" cy="338554"/>
                </a:xfrm>
                <a:prstGeom prst="rect">
                  <a:avLst/>
                </a:prstGeom>
                <a:blipFill>
                  <a:blip r:embed="rId8"/>
                  <a:stretch>
                    <a:fillRect r="-8000" b="-10714"/>
                  </a:stretch>
                </a:blipFill>
              </p:spPr>
              <p:txBody>
                <a:bodyPr/>
                <a:lstStyle/>
                <a:p>
                  <a:r>
                    <a:rPr lang="zh-CN" altLang="en-US">
                      <a:noFill/>
                    </a:rPr>
                    <a:t> </a:t>
                  </a:r>
                </a:p>
              </p:txBody>
            </p:sp>
          </mc:Fallback>
        </mc:AlternateContent>
        <p:cxnSp>
          <p:nvCxnSpPr>
            <p:cNvPr id="18" name="Straight Arrow Connector 42">
              <a:extLst>
                <a:ext uri="{FF2B5EF4-FFF2-40B4-BE49-F238E27FC236}">
                  <a16:creationId xmlns:a16="http://schemas.microsoft.com/office/drawing/2014/main" id="{9BDD05E2-3CA4-0894-222D-EED683772913}"/>
                </a:ext>
              </a:extLst>
            </p:cNvPr>
            <p:cNvCxnSpPr>
              <a:cxnSpLocks/>
              <a:stCxn id="12" idx="3"/>
              <a:endCxn id="13" idx="1"/>
            </p:cNvCxnSpPr>
            <p:nvPr/>
          </p:nvCxnSpPr>
          <p:spPr>
            <a:xfrm>
              <a:off x="7144974" y="3375064"/>
              <a:ext cx="530096" cy="279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TextBox 46">
                  <a:extLst>
                    <a:ext uri="{FF2B5EF4-FFF2-40B4-BE49-F238E27FC236}">
                      <a16:creationId xmlns:a16="http://schemas.microsoft.com/office/drawing/2014/main" id="{DF3625A7-4947-84B1-6736-7C448B74C92A}"/>
                    </a:ext>
                  </a:extLst>
                </p:cNvPr>
                <p:cNvSpPr txBox="1"/>
                <p:nvPr/>
              </p:nvSpPr>
              <p:spPr>
                <a:xfrm>
                  <a:off x="7108531" y="3408535"/>
                  <a:ext cx="589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oMath>
                    </m:oMathPara>
                  </a14:m>
                  <a:endParaRPr lang="en-US" dirty="0"/>
                </a:p>
              </p:txBody>
            </p:sp>
          </mc:Choice>
          <mc:Fallback xmlns="">
            <p:sp>
              <p:nvSpPr>
                <p:cNvPr id="19" name="TextBox 46">
                  <a:extLst>
                    <a:ext uri="{FF2B5EF4-FFF2-40B4-BE49-F238E27FC236}">
                      <a16:creationId xmlns:a16="http://schemas.microsoft.com/office/drawing/2014/main" id="{DF3625A7-4947-84B1-6736-7C448B74C92A}"/>
                    </a:ext>
                  </a:extLst>
                </p:cNvPr>
                <p:cNvSpPr txBox="1">
                  <a:spLocks noRot="1" noChangeAspect="1" noMove="1" noResize="1" noEditPoints="1" noAdjustHandles="1" noChangeArrowheads="1" noChangeShapeType="1" noTextEdit="1"/>
                </p:cNvSpPr>
                <p:nvPr/>
              </p:nvSpPr>
              <p:spPr>
                <a:xfrm>
                  <a:off x="7108531" y="3408535"/>
                  <a:ext cx="589730" cy="369332"/>
                </a:xfrm>
                <a:prstGeom prst="rect">
                  <a:avLst/>
                </a:prstGeom>
                <a:blipFill>
                  <a:blip r:embed="rId9"/>
                  <a:stretch>
                    <a:fillRect/>
                  </a:stretch>
                </a:blipFill>
              </p:spPr>
              <p:txBody>
                <a:bodyPr/>
                <a:lstStyle/>
                <a:p>
                  <a:r>
                    <a:rPr lang="zh-CN" altLang="en-US">
                      <a:noFill/>
                    </a:rPr>
                    <a:t> </a:t>
                  </a:r>
                </a:p>
              </p:txBody>
            </p:sp>
          </mc:Fallback>
        </mc:AlternateContent>
        <p:cxnSp>
          <p:nvCxnSpPr>
            <p:cNvPr id="20" name="Straight Arrow Connector 48">
              <a:extLst>
                <a:ext uri="{FF2B5EF4-FFF2-40B4-BE49-F238E27FC236}">
                  <a16:creationId xmlns:a16="http://schemas.microsoft.com/office/drawing/2014/main" id="{C39AB62B-CC4E-6685-6C43-9B7D626DC22E}"/>
                </a:ext>
              </a:extLst>
            </p:cNvPr>
            <p:cNvCxnSpPr>
              <a:cxnSpLocks/>
              <a:stCxn id="14" idx="2"/>
              <a:endCxn id="13" idx="0"/>
            </p:cNvCxnSpPr>
            <p:nvPr/>
          </p:nvCxnSpPr>
          <p:spPr>
            <a:xfrm>
              <a:off x="8503332" y="2462502"/>
              <a:ext cx="0" cy="39935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52">
              <a:extLst>
                <a:ext uri="{FF2B5EF4-FFF2-40B4-BE49-F238E27FC236}">
                  <a16:creationId xmlns:a16="http://schemas.microsoft.com/office/drawing/2014/main" id="{8BC862ED-24BC-738F-7499-89A36FD0BA10}"/>
                </a:ext>
              </a:extLst>
            </p:cNvPr>
            <p:cNvCxnSpPr>
              <a:cxnSpLocks/>
              <a:stCxn id="13" idx="3"/>
              <a:endCxn id="22" idx="1"/>
            </p:cNvCxnSpPr>
            <p:nvPr/>
          </p:nvCxnSpPr>
          <p:spPr>
            <a:xfrm>
              <a:off x="9331594" y="3377862"/>
              <a:ext cx="419094" cy="844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Rectangle: Folded Corner 55">
                  <a:extLst>
                    <a:ext uri="{FF2B5EF4-FFF2-40B4-BE49-F238E27FC236}">
                      <a16:creationId xmlns:a16="http://schemas.microsoft.com/office/drawing/2014/main" id="{212A989C-B644-7E5A-1BAA-DCEF1DFDD2B9}"/>
                    </a:ext>
                  </a:extLst>
                </p:cNvPr>
                <p:cNvSpPr/>
                <p:nvPr/>
              </p:nvSpPr>
              <p:spPr>
                <a:xfrm>
                  <a:off x="9750688" y="3048378"/>
                  <a:ext cx="1656525"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Δ</m:t>
                        </m:r>
                        <m:r>
                          <a:rPr lang="en-US" b="0" i="1" smtClean="0">
                            <a:latin typeface="Cambria Math" panose="02040503050406030204" pitchFamily="18" charset="0"/>
                            <a:cs typeface="Times New Roman" panose="02020603050405020304" pitchFamily="18" charset="0"/>
                          </a:rPr>
                          <m:t> </m:t>
                        </m:r>
                        <m:r>
                          <m:rPr>
                            <m:nor/>
                          </m:rPr>
                          <a:rPr lang="en-US" b="0" i="0" smtClean="0">
                            <a:latin typeface="Times New Roman" panose="02020603050405020304" pitchFamily="18" charset="0"/>
                            <a:cs typeface="Times New Roman" panose="02020603050405020304" pitchFamily="18" charset="0"/>
                          </a:rPr>
                          <m:t>as</m:t>
                        </m:r>
                      </m:oMath>
                    </m:oMathPara>
                  </a14:m>
                  <a:endParaRPr lang="en-US" b="0" i="0"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r>
                          <m:rPr>
                            <m:nor/>
                          </m:rPr>
                          <a:rPr lang="en-US" b="0" i="0" smtClean="0">
                            <a:latin typeface="Times New Roman" panose="02020603050405020304" pitchFamily="18" charset="0"/>
                            <a:cs typeface="Times New Roman" panose="02020603050405020304" pitchFamily="18" charset="0"/>
                          </a:rPr>
                          <m:t>Rep</m:t>
                        </m:r>
                        <m:r>
                          <m:rPr>
                            <m:nor/>
                          </m:rPr>
                          <a:rPr lang="en-US" b="0" i="0" smtClean="0">
                            <a:latin typeface="Times New Roman" panose="020206030504050203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 </m:t>
                        </m:r>
                        <m:r>
                          <m:rPr>
                            <m:nor/>
                          </m:rPr>
                          <a:rPr lang="en-US" b="0" i="0" smtClean="0">
                            <a:latin typeface="Times New Roman" panose="02020603050405020304" pitchFamily="18" charset="0"/>
                            <a:cs typeface="Times New Roman" panose="02020603050405020304" pitchFamily="18" charset="0"/>
                          </a:rPr>
                          <m:t>Explan</m:t>
                        </m:r>
                        <m:r>
                          <m:rPr>
                            <m:nor/>
                          </m:rPr>
                          <a:rPr lang="en-US" b="0" i="0" smtClean="0">
                            <a:latin typeface="Times New Roman" panose="020206030504050203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2" name="Rectangle: Folded Corner 55">
                  <a:extLst>
                    <a:ext uri="{FF2B5EF4-FFF2-40B4-BE49-F238E27FC236}">
                      <a16:creationId xmlns:a16="http://schemas.microsoft.com/office/drawing/2014/main" id="{212A989C-B644-7E5A-1BAA-DCEF1DFDD2B9}"/>
                    </a:ext>
                  </a:extLst>
                </p:cNvPr>
                <p:cNvSpPr>
                  <a:spLocks noRot="1" noChangeAspect="1" noMove="1" noResize="1" noEditPoints="1" noAdjustHandles="1" noChangeArrowheads="1" noChangeShapeType="1" noTextEdit="1"/>
                </p:cNvSpPr>
                <p:nvPr/>
              </p:nvSpPr>
              <p:spPr>
                <a:xfrm>
                  <a:off x="9750688" y="3048378"/>
                  <a:ext cx="1656525" cy="675860"/>
                </a:xfrm>
                <a:prstGeom prst="foldedCorner">
                  <a:avLst/>
                </a:prstGeom>
                <a:blipFill>
                  <a:blip r:embed="rId10"/>
                  <a:stretch>
                    <a:fillRect/>
                  </a:stretch>
                </a:blipFill>
              </p:spPr>
              <p:txBody>
                <a:bodyPr/>
                <a:lstStyle/>
                <a:p>
                  <a:r>
                    <a:rPr lang="zh-CN" altLang="en-US">
                      <a:noFill/>
                    </a:rPr>
                    <a:t> </a:t>
                  </a:r>
                </a:p>
              </p:txBody>
            </p:sp>
          </mc:Fallback>
        </mc:AlternateContent>
      </p:grpSp>
      <p:sp>
        <p:nvSpPr>
          <p:cNvPr id="3" name="文本框 2">
            <a:extLst>
              <a:ext uri="{FF2B5EF4-FFF2-40B4-BE49-F238E27FC236}">
                <a16:creationId xmlns:a16="http://schemas.microsoft.com/office/drawing/2014/main" id="{13851E52-51A4-4C78-C7C9-D7A87AD68313}"/>
              </a:ext>
            </a:extLst>
          </p:cNvPr>
          <p:cNvSpPr txBox="1"/>
          <p:nvPr/>
        </p:nvSpPr>
        <p:spPr>
          <a:xfrm>
            <a:off x="838200" y="6136700"/>
            <a:ext cx="9411031" cy="584775"/>
          </a:xfrm>
          <a:prstGeom prst="rect">
            <a:avLst/>
          </a:prstGeom>
          <a:noFill/>
        </p:spPr>
        <p:txBody>
          <a:bodyPr wrap="square" rtlCol="0">
            <a:spAutoFit/>
          </a:bodyPr>
          <a:lstStyle/>
          <a:p>
            <a:r>
              <a:rPr lang="en-US" altLang="zh-CN" sz="1600" dirty="0"/>
              <a:t>A behavioral notion of robustness for software systems. Changjian Zhang, David Garlan, and Eunsuk Kang. (FSE 2020)</a:t>
            </a:r>
            <a:endParaRPr lang="zh-CN" altLang="en-US" sz="1600" dirty="0"/>
          </a:p>
        </p:txBody>
      </p:sp>
      <p:graphicFrame>
        <p:nvGraphicFramePr>
          <p:cNvPr id="24" name="表格 23">
            <a:extLst>
              <a:ext uri="{FF2B5EF4-FFF2-40B4-BE49-F238E27FC236}">
                <a16:creationId xmlns:a16="http://schemas.microsoft.com/office/drawing/2014/main" id="{154D44B9-0320-127F-6D75-B22157591165}"/>
              </a:ext>
            </a:extLst>
          </p:cNvPr>
          <p:cNvGraphicFramePr>
            <a:graphicFrameLocks noGrp="1"/>
          </p:cNvGraphicFramePr>
          <p:nvPr>
            <p:extLst>
              <p:ext uri="{D42A27DB-BD31-4B8C-83A1-F6EECF244321}">
                <p14:modId xmlns:p14="http://schemas.microsoft.com/office/powerpoint/2010/main" val="3089976862"/>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577033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CEE81D4-F3EE-D80F-BB21-92106C618254}"/>
              </a:ext>
            </a:extLst>
          </p:cNvPr>
          <p:cNvSpPr>
            <a:spLocks noGrp="1"/>
          </p:cNvSpPr>
          <p:nvPr>
            <p:ph type="title"/>
          </p:nvPr>
        </p:nvSpPr>
        <p:spPr>
          <a:xfrm>
            <a:off x="831850" y="1709738"/>
            <a:ext cx="10521950" cy="2852737"/>
          </a:xfrm>
        </p:spPr>
        <p:txBody>
          <a:bodyPr/>
          <a:lstStyle/>
          <a:p>
            <a:r>
              <a:rPr lang="en-US" altLang="zh-CN" dirty="0"/>
              <a:t>Robustification by Control</a:t>
            </a:r>
            <a:endParaRPr lang="zh-CN" altLang="en-US" dirty="0"/>
          </a:p>
        </p:txBody>
      </p:sp>
      <p:sp>
        <p:nvSpPr>
          <p:cNvPr id="6" name="文本占位符 5">
            <a:extLst>
              <a:ext uri="{FF2B5EF4-FFF2-40B4-BE49-F238E27FC236}">
                <a16:creationId xmlns:a16="http://schemas.microsoft.com/office/drawing/2014/main" id="{7BC1C9F4-0718-19C5-8A27-53BDC9C45009}"/>
              </a:ext>
            </a:extLst>
          </p:cNvPr>
          <p:cNvSpPr>
            <a:spLocks noGrp="1"/>
          </p:cNvSpPr>
          <p:nvPr>
            <p:ph type="body" idx="1"/>
          </p:nvPr>
        </p:nvSpPr>
        <p:spPr/>
        <p:txBody>
          <a:bodyPr/>
          <a:lstStyle/>
          <a:p>
            <a:r>
              <a:rPr lang="en-US" altLang="zh-CN" dirty="0"/>
              <a:t>Improve robustness by generating a control w.r.t. a safety property.</a:t>
            </a:r>
          </a:p>
          <a:p>
            <a:r>
              <a:rPr lang="en-US" altLang="zh-CN" dirty="0"/>
              <a:t>Multi-objective optimization.</a:t>
            </a:r>
            <a:endParaRPr lang="zh-CN" altLang="en-US" dirty="0"/>
          </a:p>
        </p:txBody>
      </p:sp>
      <p:sp>
        <p:nvSpPr>
          <p:cNvPr id="4" name="灯片编号占位符 3">
            <a:extLst>
              <a:ext uri="{FF2B5EF4-FFF2-40B4-BE49-F238E27FC236}">
                <a16:creationId xmlns:a16="http://schemas.microsoft.com/office/drawing/2014/main" id="{1113EFFC-E65F-E23B-C95E-EE1CAC9C98D4}"/>
              </a:ext>
            </a:extLst>
          </p:cNvPr>
          <p:cNvSpPr>
            <a:spLocks noGrp="1"/>
          </p:cNvSpPr>
          <p:nvPr>
            <p:ph type="sldNum" sz="quarter" idx="12"/>
          </p:nvPr>
        </p:nvSpPr>
        <p:spPr/>
        <p:txBody>
          <a:bodyPr/>
          <a:lstStyle/>
          <a:p>
            <a:fld id="{74A724E5-CF81-458D-9F9A-C575B439CC43}" type="slidenum">
              <a:rPr lang="zh-CN" altLang="en-US" smtClean="0"/>
              <a:t>28</a:t>
            </a:fld>
            <a:endParaRPr lang="zh-CN" altLang="en-US"/>
          </a:p>
        </p:txBody>
      </p:sp>
      <p:sp>
        <p:nvSpPr>
          <p:cNvPr id="2" name="内容占位符 2">
            <a:extLst>
              <a:ext uri="{FF2B5EF4-FFF2-40B4-BE49-F238E27FC236}">
                <a16:creationId xmlns:a16="http://schemas.microsoft.com/office/drawing/2014/main" id="{B8CD0C31-B064-0100-454C-8244BE911447}"/>
              </a:ext>
            </a:extLst>
          </p:cNvPr>
          <p:cNvSpPr txBox="1">
            <a:spLocks/>
          </p:cNvSpPr>
          <p:nvPr/>
        </p:nvSpPr>
        <p:spPr>
          <a:xfrm>
            <a:off x="4409090" y="639762"/>
            <a:ext cx="6944710" cy="803276"/>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2400"/>
              </a:spcBef>
              <a:buFont typeface="Arial" panose="020B0604020202020204" pitchFamily="34" charset="0"/>
              <a:buNone/>
              <a:defRPr sz="2400" kern="1200">
                <a:solidFill>
                  <a:schemeClr val="tx1">
                    <a:tint val="82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82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82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nSpc>
                <a:spcPct val="100000"/>
              </a:lnSpc>
            </a:pPr>
            <a:r>
              <a:rPr lang="en-US" altLang="zh-CN" dirty="0">
                <a:latin typeface="+mj-lt"/>
              </a:rPr>
              <a:t>…, we can </a:t>
            </a:r>
            <a:r>
              <a:rPr lang="en-US" altLang="zh-CN" b="1" i="1" dirty="0">
                <a:solidFill>
                  <a:schemeClr val="tx1">
                    <a:lumMod val="75000"/>
                    <a:lumOff val="25000"/>
                  </a:schemeClr>
                </a:solidFill>
                <a:latin typeface="+mj-lt"/>
              </a:rPr>
              <a:t>systematically</a:t>
            </a:r>
            <a:r>
              <a:rPr lang="en-US" altLang="zh-CN" dirty="0">
                <a:latin typeface="+mj-lt"/>
              </a:rPr>
              <a:t> measure and </a:t>
            </a:r>
            <a:r>
              <a:rPr lang="en-US" altLang="zh-CN" b="1" i="1" dirty="0">
                <a:solidFill>
                  <a:schemeClr val="tx1">
                    <a:lumMod val="75000"/>
                    <a:lumOff val="25000"/>
                  </a:schemeClr>
                </a:solidFill>
                <a:latin typeface="+mj-lt"/>
              </a:rPr>
              <a:t>improve the behavioral robustness</a:t>
            </a:r>
            <a:r>
              <a:rPr lang="en-US" altLang="zh-CN" dirty="0">
                <a:latin typeface="+mj-lt"/>
              </a:rPr>
              <a:t> …</a:t>
            </a:r>
            <a:endParaRPr lang="zh-CN" altLang="en-US" dirty="0">
              <a:latin typeface="+mj-lt"/>
            </a:endParaRPr>
          </a:p>
        </p:txBody>
      </p:sp>
    </p:spTree>
    <p:extLst>
      <p:ext uri="{BB962C8B-B14F-4D97-AF65-F5344CB8AC3E}">
        <p14:creationId xmlns:p14="http://schemas.microsoft.com/office/powerpoint/2010/main" val="1284731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90FA9D-13AF-BA0C-063F-9360002F4900}"/>
              </a:ext>
            </a:extLst>
          </p:cNvPr>
          <p:cNvSpPr>
            <a:spLocks noGrp="1"/>
          </p:cNvSpPr>
          <p:nvPr>
            <p:ph type="title"/>
          </p:nvPr>
        </p:nvSpPr>
        <p:spPr/>
        <p:txBody>
          <a:bodyPr/>
          <a:lstStyle/>
          <a:p>
            <a:r>
              <a:rPr lang="en-US" altLang="zh-CN" dirty="0"/>
              <a:t>Intolerable Deviations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8240D87-36CF-B0AB-69F3-C088A54377BC}"/>
                  </a:ext>
                </a:extLst>
              </p:cNvPr>
              <p:cNvSpPr>
                <a:spLocks noGrp="1"/>
              </p:cNvSpPr>
              <p:nvPr>
                <p:ph idx="1"/>
              </p:nvPr>
            </p:nvSpPr>
            <p:spPr>
              <a:xfrm>
                <a:off x="4117894" y="1825625"/>
                <a:ext cx="7665297" cy="4351338"/>
              </a:xfrm>
            </p:spPr>
            <p:txBody>
              <a:bodyPr/>
              <a:lstStyle/>
              <a:p>
                <a:r>
                  <a:rPr lang="en-US" altLang="zh-CN" dirty="0"/>
                  <a:t>Deviations </a:t>
                </a:r>
                <a14:m>
                  <m:oMath xmlns:m="http://schemas.openxmlformats.org/officeDocument/2006/math">
                    <m:acc>
                      <m:accPr>
                        <m:chr m:val="̅"/>
                        <m:ctrlPr>
                          <a:rPr lang="en-US" altLang="zh-CN" b="0" i="1" smtClean="0">
                            <a:latin typeface="Cambria Math" panose="02040503050406030204" pitchFamily="18" charset="0"/>
                          </a:rPr>
                        </m:ctrlPr>
                      </m:accPr>
                      <m:e>
                        <m:r>
                          <m:rPr>
                            <m:sty m:val="p"/>
                          </m:rPr>
                          <a:rPr lang="en-US" altLang="zh-CN" b="0" i="0" smtClean="0">
                            <a:latin typeface="Cambria Math" panose="02040503050406030204" pitchFamily="18" charset="0"/>
                          </a:rPr>
                          <m:t>Δ</m:t>
                        </m:r>
                      </m:e>
                    </m:acc>
                  </m:oMath>
                </a14:m>
                <a:r>
                  <a:rPr lang="zh-CN" altLang="en-US" dirty="0"/>
                  <a:t> </a:t>
                </a:r>
                <a:r>
                  <a:rPr lang="en-US" altLang="zh-CN" dirty="0" err="1"/>
                  <a:t>s.t.</a:t>
                </a:r>
                <a:r>
                  <a:rPr lang="en-US" altLang="zh-CN" dirty="0"/>
                  <a:t> </a:t>
                </a:r>
                <a14:m>
                  <m:oMath xmlns:m="http://schemas.openxmlformats.org/officeDocument/2006/math">
                    <m:r>
                      <a:rPr lang="en-US" altLang="zh-CN" b="0" i="1" smtClean="0">
                        <a:latin typeface="Cambria Math" panose="02040503050406030204" pitchFamily="18" charset="0"/>
                      </a:rPr>
                      <m:t>𝑀</m:t>
                    </m:r>
                  </m:oMath>
                </a14:m>
                <a:r>
                  <a:rPr lang="zh-CN" altLang="en-US" dirty="0"/>
                  <a:t> </a:t>
                </a:r>
                <a:r>
                  <a:rPr lang="en-US" altLang="zh-CN" dirty="0"/>
                  <a:t>does not satisfy property </a:t>
                </a:r>
                <a14:m>
                  <m:oMath xmlns:m="http://schemas.openxmlformats.org/officeDocument/2006/math">
                    <m:r>
                      <a:rPr lang="en-US" altLang="zh-CN" b="0" i="1" smtClean="0">
                        <a:latin typeface="Cambria Math" panose="02040503050406030204" pitchFamily="18" charset="0"/>
                      </a:rPr>
                      <m:t>𝑃</m:t>
                    </m:r>
                  </m:oMath>
                </a14:m>
                <a:r>
                  <a:rPr lang="en-US" altLang="zh-CN" dirty="0"/>
                  <a:t>.</a:t>
                </a:r>
              </a:p>
              <a:p>
                <a:r>
                  <a:rPr lang="en-US" altLang="zh-CN" dirty="0">
                    <a:latin typeface="Cambria Math" panose="02040503050406030204" pitchFamily="18" charset="0"/>
                  </a:rPr>
                  <a:t>Unrobust scenario:</a:t>
                </a:r>
                <a:endParaRPr lang="en-US" altLang="zh-CN" b="0" dirty="0">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m:rPr>
                                    <m:nor/>
                                  </m:rPr>
                                  <a:rPr lang="en-US" altLang="zh-CN" b="0" i="0" smtClean="0">
                                    <a:latin typeface="Cambria Math" panose="02040503050406030204" pitchFamily="18" charset="0"/>
                                  </a:rPr>
                                  <m:t>X</m:t>
                                </m:r>
                                <m:r>
                                  <m:rPr>
                                    <m:nor/>
                                  </m:rPr>
                                  <a:rPr lang="en-US" altLang="zh-CN" b="0" i="0" smtClean="0">
                                    <a:latin typeface="Cambria Math" panose="02040503050406030204" pitchFamily="18" charset="0"/>
                                  </a:rPr>
                                  <m:t>,</m:t>
                                </m:r>
                                <m:r>
                                  <m:rPr>
                                    <m:nor/>
                                  </m:rPr>
                                  <a:rPr lang="en-US" altLang="zh-CN" b="0" i="0" smtClean="0">
                                    <a:solidFill>
                                      <a:srgbClr val="FF0000"/>
                                    </a:solidFill>
                                    <a:latin typeface="Cambria Math" panose="02040503050406030204" pitchFamily="18" charset="0"/>
                                  </a:rPr>
                                  <m:t>Comission</m:t>
                                </m:r>
                                <m:r>
                                  <m:rPr>
                                    <m:nor/>
                                  </m:rPr>
                                  <a:rPr lang="en-US" altLang="zh-CN" b="0" i="0" smtClean="0">
                                    <a:latin typeface="Cambria Math" panose="02040503050406030204" pitchFamily="18" charset="0"/>
                                  </a:rPr>
                                  <m:t>,</m:t>
                                </m:r>
                                <m:r>
                                  <m:rPr>
                                    <m:nor/>
                                  </m:rPr>
                                  <a:rPr lang="en-US" altLang="zh-CN" b="0" i="0" smtClean="0">
                                    <a:solidFill>
                                      <a:srgbClr val="FF0000"/>
                                    </a:solidFill>
                                    <a:latin typeface="Cambria Math" panose="02040503050406030204" pitchFamily="18" charset="0"/>
                                  </a:rPr>
                                  <m:t>Up</m:t>
                                </m:r>
                                <m:r>
                                  <m:rPr>
                                    <m:nor/>
                                  </m:rPr>
                                  <a:rPr lang="en-US" altLang="zh-CN" b="0" i="0" smtClean="0">
                                    <a:latin typeface="Cambria Math" panose="02040503050406030204" pitchFamily="18" charset="0"/>
                                  </a:rPr>
                                  <m:t>,</m:t>
                                </m:r>
                                <m:r>
                                  <m:rPr>
                                    <m:nor/>
                                  </m:rPr>
                                  <a:rPr lang="en-US" altLang="zh-CN" b="0" i="0" smtClean="0">
                                    <a:latin typeface="Cambria Math" panose="02040503050406030204" pitchFamily="18" charset="0"/>
                                  </a:rPr>
                                  <m:t>E</m:t>
                                </m:r>
                                <m:r>
                                  <m:rPr>
                                    <m:nor/>
                                  </m:rPr>
                                  <a:rPr lang="en-US" altLang="zh-CN" b="0" i="0" smtClean="0">
                                    <a:latin typeface="Cambria Math" panose="02040503050406030204" pitchFamily="18" charset="0"/>
                                  </a:rPr>
                                  <m:t>,</m:t>
                                </m:r>
                                <m:r>
                                  <m:rPr>
                                    <m:nor/>
                                  </m:rPr>
                                  <a:rPr lang="en-US" altLang="zh-CN" b="0" i="0" smtClean="0">
                                    <a:latin typeface="Cambria Math" panose="02040503050406030204" pitchFamily="18" charset="0"/>
                                  </a:rPr>
                                  <m:t>Enter</m:t>
                                </m:r>
                                <m:r>
                                  <m:rPr>
                                    <m:nor/>
                                  </m:rPr>
                                  <a:rPr lang="en-US" altLang="zh-CN" b="0" i="0" smtClean="0">
                                    <a:latin typeface="Cambria Math" panose="02040503050406030204" pitchFamily="18" charset="0"/>
                                  </a:rPr>
                                  <m:t>,</m:t>
                                </m:r>
                                <m:r>
                                  <m:rPr>
                                    <m:nor/>
                                  </m:rPr>
                                  <a:rPr lang="en-US" altLang="zh-CN" b="0" i="0" smtClean="0">
                                    <a:latin typeface="Cambria Math" panose="02040503050406030204" pitchFamily="18" charset="0"/>
                                  </a:rPr>
                                  <m:t>B</m:t>
                                </m:r>
                              </m:e>
                            </m:d>
                          </m:e>
                        </m:d>
                      </m:e>
                    </m:d>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oMath>
                </a14:m>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B8240D87-36CF-B0AB-69F3-C088A54377BC}"/>
                  </a:ext>
                </a:extLst>
              </p:cNvPr>
              <p:cNvSpPr>
                <a:spLocks noGrp="1" noRot="1" noChangeAspect="1" noMove="1" noResize="1" noEditPoints="1" noAdjustHandles="1" noChangeArrowheads="1" noChangeShapeType="1" noTextEdit="1"/>
              </p:cNvSpPr>
              <p:nvPr>
                <p:ph idx="1"/>
              </p:nvPr>
            </p:nvSpPr>
            <p:spPr>
              <a:xfrm>
                <a:off x="4117894" y="1825625"/>
                <a:ext cx="7665297" cy="4351338"/>
              </a:xfrm>
              <a:blipFill>
                <a:blip r:embed="rId3"/>
                <a:stretch>
                  <a:fillRect l="-1671" t="-23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E3E75B7-F5B5-FC60-18B8-CDAAAFC34E48}"/>
              </a:ext>
            </a:extLst>
          </p:cNvPr>
          <p:cNvSpPr>
            <a:spLocks noGrp="1"/>
          </p:cNvSpPr>
          <p:nvPr>
            <p:ph type="sldNum" sz="quarter" idx="12"/>
          </p:nvPr>
        </p:nvSpPr>
        <p:spPr/>
        <p:txBody>
          <a:bodyPr/>
          <a:lstStyle/>
          <a:p>
            <a:fld id="{74A724E5-CF81-458D-9F9A-C575B439CC43}" type="slidenum">
              <a:rPr lang="zh-CN" altLang="en-US" smtClean="0"/>
              <a:t>29</a:t>
            </a:fld>
            <a:endParaRPr lang="zh-CN" altLang="en-US"/>
          </a:p>
        </p:txBody>
      </p:sp>
      <p:grpSp>
        <p:nvGrpSpPr>
          <p:cNvPr id="5" name="组合 4">
            <a:extLst>
              <a:ext uri="{FF2B5EF4-FFF2-40B4-BE49-F238E27FC236}">
                <a16:creationId xmlns:a16="http://schemas.microsoft.com/office/drawing/2014/main" id="{6B93BA1A-D090-AE38-4E2E-F75817EBD122}"/>
              </a:ext>
            </a:extLst>
          </p:cNvPr>
          <p:cNvGrpSpPr/>
          <p:nvPr/>
        </p:nvGrpSpPr>
        <p:grpSpPr>
          <a:xfrm>
            <a:off x="225838" y="1825625"/>
            <a:ext cx="3892057" cy="4489112"/>
            <a:chOff x="225838" y="1825625"/>
            <a:chExt cx="3892057" cy="4489112"/>
          </a:xfrm>
        </p:grpSpPr>
        <p:grpSp>
          <p:nvGrpSpPr>
            <p:cNvPr id="6" name="组合 5">
              <a:extLst>
                <a:ext uri="{FF2B5EF4-FFF2-40B4-BE49-F238E27FC236}">
                  <a16:creationId xmlns:a16="http://schemas.microsoft.com/office/drawing/2014/main" id="{20264DA6-881B-CFB0-B37A-179131F2C8D9}"/>
                </a:ext>
              </a:extLst>
            </p:cNvPr>
            <p:cNvGrpSpPr/>
            <p:nvPr/>
          </p:nvGrpSpPr>
          <p:grpSpPr>
            <a:xfrm>
              <a:off x="1416843" y="1825625"/>
              <a:ext cx="2701052" cy="4489112"/>
              <a:chOff x="7594429" y="873148"/>
              <a:chExt cx="2701052" cy="4489112"/>
            </a:xfrm>
          </p:grpSpPr>
          <p:sp>
            <p:nvSpPr>
              <p:cNvPr id="12" name="矩形: 圆角 11">
                <a:extLst>
                  <a:ext uri="{FF2B5EF4-FFF2-40B4-BE49-F238E27FC236}">
                    <a16:creationId xmlns:a16="http://schemas.microsoft.com/office/drawing/2014/main" id="{83EF56D3-A5C4-F5D0-592C-F24757324FFD}"/>
                  </a:ext>
                </a:extLst>
              </p:cNvPr>
              <p:cNvSpPr/>
              <p:nvPr/>
            </p:nvSpPr>
            <p:spPr>
              <a:xfrm>
                <a:off x="8355241" y="949300"/>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Select Mode</a:t>
                </a:r>
                <a:endParaRPr lang="zh-CN" altLang="en-US" dirty="0">
                  <a:latin typeface="Times New Roman" panose="02020603050405020304" pitchFamily="18" charset="0"/>
                  <a:cs typeface="Times New Roman" panose="02020603050405020304" pitchFamily="18" charset="0"/>
                </a:endParaRPr>
              </a:p>
            </p:txBody>
          </p:sp>
          <p:sp>
            <p:nvSpPr>
              <p:cNvPr id="13" name="矩形: 圆角 12">
                <a:extLst>
                  <a:ext uri="{FF2B5EF4-FFF2-40B4-BE49-F238E27FC236}">
                    <a16:creationId xmlns:a16="http://schemas.microsoft.com/office/drawing/2014/main" id="{373E6446-E359-00F5-CE4C-5EB9A6B2ED11}"/>
                  </a:ext>
                </a:extLst>
              </p:cNvPr>
              <p:cNvSpPr/>
              <p:nvPr/>
            </p:nvSpPr>
            <p:spPr>
              <a:xfrm>
                <a:off x="8355240" y="2182962"/>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Confirm Mode</a:t>
                </a:r>
                <a:endParaRPr lang="zh-CN" altLang="en-US" dirty="0">
                  <a:latin typeface="Times New Roman" panose="02020603050405020304" pitchFamily="18" charset="0"/>
                  <a:cs typeface="Times New Roman" panose="02020603050405020304" pitchFamily="18" charset="0"/>
                </a:endParaRPr>
              </a:p>
            </p:txBody>
          </p:sp>
          <p:sp>
            <p:nvSpPr>
              <p:cNvPr id="14" name="矩形: 圆角 13">
                <a:extLst>
                  <a:ext uri="{FF2B5EF4-FFF2-40B4-BE49-F238E27FC236}">
                    <a16:creationId xmlns:a16="http://schemas.microsoft.com/office/drawing/2014/main" id="{F76C59EB-F31F-6CE6-72FA-AB130018275F}"/>
                  </a:ext>
                </a:extLst>
              </p:cNvPr>
              <p:cNvSpPr/>
              <p:nvPr/>
            </p:nvSpPr>
            <p:spPr>
              <a:xfrm>
                <a:off x="8355240" y="3416624"/>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Fire Beam</a:t>
                </a:r>
                <a:endParaRPr lang="zh-CN" altLang="en-US" dirty="0">
                  <a:latin typeface="Times New Roman" panose="02020603050405020304" pitchFamily="18" charset="0"/>
                  <a:cs typeface="Times New Roman" panose="02020603050405020304" pitchFamily="18" charset="0"/>
                </a:endParaRPr>
              </a:p>
            </p:txBody>
          </p:sp>
          <p:sp>
            <p:nvSpPr>
              <p:cNvPr id="15" name="矩形: 圆角 14">
                <a:extLst>
                  <a:ext uri="{FF2B5EF4-FFF2-40B4-BE49-F238E27FC236}">
                    <a16:creationId xmlns:a16="http://schemas.microsoft.com/office/drawing/2014/main" id="{60789011-EB45-197E-EBF8-E4BE724ACB55}"/>
                  </a:ext>
                </a:extLst>
              </p:cNvPr>
              <p:cNvSpPr/>
              <p:nvPr/>
            </p:nvSpPr>
            <p:spPr>
              <a:xfrm>
                <a:off x="8355240" y="4650285"/>
                <a:ext cx="1187791" cy="7119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Task Complete</a:t>
                </a:r>
                <a:endParaRPr lang="zh-CN" altLang="en-US" dirty="0">
                  <a:latin typeface="Times New Roman" panose="02020603050405020304" pitchFamily="18" charset="0"/>
                  <a:cs typeface="Times New Roman" panose="02020603050405020304" pitchFamily="18" charset="0"/>
                </a:endParaRPr>
              </a:p>
            </p:txBody>
          </p:sp>
          <p:cxnSp>
            <p:nvCxnSpPr>
              <p:cNvPr id="16" name="直接箭头连接符 15">
                <a:extLst>
                  <a:ext uri="{FF2B5EF4-FFF2-40B4-BE49-F238E27FC236}">
                    <a16:creationId xmlns:a16="http://schemas.microsoft.com/office/drawing/2014/main" id="{D6272873-BDD5-7CB6-A9B1-9BC3DAEA0DA4}"/>
                  </a:ext>
                </a:extLst>
              </p:cNvPr>
              <p:cNvCxnSpPr>
                <a:cxnSpLocks/>
                <a:stCxn id="13" idx="2"/>
                <a:endCxn id="14" idx="0"/>
              </p:cNvCxnSpPr>
              <p:nvPr/>
            </p:nvCxnSpPr>
            <p:spPr>
              <a:xfrm>
                <a:off x="8949136" y="2894937"/>
                <a:ext cx="0" cy="52168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F984B1FB-1093-D621-3CBD-8042CD4B2CF3}"/>
                  </a:ext>
                </a:extLst>
              </p:cNvPr>
              <p:cNvCxnSpPr>
                <a:cxnSpLocks/>
                <a:stCxn id="14" idx="2"/>
                <a:endCxn id="15" idx="0"/>
              </p:cNvCxnSpPr>
              <p:nvPr/>
            </p:nvCxnSpPr>
            <p:spPr>
              <a:xfrm>
                <a:off x="8949136" y="4128599"/>
                <a:ext cx="0" cy="52168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8" name="连接符: 曲线 17">
                <a:extLst>
                  <a:ext uri="{FF2B5EF4-FFF2-40B4-BE49-F238E27FC236}">
                    <a16:creationId xmlns:a16="http://schemas.microsoft.com/office/drawing/2014/main" id="{199AD73F-93D8-4139-0901-F1942F91C2E7}"/>
                  </a:ext>
                </a:extLst>
              </p:cNvPr>
              <p:cNvCxnSpPr>
                <a:cxnSpLocks/>
                <a:stCxn id="12" idx="3"/>
                <a:endCxn id="13" idx="3"/>
              </p:cNvCxnSpPr>
              <p:nvPr/>
            </p:nvCxnSpPr>
            <p:spPr>
              <a:xfrm flipH="1">
                <a:off x="9543031" y="1305288"/>
                <a:ext cx="1" cy="1233662"/>
              </a:xfrm>
              <a:prstGeom prst="curvedConnector3">
                <a:avLst>
                  <a:gd name="adj1" fmla="val -2286000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连接符: 曲线 18">
                <a:extLst>
                  <a:ext uri="{FF2B5EF4-FFF2-40B4-BE49-F238E27FC236}">
                    <a16:creationId xmlns:a16="http://schemas.microsoft.com/office/drawing/2014/main" id="{77C3C202-44B4-CB8E-D091-8E6B5FD4F4E2}"/>
                  </a:ext>
                </a:extLst>
              </p:cNvPr>
              <p:cNvCxnSpPr>
                <a:cxnSpLocks/>
                <a:stCxn id="12" idx="1"/>
                <a:endCxn id="13" idx="1"/>
              </p:cNvCxnSpPr>
              <p:nvPr/>
            </p:nvCxnSpPr>
            <p:spPr>
              <a:xfrm rot="10800000" flipV="1">
                <a:off x="8355241" y="1305288"/>
                <a:ext cx="1" cy="1233662"/>
              </a:xfrm>
              <a:prstGeom prst="curvedConnector3">
                <a:avLst>
                  <a:gd name="adj1" fmla="val 2286010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连接符: 曲线 19">
                <a:extLst>
                  <a:ext uri="{FF2B5EF4-FFF2-40B4-BE49-F238E27FC236}">
                    <a16:creationId xmlns:a16="http://schemas.microsoft.com/office/drawing/2014/main" id="{9B8538BE-4218-31B0-96F0-3186292DE3EF}"/>
                  </a:ext>
                </a:extLst>
              </p:cNvPr>
              <p:cNvCxnSpPr>
                <a:cxnSpLocks/>
                <a:stCxn id="21" idx="4"/>
                <a:endCxn id="12" idx="1"/>
              </p:cNvCxnSpPr>
              <p:nvPr/>
            </p:nvCxnSpPr>
            <p:spPr>
              <a:xfrm rot="16200000" flipH="1">
                <a:off x="7943751" y="893797"/>
                <a:ext cx="292537" cy="530443"/>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21" name="椭圆 20">
                <a:extLst>
                  <a:ext uri="{FF2B5EF4-FFF2-40B4-BE49-F238E27FC236}">
                    <a16:creationId xmlns:a16="http://schemas.microsoft.com/office/drawing/2014/main" id="{A512A305-F0AF-31DB-155F-0ECE2E3CCCA6}"/>
                  </a:ext>
                </a:extLst>
              </p:cNvPr>
              <p:cNvSpPr/>
              <p:nvPr/>
            </p:nvSpPr>
            <p:spPr>
              <a:xfrm>
                <a:off x="7754996" y="873148"/>
                <a:ext cx="139603" cy="1396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590DD54D-84E2-98B2-3E6A-6AFA82F6DA5F}"/>
                  </a:ext>
                </a:extLst>
              </p:cNvPr>
              <p:cNvSpPr txBox="1"/>
              <p:nvPr/>
            </p:nvSpPr>
            <p:spPr>
              <a:xfrm>
                <a:off x="7594429" y="1741899"/>
                <a:ext cx="49559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X</a:t>
                </a:r>
                <a:endParaRPr lang="zh-CN" altLang="en-US"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CA616D6C-D856-BF25-42EB-0E1EDE511104}"/>
                  </a:ext>
                </a:extLst>
              </p:cNvPr>
              <p:cNvSpPr txBox="1"/>
              <p:nvPr/>
            </p:nvSpPr>
            <p:spPr>
              <a:xfrm>
                <a:off x="9799890" y="1741899"/>
                <a:ext cx="49559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4273EC5A-ADE1-5890-17E2-8F0263DC4B72}"/>
                  </a:ext>
                </a:extLst>
              </p:cNvPr>
              <p:cNvSpPr txBox="1"/>
              <p:nvPr/>
            </p:nvSpPr>
            <p:spPr>
              <a:xfrm>
                <a:off x="8947921" y="2971114"/>
                <a:ext cx="851969"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Enter</a:t>
                </a:r>
                <a:endParaRPr lang="zh-CN" altLang="en-US"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5F7D30E-8851-6655-3423-FB53858E12C8}"/>
                  </a:ext>
                </a:extLst>
              </p:cNvPr>
              <p:cNvSpPr txBox="1"/>
              <p:nvPr/>
            </p:nvSpPr>
            <p:spPr>
              <a:xfrm>
                <a:off x="8947920" y="4160252"/>
                <a:ext cx="68879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grpSp>
        <p:sp>
          <p:nvSpPr>
            <p:cNvPr id="7" name="矩形: 圆角 2">
              <a:extLst>
                <a:ext uri="{FF2B5EF4-FFF2-40B4-BE49-F238E27FC236}">
                  <a16:creationId xmlns:a16="http://schemas.microsoft.com/office/drawing/2014/main" id="{C438C93E-E074-CDFF-35AA-405B636E0435}"/>
                </a:ext>
              </a:extLst>
            </p:cNvPr>
            <p:cNvSpPr/>
            <p:nvPr/>
          </p:nvSpPr>
          <p:spPr>
            <a:xfrm>
              <a:off x="225838" y="2479060"/>
              <a:ext cx="1187791" cy="711975"/>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Go Back</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CCAB4BBD-1C1D-06EA-0226-DF3E28D88C11}"/>
                </a:ext>
              </a:extLst>
            </p:cNvPr>
            <p:cNvSpPr txBox="1"/>
            <p:nvPr/>
          </p:nvSpPr>
          <p:spPr>
            <a:xfrm>
              <a:off x="578143" y="1999081"/>
              <a:ext cx="495591" cy="369332"/>
            </a:xfrm>
            <a:prstGeom prst="rect">
              <a:avLst/>
            </a:prstGeom>
            <a:noFill/>
          </p:spPr>
          <p:txBody>
            <a:bodyPr wrap="square" rtlCol="0">
              <a:spAutoFit/>
            </a:bodyPr>
            <a:lstStyle/>
            <a:p>
              <a:pPr algn="ctr"/>
              <a:r>
                <a:rPr lang="en-US" altLang="zh-CN" dirty="0">
                  <a:solidFill>
                    <a:srgbClr val="FF0000"/>
                  </a:solidFill>
                  <a:latin typeface="Times New Roman" panose="02020603050405020304" pitchFamily="18" charset="0"/>
                  <a:cs typeface="Times New Roman" panose="02020603050405020304" pitchFamily="18" charset="0"/>
                </a:rPr>
                <a:t>Up</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86968713-3A59-E923-D0CE-BE0BB0DAD777}"/>
                </a:ext>
              </a:extLst>
            </p:cNvPr>
            <p:cNvSpPr txBox="1"/>
            <p:nvPr/>
          </p:nvSpPr>
          <p:spPr>
            <a:xfrm>
              <a:off x="269203" y="3362358"/>
              <a:ext cx="1357920" cy="369332"/>
            </a:xfrm>
            <a:prstGeom prst="rect">
              <a:avLst/>
            </a:prstGeom>
            <a:noFill/>
          </p:spPr>
          <p:txBody>
            <a:bodyPr wrap="square" rtlCol="0">
              <a:spAutoFit/>
            </a:bodyPr>
            <a:lstStyle/>
            <a:p>
              <a:pPr algn="ctr"/>
              <a:r>
                <a:rPr lang="en-US" altLang="zh-CN" dirty="0">
                  <a:solidFill>
                    <a:srgbClr val="FF0000"/>
                  </a:solidFill>
                  <a:latin typeface="Times New Roman" panose="02020603050405020304" pitchFamily="18" charset="0"/>
                  <a:cs typeface="Times New Roman" panose="02020603050405020304" pitchFamily="18" charset="0"/>
                </a:rPr>
                <a:t>Commission</a:t>
              </a:r>
              <a:endParaRPr lang="zh-CN" altLang="en-US" dirty="0">
                <a:solidFill>
                  <a:srgbClr val="FF0000"/>
                </a:solidFill>
                <a:latin typeface="Times New Roman" panose="02020603050405020304" pitchFamily="18" charset="0"/>
                <a:cs typeface="Times New Roman" panose="02020603050405020304" pitchFamily="18" charset="0"/>
              </a:endParaRPr>
            </a:p>
          </p:txBody>
        </p:sp>
        <p:cxnSp>
          <p:nvCxnSpPr>
            <p:cNvPr id="10" name="连接符: 曲线 9">
              <a:extLst>
                <a:ext uri="{FF2B5EF4-FFF2-40B4-BE49-F238E27FC236}">
                  <a16:creationId xmlns:a16="http://schemas.microsoft.com/office/drawing/2014/main" id="{31DD6AC8-7E93-CC57-29CA-6808CCDB60B8}"/>
                </a:ext>
              </a:extLst>
            </p:cNvPr>
            <p:cNvCxnSpPr>
              <a:stCxn id="13" idx="1"/>
              <a:endCxn id="7" idx="2"/>
            </p:cNvCxnSpPr>
            <p:nvPr/>
          </p:nvCxnSpPr>
          <p:spPr>
            <a:xfrm rot="10800000">
              <a:off x="819734" y="3191035"/>
              <a:ext cx="1357920" cy="300392"/>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连接符: 曲线 10">
              <a:extLst>
                <a:ext uri="{FF2B5EF4-FFF2-40B4-BE49-F238E27FC236}">
                  <a16:creationId xmlns:a16="http://schemas.microsoft.com/office/drawing/2014/main" id="{3C9A5A90-2F74-8962-E171-3CC26F34EF83}"/>
                </a:ext>
              </a:extLst>
            </p:cNvPr>
            <p:cNvCxnSpPr>
              <a:cxnSpLocks/>
              <a:stCxn id="7" idx="0"/>
              <a:endCxn id="12" idx="1"/>
            </p:cNvCxnSpPr>
            <p:nvPr/>
          </p:nvCxnSpPr>
          <p:spPr>
            <a:xfrm rot="5400000" flipH="1" flipV="1">
              <a:off x="1388047" y="1689453"/>
              <a:ext cx="221295" cy="1357921"/>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9" name="Image" descr="Image">
            <a:extLst>
              <a:ext uri="{FF2B5EF4-FFF2-40B4-BE49-F238E27FC236}">
                <a16:creationId xmlns:a16="http://schemas.microsoft.com/office/drawing/2014/main" id="{7BD8D57B-676D-04EE-72E8-99B01D0A6E8D}"/>
              </a:ext>
            </a:extLst>
          </p:cNvPr>
          <p:cNvPicPr>
            <a:picLocks noChangeAspect="1"/>
          </p:cNvPicPr>
          <p:nvPr/>
        </p:nvPicPr>
        <p:blipFill rotWithShape="1">
          <a:blip r:embed="rId4"/>
          <a:srcRect l="64660"/>
          <a:stretch/>
        </p:blipFill>
        <p:spPr>
          <a:xfrm>
            <a:off x="9273835" y="3541495"/>
            <a:ext cx="2387651" cy="3179980"/>
          </a:xfrm>
          <a:prstGeom prst="rect">
            <a:avLst/>
          </a:prstGeom>
          <a:ln w="12700">
            <a:miter lim="400000"/>
          </a:ln>
        </p:spPr>
      </p:pic>
      <p:grpSp>
        <p:nvGrpSpPr>
          <p:cNvPr id="26" name="组合 25">
            <a:extLst>
              <a:ext uri="{FF2B5EF4-FFF2-40B4-BE49-F238E27FC236}">
                <a16:creationId xmlns:a16="http://schemas.microsoft.com/office/drawing/2014/main" id="{AE761F09-6F3A-BE4A-4FB2-34460B7CBEE6}"/>
              </a:ext>
            </a:extLst>
          </p:cNvPr>
          <p:cNvGrpSpPr/>
          <p:nvPr/>
        </p:nvGrpSpPr>
        <p:grpSpPr>
          <a:xfrm>
            <a:off x="4307830" y="3547024"/>
            <a:ext cx="1938294" cy="2848670"/>
            <a:chOff x="4307830" y="3547024"/>
            <a:chExt cx="1938294" cy="2848670"/>
          </a:xfrm>
        </p:grpSpPr>
        <p:pic>
          <p:nvPicPr>
            <p:cNvPr id="28" name="Image" descr="Image">
              <a:extLst>
                <a:ext uri="{FF2B5EF4-FFF2-40B4-BE49-F238E27FC236}">
                  <a16:creationId xmlns:a16="http://schemas.microsoft.com/office/drawing/2014/main" id="{1C01B8B6-224D-BC55-978A-F37F5C20F39D}"/>
                </a:ext>
              </a:extLst>
            </p:cNvPr>
            <p:cNvPicPr>
              <a:picLocks noChangeAspect="1"/>
            </p:cNvPicPr>
            <p:nvPr/>
          </p:nvPicPr>
          <p:blipFill rotWithShape="1">
            <a:blip r:embed="rId4"/>
            <a:srcRect l="33195" r="41139" b="19854"/>
            <a:stretch/>
          </p:blipFill>
          <p:spPr>
            <a:xfrm>
              <a:off x="4307830" y="3547024"/>
              <a:ext cx="1938294" cy="2848670"/>
            </a:xfrm>
            <a:prstGeom prst="rect">
              <a:avLst/>
            </a:prstGeom>
            <a:ln w="12700">
              <a:miter lim="400000"/>
            </a:ln>
          </p:spPr>
        </p:pic>
        <p:sp>
          <p:nvSpPr>
            <p:cNvPr id="31" name="矩形 30">
              <a:extLst>
                <a:ext uri="{FF2B5EF4-FFF2-40B4-BE49-F238E27FC236}">
                  <a16:creationId xmlns:a16="http://schemas.microsoft.com/office/drawing/2014/main" id="{A27642EF-2EA7-0867-8EBB-D4C28E136C65}"/>
                </a:ext>
              </a:extLst>
            </p:cNvPr>
            <p:cNvSpPr/>
            <p:nvPr/>
          </p:nvSpPr>
          <p:spPr>
            <a:xfrm>
              <a:off x="4924950" y="4963801"/>
              <a:ext cx="267475" cy="3941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8C40879D-9FE5-4E05-B848-5F5AB6CB5CC6}"/>
                </a:ext>
              </a:extLst>
            </p:cNvPr>
            <p:cNvSpPr/>
            <p:nvPr/>
          </p:nvSpPr>
          <p:spPr>
            <a:xfrm>
              <a:off x="4820606" y="5534067"/>
              <a:ext cx="476161" cy="5166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对话气泡: 圆角矩形 35">
            <a:extLst>
              <a:ext uri="{FF2B5EF4-FFF2-40B4-BE49-F238E27FC236}">
                <a16:creationId xmlns:a16="http://schemas.microsoft.com/office/drawing/2014/main" id="{4944DA74-C6BF-985D-4E1C-806FDA0795ED}"/>
              </a:ext>
            </a:extLst>
          </p:cNvPr>
          <p:cNvSpPr/>
          <p:nvPr/>
        </p:nvSpPr>
        <p:spPr>
          <a:xfrm>
            <a:off x="3662938" y="3707228"/>
            <a:ext cx="3074051" cy="1017860"/>
          </a:xfrm>
          <a:prstGeom prst="wedgeRoundRectCallout">
            <a:avLst>
              <a:gd name="adj1" fmla="val 59421"/>
              <a:gd name="adj2" fmla="val 17350"/>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solidFill>
                  <a:srgbClr val="FF0000"/>
                </a:solidFill>
              </a:rPr>
              <a:t>Mode switching not completed yet!</a:t>
            </a:r>
            <a:endParaRPr lang="zh-CN" altLang="en-US" sz="2400" b="1" dirty="0">
              <a:solidFill>
                <a:srgbClr val="FF0000"/>
              </a:solidFill>
            </a:endParaRPr>
          </a:p>
        </p:txBody>
      </p:sp>
      <p:grpSp>
        <p:nvGrpSpPr>
          <p:cNvPr id="30" name="组合 29">
            <a:extLst>
              <a:ext uri="{FF2B5EF4-FFF2-40B4-BE49-F238E27FC236}">
                <a16:creationId xmlns:a16="http://schemas.microsoft.com/office/drawing/2014/main" id="{BAFF1D83-32A8-C8A1-8219-C17292C54EFC}"/>
              </a:ext>
            </a:extLst>
          </p:cNvPr>
          <p:cNvGrpSpPr/>
          <p:nvPr/>
        </p:nvGrpSpPr>
        <p:grpSpPr>
          <a:xfrm>
            <a:off x="6736989" y="3547024"/>
            <a:ext cx="2433817" cy="2848670"/>
            <a:chOff x="6736989" y="3547024"/>
            <a:chExt cx="2433817" cy="2848670"/>
          </a:xfrm>
        </p:grpSpPr>
        <p:grpSp>
          <p:nvGrpSpPr>
            <p:cNvPr id="33" name="组合 32">
              <a:extLst>
                <a:ext uri="{FF2B5EF4-FFF2-40B4-BE49-F238E27FC236}">
                  <a16:creationId xmlns:a16="http://schemas.microsoft.com/office/drawing/2014/main" id="{4C0ABE31-008C-FA0B-2DBD-7106CDA90AFA}"/>
                </a:ext>
              </a:extLst>
            </p:cNvPr>
            <p:cNvGrpSpPr/>
            <p:nvPr/>
          </p:nvGrpSpPr>
          <p:grpSpPr>
            <a:xfrm>
              <a:off x="6840018" y="3547024"/>
              <a:ext cx="2330788" cy="2848670"/>
              <a:chOff x="3673343" y="1930977"/>
              <a:chExt cx="2853407" cy="3487410"/>
            </a:xfrm>
          </p:grpSpPr>
          <p:pic>
            <p:nvPicPr>
              <p:cNvPr id="34" name="Image" descr="Image">
                <a:extLst>
                  <a:ext uri="{FF2B5EF4-FFF2-40B4-BE49-F238E27FC236}">
                    <a16:creationId xmlns:a16="http://schemas.microsoft.com/office/drawing/2014/main" id="{3885D9D6-1754-6E75-FB13-C71C25D108C2}"/>
                  </a:ext>
                </a:extLst>
              </p:cNvPr>
              <p:cNvPicPr>
                <a:picLocks noChangeAspect="1"/>
              </p:cNvPicPr>
              <p:nvPr/>
            </p:nvPicPr>
            <p:blipFill rotWithShape="1">
              <a:blip r:embed="rId4"/>
              <a:srcRect r="69135" b="19854"/>
              <a:stretch/>
            </p:blipFill>
            <p:spPr>
              <a:xfrm>
                <a:off x="3673343" y="1930977"/>
                <a:ext cx="2853407" cy="3487410"/>
              </a:xfrm>
              <a:prstGeom prst="rect">
                <a:avLst/>
              </a:prstGeom>
              <a:ln w="12700">
                <a:miter lim="400000"/>
              </a:ln>
            </p:spPr>
          </p:pic>
          <p:sp>
            <p:nvSpPr>
              <p:cNvPr id="35" name="矩形 34">
                <a:extLst>
                  <a:ext uri="{FF2B5EF4-FFF2-40B4-BE49-F238E27FC236}">
                    <a16:creationId xmlns:a16="http://schemas.microsoft.com/office/drawing/2014/main" id="{A698AA57-5CDC-7EB0-09AF-E935CC5FB64E}"/>
                  </a:ext>
                </a:extLst>
              </p:cNvPr>
              <p:cNvSpPr/>
              <p:nvPr/>
            </p:nvSpPr>
            <p:spPr>
              <a:xfrm>
                <a:off x="4231934" y="3674682"/>
                <a:ext cx="468535" cy="1282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255E1850-49E6-5447-3406-95E736BF65D2}"/>
                </a:ext>
              </a:extLst>
            </p:cNvPr>
            <p:cNvSpPr txBox="1"/>
            <p:nvPr/>
          </p:nvSpPr>
          <p:spPr>
            <a:xfrm>
              <a:off x="6736989" y="5743339"/>
              <a:ext cx="1681368" cy="369332"/>
            </a:xfrm>
            <a:prstGeom prst="rect">
              <a:avLst/>
            </a:prstGeom>
            <a:noFill/>
          </p:spPr>
          <p:txBody>
            <a:bodyPr wrap="square" rtlCol="0">
              <a:spAutoFit/>
            </a:bodyPr>
            <a:lstStyle/>
            <a:p>
              <a:r>
                <a:rPr lang="en-US" altLang="zh-CN" b="1" dirty="0"/>
                <a:t>Transiting to</a:t>
              </a:r>
              <a:endParaRPr lang="zh-CN" altLang="en-US" b="1" dirty="0"/>
            </a:p>
          </p:txBody>
        </p:sp>
      </p:grpSp>
      <p:graphicFrame>
        <p:nvGraphicFramePr>
          <p:cNvPr id="37" name="表格 36">
            <a:extLst>
              <a:ext uri="{FF2B5EF4-FFF2-40B4-BE49-F238E27FC236}">
                <a16:creationId xmlns:a16="http://schemas.microsoft.com/office/drawing/2014/main" id="{6DEC31CB-F96A-E79F-B853-84E916FB00CA}"/>
              </a:ext>
            </a:extLst>
          </p:cNvPr>
          <p:cNvGraphicFramePr>
            <a:graphicFrameLocks noGrp="1"/>
          </p:cNvGraphicFramePr>
          <p:nvPr>
            <p:extLst>
              <p:ext uri="{D42A27DB-BD31-4B8C-83A1-F6EECF244321}">
                <p14:modId xmlns:p14="http://schemas.microsoft.com/office/powerpoint/2010/main" val="1029610193"/>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114156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D0FF5-01C3-AB58-6342-D4C68D76C492}"/>
              </a:ext>
            </a:extLst>
          </p:cNvPr>
          <p:cNvSpPr>
            <a:spLocks noGrp="1"/>
          </p:cNvSpPr>
          <p:nvPr>
            <p:ph type="title"/>
          </p:nvPr>
        </p:nvSpPr>
        <p:spPr/>
        <p:txBody>
          <a:bodyPr/>
          <a:lstStyle/>
          <a:p>
            <a:r>
              <a:rPr lang="en-US" altLang="zh-CN" dirty="0"/>
              <a:t>A Categorization of Robustness</a:t>
            </a:r>
            <a:endParaRPr lang="zh-CN" altLang="en-US" dirty="0"/>
          </a:p>
        </p:txBody>
      </p:sp>
      <p:sp>
        <p:nvSpPr>
          <p:cNvPr id="5" name="文本占位符 4">
            <a:extLst>
              <a:ext uri="{FF2B5EF4-FFF2-40B4-BE49-F238E27FC236}">
                <a16:creationId xmlns:a16="http://schemas.microsoft.com/office/drawing/2014/main" id="{6F9D6607-D84E-A2F0-5249-E08C59B146A0}"/>
              </a:ext>
            </a:extLst>
          </p:cNvPr>
          <p:cNvSpPr>
            <a:spLocks noGrp="1"/>
          </p:cNvSpPr>
          <p:nvPr>
            <p:ph type="body" idx="1"/>
          </p:nvPr>
        </p:nvSpPr>
        <p:spPr>
          <a:xfrm>
            <a:off x="321130" y="1681163"/>
            <a:ext cx="5676446" cy="457880"/>
          </a:xfrm>
        </p:spPr>
        <p:txBody>
          <a:bodyPr anchor="ctr"/>
          <a:lstStyle/>
          <a:p>
            <a:r>
              <a:rPr lang="en-US" altLang="zh-CN" dirty="0"/>
              <a:t>I/O Relation and Behavioral</a:t>
            </a:r>
            <a:endParaRPr lang="zh-CN" altLang="en-US" dirty="0"/>
          </a:p>
        </p:txBody>
      </p:sp>
      <p:sp>
        <p:nvSpPr>
          <p:cNvPr id="6" name="内容占位符 5">
            <a:extLst>
              <a:ext uri="{FF2B5EF4-FFF2-40B4-BE49-F238E27FC236}">
                <a16:creationId xmlns:a16="http://schemas.microsoft.com/office/drawing/2014/main" id="{910DDF32-636F-1C2B-E0AF-6EBEC5727D19}"/>
              </a:ext>
            </a:extLst>
          </p:cNvPr>
          <p:cNvSpPr>
            <a:spLocks noGrp="1"/>
          </p:cNvSpPr>
          <p:nvPr>
            <p:ph sz="half" idx="2"/>
          </p:nvPr>
        </p:nvSpPr>
        <p:spPr>
          <a:xfrm>
            <a:off x="321130" y="2139043"/>
            <a:ext cx="5676446" cy="4582432"/>
          </a:xfrm>
        </p:spPr>
        <p:txBody>
          <a:bodyPr>
            <a:normAutofit lnSpcReduction="10000"/>
          </a:bodyPr>
          <a:lstStyle/>
          <a:p>
            <a:r>
              <a:rPr lang="en-US" altLang="zh-CN" dirty="0"/>
              <a:t>Input-Output Relations:</a:t>
            </a:r>
          </a:p>
          <a:p>
            <a:pPr marL="540000" lvl="1" indent="-457200"/>
            <a:r>
              <a:rPr lang="en-US" altLang="zh-CN" dirty="0"/>
              <a:t>No erroneous outputs or crashes under invalid inputs (e.g., out-of-range values).</a:t>
            </a:r>
          </a:p>
          <a:p>
            <a:r>
              <a:rPr lang="en-US" altLang="zh-CN" dirty="0"/>
              <a:t>Behavior as States and Transitions:</a:t>
            </a:r>
          </a:p>
          <a:p>
            <a:pPr marL="540000" lvl="1" indent="-457200"/>
            <a:r>
              <a:rPr lang="en-US" altLang="zh-CN" i="1" dirty="0"/>
              <a:t>Safety</a:t>
            </a:r>
            <a:r>
              <a:rPr lang="en-US" altLang="zh-CN" dirty="0"/>
              <a:t>: not reaching bad states.</a:t>
            </a:r>
          </a:p>
          <a:p>
            <a:pPr marL="540000" lvl="1" indent="-457200"/>
            <a:r>
              <a:rPr lang="en-US" altLang="zh-CN" i="1" dirty="0"/>
              <a:t>Liveness</a:t>
            </a:r>
            <a:r>
              <a:rPr lang="en-US" altLang="zh-CN" dirty="0"/>
              <a:t>: reaching good states.</a:t>
            </a:r>
          </a:p>
          <a:p>
            <a:pPr marL="540000" lvl="1" indent="-457200"/>
            <a:r>
              <a:rPr lang="en-US" altLang="zh-CN" dirty="0"/>
              <a:t>Maintain a property under unexpected env behavior.</a:t>
            </a:r>
            <a:endParaRPr lang="zh-CN" altLang="en-US" dirty="0"/>
          </a:p>
        </p:txBody>
      </p:sp>
      <p:sp>
        <p:nvSpPr>
          <p:cNvPr id="7" name="文本占位符 6">
            <a:extLst>
              <a:ext uri="{FF2B5EF4-FFF2-40B4-BE49-F238E27FC236}">
                <a16:creationId xmlns:a16="http://schemas.microsoft.com/office/drawing/2014/main" id="{5154B98B-F761-399B-8592-68CD6CFBF35B}"/>
              </a:ext>
            </a:extLst>
          </p:cNvPr>
          <p:cNvSpPr>
            <a:spLocks noGrp="1"/>
          </p:cNvSpPr>
          <p:nvPr>
            <p:ph type="body" sz="quarter" idx="3"/>
          </p:nvPr>
        </p:nvSpPr>
        <p:spPr>
          <a:xfrm>
            <a:off x="6172200" y="1681163"/>
            <a:ext cx="5676446" cy="457880"/>
          </a:xfrm>
        </p:spPr>
        <p:txBody>
          <a:bodyPr anchor="ctr"/>
          <a:lstStyle/>
          <a:p>
            <a:r>
              <a:rPr lang="en-US" altLang="zh-CN" dirty="0"/>
              <a:t>Type of Systems</a:t>
            </a:r>
            <a:endParaRPr lang="zh-CN" altLang="en-US" dirty="0"/>
          </a:p>
        </p:txBody>
      </p:sp>
      <p:sp>
        <p:nvSpPr>
          <p:cNvPr id="8" name="内容占位符 7">
            <a:extLst>
              <a:ext uri="{FF2B5EF4-FFF2-40B4-BE49-F238E27FC236}">
                <a16:creationId xmlns:a16="http://schemas.microsoft.com/office/drawing/2014/main" id="{AEC96FDF-7A1C-4DCA-ABAD-A3E709B02F41}"/>
              </a:ext>
            </a:extLst>
          </p:cNvPr>
          <p:cNvSpPr>
            <a:spLocks noGrp="1"/>
          </p:cNvSpPr>
          <p:nvPr>
            <p:ph sz="quarter" idx="4"/>
          </p:nvPr>
        </p:nvSpPr>
        <p:spPr>
          <a:xfrm>
            <a:off x="6172199" y="2139043"/>
            <a:ext cx="5698671" cy="4050620"/>
          </a:xfrm>
        </p:spPr>
        <p:txBody>
          <a:bodyPr>
            <a:normAutofit lnSpcReduction="10000"/>
          </a:bodyPr>
          <a:lstStyle/>
          <a:p>
            <a:r>
              <a:rPr lang="en-US" altLang="zh-CN" dirty="0"/>
              <a:t>Conventional Software Systems:</a:t>
            </a:r>
          </a:p>
          <a:p>
            <a:pPr marL="540000" lvl="1" indent="-457200"/>
            <a:r>
              <a:rPr lang="en-US" altLang="zh-CN" dirty="0"/>
              <a:t>Discrete systems.</a:t>
            </a:r>
          </a:p>
          <a:p>
            <a:pPr marL="540000" lvl="1" indent="-457200"/>
            <a:r>
              <a:rPr lang="en-US" altLang="zh-CN" dirty="0"/>
              <a:t>OS, web services, etc.</a:t>
            </a:r>
          </a:p>
          <a:p>
            <a:r>
              <a:rPr lang="en-US" altLang="zh-CN" dirty="0"/>
              <a:t>Machine Learning (ML) Systems:</a:t>
            </a:r>
          </a:p>
          <a:p>
            <a:pPr marL="540000" lvl="1" indent="-457200"/>
            <a:r>
              <a:rPr lang="en-US" altLang="zh-CN" dirty="0"/>
              <a:t>Data driven, statistical model.</a:t>
            </a:r>
          </a:p>
          <a:p>
            <a:r>
              <a:rPr lang="en-US" altLang="zh-CN" dirty="0"/>
              <a:t>Cyber-Physical Systems (CPS):</a:t>
            </a:r>
          </a:p>
          <a:p>
            <a:pPr marL="540000" lvl="1" indent="-457200"/>
            <a:r>
              <a:rPr lang="en-US" altLang="zh-CN" dirty="0"/>
              <a:t>Physical process + Software.</a:t>
            </a:r>
          </a:p>
          <a:p>
            <a:pPr marL="540000" lvl="1" indent="-457200"/>
            <a:r>
              <a:rPr lang="en-US" altLang="zh-CN" dirty="0"/>
              <a:t>ODE, Hybrid Model</a:t>
            </a:r>
          </a:p>
          <a:p>
            <a:pPr marL="540000" lvl="1" indent="-457200"/>
            <a:r>
              <a:rPr lang="en-US" altLang="zh-CN" dirty="0"/>
              <a:t>Drones, self-driving cars.</a:t>
            </a:r>
            <a:endParaRPr lang="zh-CN" altLang="en-US" dirty="0"/>
          </a:p>
        </p:txBody>
      </p:sp>
      <p:sp>
        <p:nvSpPr>
          <p:cNvPr id="4" name="灯片编号占位符 3">
            <a:extLst>
              <a:ext uri="{FF2B5EF4-FFF2-40B4-BE49-F238E27FC236}">
                <a16:creationId xmlns:a16="http://schemas.microsoft.com/office/drawing/2014/main" id="{5FEDCA7C-7F7F-BB39-EE85-6EB4998695AD}"/>
              </a:ext>
            </a:extLst>
          </p:cNvPr>
          <p:cNvSpPr>
            <a:spLocks noGrp="1"/>
          </p:cNvSpPr>
          <p:nvPr>
            <p:ph type="sldNum" sz="quarter" idx="12"/>
          </p:nvPr>
        </p:nvSpPr>
        <p:spPr/>
        <p:txBody>
          <a:bodyPr/>
          <a:lstStyle/>
          <a:p>
            <a:fld id="{74A724E5-CF81-458D-9F9A-C575B439CC43}" type="slidenum">
              <a:rPr lang="zh-CN" altLang="en-US" smtClean="0"/>
              <a:t>3</a:t>
            </a:fld>
            <a:endParaRPr lang="zh-CN" altLang="en-US"/>
          </a:p>
        </p:txBody>
      </p:sp>
      <p:graphicFrame>
        <p:nvGraphicFramePr>
          <p:cNvPr id="3" name="表格 2">
            <a:extLst>
              <a:ext uri="{FF2B5EF4-FFF2-40B4-BE49-F238E27FC236}">
                <a16:creationId xmlns:a16="http://schemas.microsoft.com/office/drawing/2014/main" id="{467AB6AE-F050-E108-155F-6F78BA653654}"/>
              </a:ext>
            </a:extLst>
          </p:cNvPr>
          <p:cNvGraphicFramePr>
            <a:graphicFrameLocks noGrp="1"/>
          </p:cNvGraphicFramePr>
          <p:nvPr>
            <p:extLst>
              <p:ext uri="{D42A27DB-BD31-4B8C-83A1-F6EECF244321}">
                <p14:modId xmlns:p14="http://schemas.microsoft.com/office/powerpoint/2010/main" val="1321454095"/>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5645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70E0A1EF-CBC1-333D-38AD-1EB8689C9816}"/>
              </a:ext>
            </a:extLst>
          </p:cNvPr>
          <p:cNvSpPr>
            <a:spLocks noGrp="1"/>
          </p:cNvSpPr>
          <p:nvPr>
            <p:ph type="title"/>
          </p:nvPr>
        </p:nvSpPr>
        <p:spPr/>
        <p:txBody>
          <a:bodyPr/>
          <a:lstStyle/>
          <a:p>
            <a:r>
              <a:rPr lang="en-US" altLang="zh-CN" dirty="0"/>
              <a:t>Trade-Offs between Solutions</a:t>
            </a:r>
            <a:endParaRPr lang="zh-CN" altLang="en-US" dirty="0"/>
          </a:p>
        </p:txBody>
      </p:sp>
      <p:sp>
        <p:nvSpPr>
          <p:cNvPr id="9" name="文本占位符 8">
            <a:extLst>
              <a:ext uri="{FF2B5EF4-FFF2-40B4-BE49-F238E27FC236}">
                <a16:creationId xmlns:a16="http://schemas.microsoft.com/office/drawing/2014/main" id="{862B0D38-805F-E8C6-C3E5-D865EF9B8FB5}"/>
              </a:ext>
            </a:extLst>
          </p:cNvPr>
          <p:cNvSpPr>
            <a:spLocks noGrp="1"/>
          </p:cNvSpPr>
          <p:nvPr>
            <p:ph type="body" idx="1"/>
          </p:nvPr>
        </p:nvSpPr>
        <p:spPr>
          <a:xfrm>
            <a:off x="839788" y="1681163"/>
            <a:ext cx="5157787" cy="555716"/>
          </a:xfrm>
        </p:spPr>
        <p:txBody>
          <a:bodyPr/>
          <a:lstStyle/>
          <a:p>
            <a:r>
              <a:rPr lang="en-US" altLang="zh-CN" dirty="0"/>
              <a:t>Disable all </a:t>
            </a:r>
            <a:r>
              <a:rPr lang="en-US" altLang="zh-CN" i="1" dirty="0"/>
              <a:t>up</a:t>
            </a:r>
            <a:r>
              <a:rPr lang="en-US" altLang="zh-CN" dirty="0"/>
              <a:t> actions</a:t>
            </a:r>
            <a:endParaRPr lang="zh-CN" altLang="en-US" dirty="0"/>
          </a:p>
        </p:txBody>
      </p:sp>
      <p:sp>
        <p:nvSpPr>
          <p:cNvPr id="11" name="文本占位符 10">
            <a:extLst>
              <a:ext uri="{FF2B5EF4-FFF2-40B4-BE49-F238E27FC236}">
                <a16:creationId xmlns:a16="http://schemas.microsoft.com/office/drawing/2014/main" id="{C416CD7D-A4CE-2BA6-D252-1841549CBE81}"/>
              </a:ext>
            </a:extLst>
          </p:cNvPr>
          <p:cNvSpPr>
            <a:spLocks noGrp="1"/>
          </p:cNvSpPr>
          <p:nvPr>
            <p:ph type="body" sz="quarter" idx="3"/>
          </p:nvPr>
        </p:nvSpPr>
        <p:spPr>
          <a:xfrm>
            <a:off x="6172200" y="1681163"/>
            <a:ext cx="5183188" cy="555716"/>
          </a:xfrm>
        </p:spPr>
        <p:txBody>
          <a:bodyPr/>
          <a:lstStyle/>
          <a:p>
            <a:r>
              <a:rPr lang="en-US" altLang="zh-CN" dirty="0"/>
              <a:t>Synchronize on mode-switching</a:t>
            </a:r>
            <a:endParaRPr lang="zh-CN" altLang="en-US" dirty="0"/>
          </a:p>
        </p:txBody>
      </p:sp>
      <p:pic>
        <p:nvPicPr>
          <p:cNvPr id="58" name="内容占位符 57" descr="图片包含 图示&#10;&#10;描述已自动生成">
            <a:extLst>
              <a:ext uri="{FF2B5EF4-FFF2-40B4-BE49-F238E27FC236}">
                <a16:creationId xmlns:a16="http://schemas.microsoft.com/office/drawing/2014/main" id="{52B203C3-4B30-DC3A-518E-6E07A6B5178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099580" y="2245306"/>
            <a:ext cx="3627862" cy="4477283"/>
          </a:xfrm>
        </p:spPr>
      </p:pic>
      <p:sp>
        <p:nvSpPr>
          <p:cNvPr id="4" name="灯片编号占位符 3">
            <a:extLst>
              <a:ext uri="{FF2B5EF4-FFF2-40B4-BE49-F238E27FC236}">
                <a16:creationId xmlns:a16="http://schemas.microsoft.com/office/drawing/2014/main" id="{5D15340C-2A92-F086-4FF8-D40757040361}"/>
              </a:ext>
            </a:extLst>
          </p:cNvPr>
          <p:cNvSpPr>
            <a:spLocks noGrp="1"/>
          </p:cNvSpPr>
          <p:nvPr>
            <p:ph type="sldNum" sz="quarter" idx="12"/>
          </p:nvPr>
        </p:nvSpPr>
        <p:spPr/>
        <p:txBody>
          <a:bodyPr/>
          <a:lstStyle/>
          <a:p>
            <a:fld id="{74A724E5-CF81-458D-9F9A-C575B439CC43}" type="slidenum">
              <a:rPr lang="zh-CN" altLang="en-US" smtClean="0"/>
              <a:t>30</a:t>
            </a:fld>
            <a:endParaRPr lang="zh-CN" altLang="en-US"/>
          </a:p>
        </p:txBody>
      </p:sp>
      <p:pic>
        <p:nvPicPr>
          <p:cNvPr id="13" name="内容占位符 12" descr="图片包含 图示&#10;&#10;描述已自动生成">
            <a:extLst>
              <a:ext uri="{FF2B5EF4-FFF2-40B4-BE49-F238E27FC236}">
                <a16:creationId xmlns:a16="http://schemas.microsoft.com/office/drawing/2014/main" id="{53DC8D9E-6CE3-4DD3-474D-04D9F565B25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428777" y="2244190"/>
            <a:ext cx="3979808" cy="4477284"/>
          </a:xfrm>
          <a:prstGeom prst="rect">
            <a:avLst/>
          </a:prstGeom>
        </p:spPr>
      </p:pic>
      <p:sp>
        <p:nvSpPr>
          <p:cNvPr id="14" name="乘号 13">
            <a:extLst>
              <a:ext uri="{FF2B5EF4-FFF2-40B4-BE49-F238E27FC236}">
                <a16:creationId xmlns:a16="http://schemas.microsoft.com/office/drawing/2014/main" id="{898A2962-1F5C-B08E-E6E2-61B846930DF0}"/>
              </a:ext>
            </a:extLst>
          </p:cNvPr>
          <p:cNvSpPr/>
          <p:nvPr/>
        </p:nvSpPr>
        <p:spPr>
          <a:xfrm>
            <a:off x="2697837" y="3514316"/>
            <a:ext cx="377851" cy="38500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乘号 14">
            <a:extLst>
              <a:ext uri="{FF2B5EF4-FFF2-40B4-BE49-F238E27FC236}">
                <a16:creationId xmlns:a16="http://schemas.microsoft.com/office/drawing/2014/main" id="{9AAE0CC4-608A-C013-FF0C-88169C27D009}"/>
              </a:ext>
            </a:extLst>
          </p:cNvPr>
          <p:cNvSpPr/>
          <p:nvPr/>
        </p:nvSpPr>
        <p:spPr>
          <a:xfrm>
            <a:off x="3452228" y="3514316"/>
            <a:ext cx="377851" cy="38500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乘号 15">
            <a:extLst>
              <a:ext uri="{FF2B5EF4-FFF2-40B4-BE49-F238E27FC236}">
                <a16:creationId xmlns:a16="http://schemas.microsoft.com/office/drawing/2014/main" id="{5E0C774F-17A9-40CA-B38B-DE085AF663B3}"/>
              </a:ext>
            </a:extLst>
          </p:cNvPr>
          <p:cNvSpPr/>
          <p:nvPr/>
        </p:nvSpPr>
        <p:spPr>
          <a:xfrm>
            <a:off x="2508911" y="4290328"/>
            <a:ext cx="377851" cy="38500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乘号 16">
            <a:extLst>
              <a:ext uri="{FF2B5EF4-FFF2-40B4-BE49-F238E27FC236}">
                <a16:creationId xmlns:a16="http://schemas.microsoft.com/office/drawing/2014/main" id="{246AD8B9-262F-B987-323D-32588B96CB54}"/>
              </a:ext>
            </a:extLst>
          </p:cNvPr>
          <p:cNvSpPr/>
          <p:nvPr/>
        </p:nvSpPr>
        <p:spPr>
          <a:xfrm>
            <a:off x="3602826" y="4290328"/>
            <a:ext cx="377851" cy="38500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670483BC-B14E-65CE-5077-8B911AA9E7E6}"/>
              </a:ext>
            </a:extLst>
          </p:cNvPr>
          <p:cNvSpPr/>
          <p:nvPr/>
        </p:nvSpPr>
        <p:spPr>
          <a:xfrm>
            <a:off x="7511683" y="4855663"/>
            <a:ext cx="2803656" cy="64234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对话气泡: 圆角矩形 59">
            <a:extLst>
              <a:ext uri="{FF2B5EF4-FFF2-40B4-BE49-F238E27FC236}">
                <a16:creationId xmlns:a16="http://schemas.microsoft.com/office/drawing/2014/main" id="{E5265878-D94C-C0EF-E517-73131DA49FBB}"/>
              </a:ext>
            </a:extLst>
          </p:cNvPr>
          <p:cNvSpPr/>
          <p:nvPr/>
        </p:nvSpPr>
        <p:spPr>
          <a:xfrm>
            <a:off x="1698092" y="5066340"/>
            <a:ext cx="3294821" cy="1034891"/>
          </a:xfrm>
          <a:prstGeom prst="wedgeRoundRectCallout">
            <a:avLst>
              <a:gd name="adj1" fmla="val -16826"/>
              <a:gd name="adj2" fmla="val -85759"/>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800" b="1" dirty="0">
                <a:solidFill>
                  <a:schemeClr val="accent4"/>
                </a:solidFill>
              </a:rPr>
              <a:t>Low cost</a:t>
            </a:r>
            <a:r>
              <a:rPr lang="en-US" altLang="zh-CN" sz="2800" b="1" dirty="0">
                <a:solidFill>
                  <a:schemeClr val="tx1"/>
                </a:solidFill>
              </a:rPr>
              <a:t>, but </a:t>
            </a:r>
            <a:r>
              <a:rPr lang="en-US" altLang="zh-CN" sz="2800" b="1" dirty="0">
                <a:solidFill>
                  <a:schemeClr val="accent2"/>
                </a:solidFill>
              </a:rPr>
              <a:t>Lose functionalities</a:t>
            </a:r>
            <a:endParaRPr lang="zh-CN" altLang="en-US" sz="2800" b="1" dirty="0">
              <a:solidFill>
                <a:schemeClr val="accent2"/>
              </a:solidFill>
            </a:endParaRPr>
          </a:p>
        </p:txBody>
      </p:sp>
      <p:sp>
        <p:nvSpPr>
          <p:cNvPr id="61" name="对话气泡: 圆角矩形 60">
            <a:extLst>
              <a:ext uri="{FF2B5EF4-FFF2-40B4-BE49-F238E27FC236}">
                <a16:creationId xmlns:a16="http://schemas.microsoft.com/office/drawing/2014/main" id="{FD012DCF-EC74-9A0A-26F1-EA6D5566F5FB}"/>
              </a:ext>
            </a:extLst>
          </p:cNvPr>
          <p:cNvSpPr/>
          <p:nvPr/>
        </p:nvSpPr>
        <p:spPr>
          <a:xfrm>
            <a:off x="7413441" y="3391116"/>
            <a:ext cx="3856901" cy="1230006"/>
          </a:xfrm>
          <a:prstGeom prst="wedgeRoundRectCallout">
            <a:avLst>
              <a:gd name="adj1" fmla="val -17078"/>
              <a:gd name="adj2" fmla="val 88772"/>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800" b="1" dirty="0">
                <a:solidFill>
                  <a:schemeClr val="accent4"/>
                </a:solidFill>
              </a:rPr>
              <a:t>Better functionalities</a:t>
            </a:r>
            <a:r>
              <a:rPr lang="en-US" altLang="zh-CN" sz="2800" b="1" dirty="0">
                <a:solidFill>
                  <a:schemeClr val="tx1"/>
                </a:solidFill>
              </a:rPr>
              <a:t>, but </a:t>
            </a:r>
            <a:r>
              <a:rPr lang="en-US" altLang="zh-CN" sz="2800" b="1" dirty="0">
                <a:solidFill>
                  <a:schemeClr val="accent2"/>
                </a:solidFill>
              </a:rPr>
              <a:t>Higher cost</a:t>
            </a:r>
            <a:endParaRPr lang="zh-CN" altLang="en-US" sz="2800" b="1" dirty="0">
              <a:solidFill>
                <a:schemeClr val="accent2"/>
              </a:solidFill>
            </a:endParaRPr>
          </a:p>
        </p:txBody>
      </p:sp>
      <p:graphicFrame>
        <p:nvGraphicFramePr>
          <p:cNvPr id="2" name="表格 1">
            <a:extLst>
              <a:ext uri="{FF2B5EF4-FFF2-40B4-BE49-F238E27FC236}">
                <a16:creationId xmlns:a16="http://schemas.microsoft.com/office/drawing/2014/main" id="{EFD0F06A-2C7A-D1E0-A1C0-7E2D7899459A}"/>
              </a:ext>
            </a:extLst>
          </p:cNvPr>
          <p:cNvGraphicFramePr>
            <a:graphicFrameLocks noGrp="1"/>
          </p:cNvGraphicFramePr>
          <p:nvPr>
            <p:extLst>
              <p:ext uri="{D42A27DB-BD31-4B8C-83A1-F6EECF244321}">
                <p14:modId xmlns:p14="http://schemas.microsoft.com/office/powerpoint/2010/main" val="3058130907"/>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56311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build="p"/>
      <p:bldP spid="14" grpId="0" animBg="1"/>
      <p:bldP spid="15" grpId="0" animBg="1"/>
      <p:bldP spid="16" grpId="0" animBg="1"/>
      <p:bldP spid="17" grpId="0" animBg="1"/>
      <p:bldP spid="59" grpId="0" animBg="1"/>
      <p:bldP spid="60" grpId="0" animBg="1"/>
      <p:bldP spid="6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006D1-3175-5F3E-1E99-4027A059593A}"/>
              </a:ext>
            </a:extLst>
          </p:cNvPr>
          <p:cNvSpPr>
            <a:spLocks noGrp="1"/>
          </p:cNvSpPr>
          <p:nvPr>
            <p:ph type="title"/>
          </p:nvPr>
        </p:nvSpPr>
        <p:spPr/>
        <p:txBody>
          <a:bodyPr/>
          <a:lstStyle/>
          <a:p>
            <a:r>
              <a:rPr lang="en-US" altLang="zh-CN" dirty="0"/>
              <a:t>Dimensions of Trade-Offs</a:t>
            </a:r>
            <a:endParaRPr lang="zh-CN" altLang="en-US" dirty="0"/>
          </a:p>
        </p:txBody>
      </p:sp>
      <p:graphicFrame>
        <p:nvGraphicFramePr>
          <p:cNvPr id="5" name="内容占位符 4">
            <a:extLst>
              <a:ext uri="{FF2B5EF4-FFF2-40B4-BE49-F238E27FC236}">
                <a16:creationId xmlns:a16="http://schemas.microsoft.com/office/drawing/2014/main" id="{84C551AD-0657-8266-1082-3A54675221BC}"/>
              </a:ext>
            </a:extLst>
          </p:cNvPr>
          <p:cNvGraphicFramePr>
            <a:graphicFrameLocks noGrp="1"/>
          </p:cNvGraphicFramePr>
          <p:nvPr>
            <p:ph idx="1"/>
            <p:extLst>
              <p:ext uri="{D42A27DB-BD31-4B8C-83A1-F6EECF244321}">
                <p14:modId xmlns:p14="http://schemas.microsoft.com/office/powerpoint/2010/main" val="1008143493"/>
              </p:ext>
            </p:extLst>
          </p:nvPr>
        </p:nvGraphicFramePr>
        <p:xfrm>
          <a:off x="-202387" y="1690688"/>
          <a:ext cx="5575432" cy="4665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a:extLst>
              <a:ext uri="{FF2B5EF4-FFF2-40B4-BE49-F238E27FC236}">
                <a16:creationId xmlns:a16="http://schemas.microsoft.com/office/drawing/2014/main" id="{1F869BFF-CA1C-1464-4A7C-023F72133A0C}"/>
              </a:ext>
            </a:extLst>
          </p:cNvPr>
          <p:cNvSpPr>
            <a:spLocks noGrp="1"/>
          </p:cNvSpPr>
          <p:nvPr>
            <p:ph type="sldNum" sz="quarter" idx="12"/>
          </p:nvPr>
        </p:nvSpPr>
        <p:spPr/>
        <p:txBody>
          <a:bodyPr/>
          <a:lstStyle/>
          <a:p>
            <a:fld id="{74A724E5-CF81-458D-9F9A-C575B439CC43}" type="slidenum">
              <a:rPr lang="zh-CN" altLang="en-US" smtClean="0"/>
              <a:t>31</a:t>
            </a:fld>
            <a:endParaRPr lang="zh-CN" altLang="en-US"/>
          </a:p>
        </p:txBody>
      </p:sp>
      <p:sp>
        <p:nvSpPr>
          <p:cNvPr id="6" name="内容占位符 2">
            <a:extLst>
              <a:ext uri="{FF2B5EF4-FFF2-40B4-BE49-F238E27FC236}">
                <a16:creationId xmlns:a16="http://schemas.microsoft.com/office/drawing/2014/main" id="{6E40AEF3-FC41-52C6-3639-F3F261C639D5}"/>
              </a:ext>
            </a:extLst>
          </p:cNvPr>
          <p:cNvSpPr txBox="1">
            <a:spLocks/>
          </p:cNvSpPr>
          <p:nvPr/>
        </p:nvSpPr>
        <p:spPr>
          <a:xfrm>
            <a:off x="5373045" y="1825625"/>
            <a:ext cx="6446142" cy="46129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Main goal is to </a:t>
            </a:r>
            <a:r>
              <a:rPr lang="en-US" altLang="zh-CN" dirty="0">
                <a:solidFill>
                  <a:schemeClr val="accent4"/>
                </a:solidFill>
              </a:rPr>
              <a:t>ensure safety</a:t>
            </a:r>
            <a:r>
              <a:rPr lang="en-US" altLang="zh-CN" dirty="0"/>
              <a:t> (e.g., by disabling actions).</a:t>
            </a:r>
            <a:endParaRPr lang="en-US" altLang="zh-CN" i="1" dirty="0"/>
          </a:p>
          <a:p>
            <a:r>
              <a:rPr lang="en-US" altLang="zh-CN" dirty="0"/>
              <a:t>But it may </a:t>
            </a:r>
            <a:r>
              <a:rPr lang="en-US" altLang="zh-CN" dirty="0">
                <a:solidFill>
                  <a:srgbClr val="FF0000"/>
                </a:solidFill>
              </a:rPr>
              <a:t>degrade functionalities</a:t>
            </a:r>
            <a:r>
              <a:rPr lang="en-US" altLang="zh-CN" dirty="0"/>
              <a:t> (e.g., a machine that does nothing).</a:t>
            </a:r>
          </a:p>
          <a:p>
            <a:r>
              <a:rPr lang="en-US" altLang="zh-CN" dirty="0">
                <a:solidFill>
                  <a:schemeClr val="accent6"/>
                </a:solidFill>
              </a:rPr>
              <a:t>Increasing observability and controllability </a:t>
            </a:r>
            <a:r>
              <a:rPr lang="en-US" altLang="zh-CN" dirty="0"/>
              <a:t>may allow finer-grained control.</a:t>
            </a:r>
          </a:p>
          <a:p>
            <a:r>
              <a:rPr lang="en-US" altLang="zh-CN" dirty="0"/>
              <a:t>But it may introduce </a:t>
            </a:r>
            <a:r>
              <a:rPr lang="en-US" altLang="zh-CN" dirty="0">
                <a:solidFill>
                  <a:srgbClr val="FF0000"/>
                </a:solidFill>
              </a:rPr>
              <a:t>additional implementation cost</a:t>
            </a:r>
            <a:r>
              <a:rPr lang="en-US" altLang="zh-CN" dirty="0"/>
              <a:t>.</a:t>
            </a:r>
          </a:p>
        </p:txBody>
      </p:sp>
      <p:sp>
        <p:nvSpPr>
          <p:cNvPr id="7" name="箭头: 下 6">
            <a:extLst>
              <a:ext uri="{FF2B5EF4-FFF2-40B4-BE49-F238E27FC236}">
                <a16:creationId xmlns:a16="http://schemas.microsoft.com/office/drawing/2014/main" id="{AA681496-DC5E-EC42-89FF-854FBD8ACCEE}"/>
              </a:ext>
            </a:extLst>
          </p:cNvPr>
          <p:cNvSpPr/>
          <p:nvPr/>
        </p:nvSpPr>
        <p:spPr>
          <a:xfrm>
            <a:off x="3349090" y="3452649"/>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1" name="箭头: 下 10">
            <a:extLst>
              <a:ext uri="{FF2B5EF4-FFF2-40B4-BE49-F238E27FC236}">
                <a16:creationId xmlns:a16="http://schemas.microsoft.com/office/drawing/2014/main" id="{5EA6AED5-500E-816F-8B39-F38AD90C6BB3}"/>
              </a:ext>
            </a:extLst>
          </p:cNvPr>
          <p:cNvSpPr/>
          <p:nvPr/>
        </p:nvSpPr>
        <p:spPr>
          <a:xfrm rot="10800000">
            <a:off x="1376356" y="4230360"/>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6F386527-5A14-2F39-15B6-7EE0C8C98A90}"/>
              </a:ext>
            </a:extLst>
          </p:cNvPr>
          <p:cNvSpPr/>
          <p:nvPr/>
        </p:nvSpPr>
        <p:spPr>
          <a:xfrm rot="10800000">
            <a:off x="3349089" y="4230360"/>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graphicFrame>
        <p:nvGraphicFramePr>
          <p:cNvPr id="3" name="表格 2">
            <a:extLst>
              <a:ext uri="{FF2B5EF4-FFF2-40B4-BE49-F238E27FC236}">
                <a16:creationId xmlns:a16="http://schemas.microsoft.com/office/drawing/2014/main" id="{4ABFD357-7DE6-E7E4-AF03-9E630DFFEE0B}"/>
              </a:ext>
            </a:extLst>
          </p:cNvPr>
          <p:cNvGraphicFramePr>
            <a:graphicFrameLocks noGrp="1"/>
          </p:cNvGraphicFramePr>
          <p:nvPr>
            <p:extLst>
              <p:ext uri="{D42A27DB-BD31-4B8C-83A1-F6EECF244321}">
                <p14:modId xmlns:p14="http://schemas.microsoft.com/office/powerpoint/2010/main" val="3058130907"/>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412218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xit" presetSubtype="0" fill="hold" grpId="1" nodeType="withEffect">
                                  <p:stCondLst>
                                    <p:cond delay="0"/>
                                  </p:stCondLst>
                                  <p:childTnLst>
                                    <p:set>
                                      <p:cBhvr>
                                        <p:cTn id="31"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animBg="1"/>
      <p:bldP spid="11" grpId="1"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9F99A65-56C2-4300-5281-9ED1402F2C4C}"/>
              </a:ext>
            </a:extLst>
          </p:cNvPr>
          <p:cNvSpPr>
            <a:spLocks noGrp="1"/>
          </p:cNvSpPr>
          <p:nvPr>
            <p:ph type="title"/>
          </p:nvPr>
        </p:nvSpPr>
        <p:spPr/>
        <p:txBody>
          <a:bodyPr/>
          <a:lstStyle/>
          <a:p>
            <a:r>
              <a:rPr lang="en-US" altLang="zh-CN" dirty="0"/>
              <a:t>Robustification by Control</a:t>
            </a:r>
            <a:endParaRPr lang="zh-CN" altLang="en-US" dirty="0"/>
          </a:p>
        </p:txBody>
      </p:sp>
      <p:sp>
        <p:nvSpPr>
          <p:cNvPr id="4" name="灯片编号占位符 3">
            <a:extLst>
              <a:ext uri="{FF2B5EF4-FFF2-40B4-BE49-F238E27FC236}">
                <a16:creationId xmlns:a16="http://schemas.microsoft.com/office/drawing/2014/main" id="{F1F39B3B-313B-9615-3022-CBF5A0FBB39A}"/>
              </a:ext>
            </a:extLst>
          </p:cNvPr>
          <p:cNvSpPr>
            <a:spLocks noGrp="1"/>
          </p:cNvSpPr>
          <p:nvPr>
            <p:ph type="sldNum" sz="quarter" idx="12"/>
          </p:nvPr>
        </p:nvSpPr>
        <p:spPr/>
        <p:txBody>
          <a:bodyPr/>
          <a:lstStyle/>
          <a:p>
            <a:fld id="{74A724E5-CF81-458D-9F9A-C575B439CC43}" type="slidenum">
              <a:rPr lang="zh-CN" altLang="en-US" smtClean="0"/>
              <a:t>32</a:t>
            </a:fld>
            <a:endParaRPr lang="zh-CN" altLang="en-US" dirty="0"/>
          </a:p>
        </p:txBody>
      </p:sp>
      <p:graphicFrame>
        <p:nvGraphicFramePr>
          <p:cNvPr id="6" name="内容占位符 4">
            <a:extLst>
              <a:ext uri="{FF2B5EF4-FFF2-40B4-BE49-F238E27FC236}">
                <a16:creationId xmlns:a16="http://schemas.microsoft.com/office/drawing/2014/main" id="{593AF616-F7E9-E0C1-EB7C-303C188290DC}"/>
              </a:ext>
            </a:extLst>
          </p:cNvPr>
          <p:cNvGraphicFramePr>
            <a:graphicFrameLocks/>
          </p:cNvGraphicFramePr>
          <p:nvPr>
            <p:extLst>
              <p:ext uri="{D42A27DB-BD31-4B8C-83A1-F6EECF244321}">
                <p14:modId xmlns:p14="http://schemas.microsoft.com/office/powerpoint/2010/main" val="2753655081"/>
              </p:ext>
            </p:extLst>
          </p:nvPr>
        </p:nvGraphicFramePr>
        <p:xfrm>
          <a:off x="3740813" y="1739141"/>
          <a:ext cx="4710373" cy="40811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对话气泡: 圆角矩形 6">
            <a:extLst>
              <a:ext uri="{FF2B5EF4-FFF2-40B4-BE49-F238E27FC236}">
                <a16:creationId xmlns:a16="http://schemas.microsoft.com/office/drawing/2014/main" id="{2B5F1706-4447-4B5D-AB2A-688804C3362B}"/>
              </a:ext>
            </a:extLst>
          </p:cNvPr>
          <p:cNvSpPr/>
          <p:nvPr/>
        </p:nvSpPr>
        <p:spPr>
          <a:xfrm>
            <a:off x="284269" y="1690688"/>
            <a:ext cx="3961160" cy="929368"/>
          </a:xfrm>
          <a:prstGeom prst="wedgeRoundRectCallout">
            <a:avLst>
              <a:gd name="adj1" fmla="val 53856"/>
              <a:gd name="adj2" fmla="val 83942"/>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Ensure safety by disabling actions.</a:t>
            </a:r>
            <a:endParaRPr lang="zh-CN" altLang="en-US" sz="2400" dirty="0"/>
          </a:p>
        </p:txBody>
      </p:sp>
      <mc:AlternateContent xmlns:mc="http://schemas.openxmlformats.org/markup-compatibility/2006" xmlns:a14="http://schemas.microsoft.com/office/drawing/2010/main">
        <mc:Choice Requires="a14">
          <p:sp>
            <p:nvSpPr>
              <p:cNvPr id="2" name="对话气泡: 圆角矩形 1">
                <a:extLst>
                  <a:ext uri="{FF2B5EF4-FFF2-40B4-BE49-F238E27FC236}">
                    <a16:creationId xmlns:a16="http://schemas.microsoft.com/office/drawing/2014/main" id="{F50235F4-779B-6C86-FA17-B422BC91B55A}"/>
                  </a:ext>
                </a:extLst>
              </p:cNvPr>
              <p:cNvSpPr/>
              <p:nvPr/>
            </p:nvSpPr>
            <p:spPr>
              <a:xfrm>
                <a:off x="8001620" y="1690688"/>
                <a:ext cx="3961160" cy="1545998"/>
              </a:xfrm>
              <a:prstGeom prst="wedgeRoundRectCallout">
                <a:avLst>
                  <a:gd name="adj1" fmla="val -54435"/>
                  <a:gd name="adj2" fmla="val 32078"/>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Preferred behavior </a:t>
                </a:r>
                <a14:m>
                  <m:oMath xmlns:m="http://schemas.openxmlformats.org/officeDocument/2006/math">
                    <m:r>
                      <a:rPr lang="en-US" altLang="zh-CN" sz="2400" i="1" dirty="0" smtClean="0">
                        <a:latin typeface="Cambria Math" panose="02040503050406030204" pitchFamily="18" charset="0"/>
                      </a:rPr>
                      <m:t>𝑉</m:t>
                    </m:r>
                  </m:oMath>
                </a14:m>
                <a:r>
                  <a:rPr lang="en-US" altLang="zh-CN" sz="2400" dirty="0"/>
                  <a:t>: scenarios that </a:t>
                </a:r>
                <a14:m>
                  <m:oMath xmlns:m="http://schemas.openxmlformats.org/officeDocument/2006/math">
                    <m:r>
                      <a:rPr lang="en-US" altLang="zh-CN" sz="2400" i="1" dirty="0" smtClean="0">
                        <a:latin typeface="Cambria Math" panose="02040503050406030204" pitchFamily="18" charset="0"/>
                      </a:rPr>
                      <m:t>𝑀</m:t>
                    </m:r>
                    <m:r>
                      <a:rPr lang="en-US" altLang="zh-CN" sz="2400" b="0" i="1" dirty="0" smtClean="0">
                        <a:latin typeface="Cambria Math" panose="02040503050406030204" pitchFamily="18" charset="0"/>
                      </a:rPr>
                      <m:t>′</m:t>
                    </m:r>
                  </m:oMath>
                </a14:m>
                <a:r>
                  <a:rPr lang="zh-CN" altLang="en-US" sz="2400" dirty="0"/>
                  <a:t> </a:t>
                </a:r>
                <a:r>
                  <a:rPr lang="en-US" altLang="zh-CN" sz="2400" dirty="0"/>
                  <a:t>retains, each with a </a:t>
                </a:r>
                <a:r>
                  <a:rPr lang="en-US" altLang="zh-CN" sz="2400" i="1" dirty="0"/>
                  <a:t>utility</a:t>
                </a:r>
                <a:r>
                  <a:rPr lang="en-US" altLang="zh-CN" sz="2400" dirty="0"/>
                  <a:t> </a:t>
                </a:r>
                <a:r>
                  <a:rPr lang="en-US" altLang="zh-CN" sz="2400" i="1" dirty="0"/>
                  <a:t>value</a:t>
                </a:r>
                <a:r>
                  <a:rPr lang="en-US" altLang="zh-CN" sz="2400" dirty="0"/>
                  <a:t>.</a:t>
                </a:r>
                <a:r>
                  <a:rPr lang="zh-CN" altLang="en-US" sz="2400" dirty="0"/>
                  <a:t> </a:t>
                </a:r>
              </a:p>
            </p:txBody>
          </p:sp>
        </mc:Choice>
        <mc:Fallback xmlns="">
          <p:sp>
            <p:nvSpPr>
              <p:cNvPr id="2" name="对话气泡: 圆角矩形 1">
                <a:extLst>
                  <a:ext uri="{FF2B5EF4-FFF2-40B4-BE49-F238E27FC236}">
                    <a16:creationId xmlns:a16="http://schemas.microsoft.com/office/drawing/2014/main" id="{F50235F4-779B-6C86-FA17-B422BC91B55A}"/>
                  </a:ext>
                </a:extLst>
              </p:cNvPr>
              <p:cNvSpPr>
                <a:spLocks noRot="1" noChangeAspect="1" noMove="1" noResize="1" noEditPoints="1" noAdjustHandles="1" noChangeArrowheads="1" noChangeShapeType="1" noTextEdit="1"/>
              </p:cNvSpPr>
              <p:nvPr/>
            </p:nvSpPr>
            <p:spPr>
              <a:xfrm>
                <a:off x="8001620" y="1690688"/>
                <a:ext cx="3961160" cy="1545998"/>
              </a:xfrm>
              <a:prstGeom prst="wedgeRoundRectCallout">
                <a:avLst>
                  <a:gd name="adj1" fmla="val -54435"/>
                  <a:gd name="adj2" fmla="val 32078"/>
                  <a:gd name="adj3" fmla="val 16667"/>
                </a:avLst>
              </a:prstGeom>
              <a:blipFill>
                <a:blip r:embed="rId8"/>
                <a:stretch>
                  <a:fillRect/>
                </a:stretch>
              </a:blipFill>
              <a:ln/>
              <a:effectLst>
                <a:outerShdw blurRad="50800" dist="38100" dir="8100000" algn="tr"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对话气泡: 圆角矩形 2">
                <a:extLst>
                  <a:ext uri="{FF2B5EF4-FFF2-40B4-BE49-F238E27FC236}">
                    <a16:creationId xmlns:a16="http://schemas.microsoft.com/office/drawing/2014/main" id="{7CD66685-1822-D597-875F-7686463E1C06}"/>
                  </a:ext>
                </a:extLst>
              </p:cNvPr>
              <p:cNvSpPr/>
              <p:nvPr/>
            </p:nvSpPr>
            <p:spPr>
              <a:xfrm>
                <a:off x="284269" y="3933493"/>
                <a:ext cx="3961160" cy="1138370"/>
              </a:xfrm>
              <a:prstGeom prst="wedgeRoundRectCallout">
                <a:avLst>
                  <a:gd name="adj1" fmla="val 54756"/>
                  <a:gd name="adj2" fmla="val 3965"/>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Observable and control-able events, </a:t>
                </a:r>
                <a14:m>
                  <m:oMath xmlns:m="http://schemas.openxmlformats.org/officeDocument/2006/math">
                    <m:r>
                      <a:rPr lang="en-US" altLang="zh-CN" sz="2400" i="1" dirty="0" smtClean="0">
                        <a:latin typeface="Cambria Math" panose="02040503050406030204" pitchFamily="18" charset="0"/>
                      </a:rPr>
                      <m:t>𝐴</m:t>
                    </m:r>
                    <m:r>
                      <a:rPr lang="en-US" altLang="zh-CN" sz="2400" i="1" dirty="0" smtClean="0">
                        <a:latin typeface="Cambria Math" panose="02040503050406030204" pitchFamily="18" charset="0"/>
                      </a:rPr>
                      <m:t>=(</m:t>
                    </m:r>
                    <m:sSub>
                      <m:sSubPr>
                        <m:ctrlPr>
                          <a:rPr lang="en-US" altLang="zh-CN" sz="2400" i="1" dirty="0" err="1" smtClean="0">
                            <a:latin typeface="Cambria Math" panose="02040503050406030204" pitchFamily="18" charset="0"/>
                          </a:rPr>
                        </m:ctrlPr>
                      </m:sSubPr>
                      <m:e>
                        <m:r>
                          <a:rPr lang="en-US" altLang="zh-CN" sz="2400" b="0" i="1" dirty="0" smtClean="0">
                            <a:latin typeface="Cambria Math" panose="02040503050406030204" pitchFamily="18" charset="0"/>
                          </a:rPr>
                          <m:t>𝐴</m:t>
                        </m:r>
                      </m:e>
                      <m:sub>
                        <m:r>
                          <a:rPr lang="en-US" altLang="zh-CN" sz="2400" b="0" i="1" dirty="0" smtClean="0">
                            <a:latin typeface="Cambria Math" panose="02040503050406030204" pitchFamily="18" charset="0"/>
                          </a:rPr>
                          <m:t>𝑂</m:t>
                        </m:r>
                      </m:sub>
                    </m:sSub>
                    <m:r>
                      <a:rPr lang="en-US" altLang="zh-CN" sz="2400" b="0" i="1" dirty="0" smtClean="0">
                        <a:latin typeface="Cambria Math" panose="02040503050406030204" pitchFamily="18" charset="0"/>
                      </a:rPr>
                      <m:t>, </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𝐴</m:t>
                        </m:r>
                      </m:e>
                      <m:sub>
                        <m:r>
                          <a:rPr lang="en-US" altLang="zh-CN" sz="2400" b="0" i="1" dirty="0" smtClean="0">
                            <a:latin typeface="Cambria Math" panose="02040503050406030204" pitchFamily="18" charset="0"/>
                          </a:rPr>
                          <m:t>𝐶</m:t>
                        </m:r>
                      </m:sub>
                    </m:sSub>
                    <m:r>
                      <a:rPr lang="en-US" altLang="zh-CN" sz="2400" i="1" dirty="0" smtClean="0">
                        <a:latin typeface="Cambria Math" panose="02040503050406030204" pitchFamily="18" charset="0"/>
                      </a:rPr>
                      <m:t> )</m:t>
                    </m:r>
                  </m:oMath>
                </a14:m>
                <a:r>
                  <a:rPr lang="en-US" altLang="zh-CN" sz="2400" dirty="0"/>
                  <a:t>.</a:t>
                </a:r>
                <a:endParaRPr lang="zh-CN" altLang="en-US" sz="2400" dirty="0"/>
              </a:p>
            </p:txBody>
          </p:sp>
        </mc:Choice>
        <mc:Fallback xmlns="">
          <p:sp>
            <p:nvSpPr>
              <p:cNvPr id="3" name="对话气泡: 圆角矩形 2">
                <a:extLst>
                  <a:ext uri="{FF2B5EF4-FFF2-40B4-BE49-F238E27FC236}">
                    <a16:creationId xmlns:a16="http://schemas.microsoft.com/office/drawing/2014/main" id="{7CD66685-1822-D597-875F-7686463E1C06}"/>
                  </a:ext>
                </a:extLst>
              </p:cNvPr>
              <p:cNvSpPr>
                <a:spLocks noRot="1" noChangeAspect="1" noMove="1" noResize="1" noEditPoints="1" noAdjustHandles="1" noChangeArrowheads="1" noChangeShapeType="1" noTextEdit="1"/>
              </p:cNvSpPr>
              <p:nvPr/>
            </p:nvSpPr>
            <p:spPr>
              <a:xfrm>
                <a:off x="284269" y="3933493"/>
                <a:ext cx="3961160" cy="1138370"/>
              </a:xfrm>
              <a:prstGeom prst="wedgeRoundRectCallout">
                <a:avLst>
                  <a:gd name="adj1" fmla="val 54756"/>
                  <a:gd name="adj2" fmla="val 3965"/>
                  <a:gd name="adj3" fmla="val 16667"/>
                </a:avLst>
              </a:prstGeom>
              <a:blipFill>
                <a:blip r:embed="rId9"/>
                <a:stretch>
                  <a:fillRect/>
                </a:stretch>
              </a:blipFill>
              <a:ln/>
              <a:effectLst>
                <a:outerShdw blurRad="50800" dist="38100" dir="8100000" algn="tr"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对话气泡: 圆角矩形 7">
                <a:extLst>
                  <a:ext uri="{FF2B5EF4-FFF2-40B4-BE49-F238E27FC236}">
                    <a16:creationId xmlns:a16="http://schemas.microsoft.com/office/drawing/2014/main" id="{55754682-9AB1-96FB-4D64-008ABB0FEB51}"/>
                  </a:ext>
                </a:extLst>
              </p:cNvPr>
              <p:cNvSpPr/>
              <p:nvPr/>
            </p:nvSpPr>
            <p:spPr>
              <a:xfrm>
                <a:off x="8001620" y="3933493"/>
                <a:ext cx="3961160" cy="1138370"/>
              </a:xfrm>
              <a:prstGeom prst="wedgeRoundRectCallout">
                <a:avLst>
                  <a:gd name="adj1" fmla="val -54252"/>
                  <a:gd name="adj2" fmla="val 5006"/>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Each event in </a:t>
                </a:r>
                <a14:m>
                  <m:oMath xmlns:m="http://schemas.openxmlformats.org/officeDocument/2006/math">
                    <m:r>
                      <a:rPr lang="en-US" altLang="zh-CN" sz="2400" i="1" dirty="0" smtClean="0">
                        <a:latin typeface="Cambria Math" panose="02040503050406030204" pitchFamily="18" charset="0"/>
                      </a:rPr>
                      <m:t>𝐴</m:t>
                    </m:r>
                  </m:oMath>
                </a14:m>
                <a:r>
                  <a:rPr lang="en-US" altLang="zh-CN" sz="2400" dirty="0"/>
                  <a:t> is associated with a </a:t>
                </a:r>
                <a:r>
                  <a:rPr lang="en-US" altLang="zh-CN" sz="2400" i="1" dirty="0"/>
                  <a:t>cost</a:t>
                </a:r>
                <a:r>
                  <a:rPr lang="en-US" altLang="zh-CN" sz="2400" dirty="0"/>
                  <a:t>.</a:t>
                </a:r>
                <a:endParaRPr lang="zh-CN" altLang="en-US" sz="2400" dirty="0"/>
              </a:p>
            </p:txBody>
          </p:sp>
        </mc:Choice>
        <mc:Fallback xmlns="">
          <p:sp>
            <p:nvSpPr>
              <p:cNvPr id="8" name="对话气泡: 圆角矩形 7">
                <a:extLst>
                  <a:ext uri="{FF2B5EF4-FFF2-40B4-BE49-F238E27FC236}">
                    <a16:creationId xmlns:a16="http://schemas.microsoft.com/office/drawing/2014/main" id="{55754682-9AB1-96FB-4D64-008ABB0FEB51}"/>
                  </a:ext>
                </a:extLst>
              </p:cNvPr>
              <p:cNvSpPr>
                <a:spLocks noRot="1" noChangeAspect="1" noMove="1" noResize="1" noEditPoints="1" noAdjustHandles="1" noChangeArrowheads="1" noChangeShapeType="1" noTextEdit="1"/>
              </p:cNvSpPr>
              <p:nvPr/>
            </p:nvSpPr>
            <p:spPr>
              <a:xfrm>
                <a:off x="8001620" y="3933493"/>
                <a:ext cx="3961160" cy="1138370"/>
              </a:xfrm>
              <a:prstGeom prst="wedgeRoundRectCallout">
                <a:avLst>
                  <a:gd name="adj1" fmla="val -54252"/>
                  <a:gd name="adj2" fmla="val 5006"/>
                  <a:gd name="adj3" fmla="val 16667"/>
                </a:avLst>
              </a:prstGeom>
              <a:blipFill>
                <a:blip r:embed="rId10"/>
                <a:stretch>
                  <a:fillRect/>
                </a:stretch>
              </a:blipFill>
              <a:ln/>
              <a:effectLst>
                <a:outerShdw blurRad="50800" dist="38100" dir="8100000" algn="tr" rotWithShape="0">
                  <a:prstClr val="black">
                    <a:alpha val="40000"/>
                  </a:prstClr>
                </a:outerShdw>
              </a:effectLst>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B125E8BB-D3D7-BE4D-3E72-FDB2C754D683}"/>
              </a:ext>
            </a:extLst>
          </p:cNvPr>
          <p:cNvSpPr/>
          <p:nvPr/>
        </p:nvSpPr>
        <p:spPr>
          <a:xfrm rot="10800000">
            <a:off x="6352250" y="2148003"/>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27F2D63A-4DE3-9EDB-3039-24770E6A4040}"/>
              </a:ext>
            </a:extLst>
          </p:cNvPr>
          <p:cNvSpPr/>
          <p:nvPr/>
        </p:nvSpPr>
        <p:spPr>
          <a:xfrm rot="10800000">
            <a:off x="4639563" y="3933146"/>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2" name="减号 11">
            <a:extLst>
              <a:ext uri="{FF2B5EF4-FFF2-40B4-BE49-F238E27FC236}">
                <a16:creationId xmlns:a16="http://schemas.microsoft.com/office/drawing/2014/main" id="{7732CFB3-D306-37A7-9660-E63A6B15ACBC}"/>
              </a:ext>
            </a:extLst>
          </p:cNvPr>
          <p:cNvSpPr/>
          <p:nvPr/>
        </p:nvSpPr>
        <p:spPr>
          <a:xfrm>
            <a:off x="5066976" y="2393002"/>
            <a:ext cx="362737" cy="362737"/>
          </a:xfrm>
          <a:prstGeom prst="mathMinus">
            <a:avLst/>
          </a:prstGeom>
          <a:solidFill>
            <a:schemeClr val="bg1">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15" name="箭头: 下 14">
            <a:extLst>
              <a:ext uri="{FF2B5EF4-FFF2-40B4-BE49-F238E27FC236}">
                <a16:creationId xmlns:a16="http://schemas.microsoft.com/office/drawing/2014/main" id="{85808143-DFB6-7BE7-F0F7-7477C4E55A29}"/>
              </a:ext>
            </a:extLst>
          </p:cNvPr>
          <p:cNvSpPr/>
          <p:nvPr/>
        </p:nvSpPr>
        <p:spPr>
          <a:xfrm rot="10800000">
            <a:off x="6352248" y="3933146"/>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1" name="箭头: 下 10">
            <a:extLst>
              <a:ext uri="{FF2B5EF4-FFF2-40B4-BE49-F238E27FC236}">
                <a16:creationId xmlns:a16="http://schemas.microsoft.com/office/drawing/2014/main" id="{4467F178-0678-E2B0-E268-9F6C7A72A42E}"/>
              </a:ext>
            </a:extLst>
          </p:cNvPr>
          <p:cNvSpPr/>
          <p:nvPr/>
        </p:nvSpPr>
        <p:spPr>
          <a:xfrm rot="10800000">
            <a:off x="7211469" y="2393001"/>
            <a:ext cx="362737" cy="181369"/>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3C073728-CFAB-1C80-6215-B85A56D7D9EB}"/>
              </a:ext>
            </a:extLst>
          </p:cNvPr>
          <p:cNvSpPr/>
          <p:nvPr/>
        </p:nvSpPr>
        <p:spPr>
          <a:xfrm rot="10800000">
            <a:off x="5498782" y="4178144"/>
            <a:ext cx="362737" cy="181369"/>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AF47798B-4383-0606-F30E-AE0AEAFFC6E8}"/>
              </a:ext>
            </a:extLst>
          </p:cNvPr>
          <p:cNvSpPr/>
          <p:nvPr/>
        </p:nvSpPr>
        <p:spPr>
          <a:xfrm rot="10800000">
            <a:off x="7211467" y="4178144"/>
            <a:ext cx="362737" cy="181369"/>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graphicFrame>
        <p:nvGraphicFramePr>
          <p:cNvPr id="17" name="表格 16">
            <a:extLst>
              <a:ext uri="{FF2B5EF4-FFF2-40B4-BE49-F238E27FC236}">
                <a16:creationId xmlns:a16="http://schemas.microsoft.com/office/drawing/2014/main" id="{940CC806-B894-9525-FB6D-CBEBBBB1532A}"/>
              </a:ext>
            </a:extLst>
          </p:cNvPr>
          <p:cNvGraphicFramePr>
            <a:graphicFrameLocks noGrp="1"/>
          </p:cNvGraphicFramePr>
          <p:nvPr>
            <p:extLst>
              <p:ext uri="{D42A27DB-BD31-4B8C-83A1-F6EECF244321}">
                <p14:modId xmlns:p14="http://schemas.microsoft.com/office/powerpoint/2010/main" val="3058130907"/>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414046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3" grpId="0" animBg="1"/>
      <p:bldP spid="8" grpId="0" animBg="1"/>
      <p:bldP spid="9" grpId="0" animBg="1"/>
      <p:bldP spid="10" grpId="0" animBg="1"/>
      <p:bldP spid="12" grpId="0" animBg="1"/>
      <p:bldP spid="15" grpId="0" animBg="1"/>
      <p:bldP spid="11" grpId="0" animBg="1"/>
      <p:bldP spid="14"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9F99A65-56C2-4300-5281-9ED1402F2C4C}"/>
              </a:ext>
            </a:extLst>
          </p:cNvPr>
          <p:cNvSpPr>
            <a:spLocks noGrp="1"/>
          </p:cNvSpPr>
          <p:nvPr>
            <p:ph type="title"/>
          </p:nvPr>
        </p:nvSpPr>
        <p:spPr/>
        <p:txBody>
          <a:bodyPr/>
          <a:lstStyle/>
          <a:p>
            <a:r>
              <a:rPr lang="en-US" altLang="zh-CN" dirty="0"/>
              <a:t>Multi-Objective Optimization</a:t>
            </a:r>
            <a:endParaRPr lang="zh-CN" altLang="en-US" dirty="0"/>
          </a:p>
        </p:txBody>
      </p:sp>
      <p:sp>
        <p:nvSpPr>
          <p:cNvPr id="4" name="灯片编号占位符 3">
            <a:extLst>
              <a:ext uri="{FF2B5EF4-FFF2-40B4-BE49-F238E27FC236}">
                <a16:creationId xmlns:a16="http://schemas.microsoft.com/office/drawing/2014/main" id="{F1F39B3B-313B-9615-3022-CBF5A0FBB39A}"/>
              </a:ext>
            </a:extLst>
          </p:cNvPr>
          <p:cNvSpPr>
            <a:spLocks noGrp="1"/>
          </p:cNvSpPr>
          <p:nvPr>
            <p:ph type="sldNum" sz="quarter" idx="12"/>
          </p:nvPr>
        </p:nvSpPr>
        <p:spPr/>
        <p:txBody>
          <a:bodyPr/>
          <a:lstStyle/>
          <a:p>
            <a:fld id="{74A724E5-CF81-458D-9F9A-C575B439CC43}" type="slidenum">
              <a:rPr lang="zh-CN" altLang="en-US" smtClean="0"/>
              <a:t>33</a:t>
            </a:fld>
            <a:endParaRPr lang="zh-CN" altLang="en-US" dirty="0"/>
          </a:p>
        </p:txBody>
      </p:sp>
      <p:graphicFrame>
        <p:nvGraphicFramePr>
          <p:cNvPr id="19" name="内容占位符 4">
            <a:extLst>
              <a:ext uri="{FF2B5EF4-FFF2-40B4-BE49-F238E27FC236}">
                <a16:creationId xmlns:a16="http://schemas.microsoft.com/office/drawing/2014/main" id="{C04AE728-E1F4-3A0F-EE12-69EADB81E03D}"/>
              </a:ext>
            </a:extLst>
          </p:cNvPr>
          <p:cNvGraphicFramePr>
            <a:graphicFrameLocks/>
          </p:cNvGraphicFramePr>
          <p:nvPr>
            <p:extLst>
              <p:ext uri="{D42A27DB-BD31-4B8C-83A1-F6EECF244321}">
                <p14:modId xmlns:p14="http://schemas.microsoft.com/office/powerpoint/2010/main" val="3037242543"/>
              </p:ext>
            </p:extLst>
          </p:nvPr>
        </p:nvGraphicFramePr>
        <p:xfrm>
          <a:off x="0" y="1827848"/>
          <a:ext cx="4710373" cy="40811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箭头: 下 19">
            <a:extLst>
              <a:ext uri="{FF2B5EF4-FFF2-40B4-BE49-F238E27FC236}">
                <a16:creationId xmlns:a16="http://schemas.microsoft.com/office/drawing/2014/main" id="{670F2E35-ADFC-BAC9-EF5D-37ADD626E723}"/>
              </a:ext>
            </a:extLst>
          </p:cNvPr>
          <p:cNvSpPr/>
          <p:nvPr/>
        </p:nvSpPr>
        <p:spPr>
          <a:xfrm rot="10800000">
            <a:off x="2611437" y="2236710"/>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1" name="箭头: 下 20">
            <a:extLst>
              <a:ext uri="{FF2B5EF4-FFF2-40B4-BE49-F238E27FC236}">
                <a16:creationId xmlns:a16="http://schemas.microsoft.com/office/drawing/2014/main" id="{1A5692D2-C129-F07B-040E-A4DFF6FE4A7C}"/>
              </a:ext>
            </a:extLst>
          </p:cNvPr>
          <p:cNvSpPr/>
          <p:nvPr/>
        </p:nvSpPr>
        <p:spPr>
          <a:xfrm rot="10800000">
            <a:off x="898750" y="4021853"/>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2" name="减号 21">
            <a:extLst>
              <a:ext uri="{FF2B5EF4-FFF2-40B4-BE49-F238E27FC236}">
                <a16:creationId xmlns:a16="http://schemas.microsoft.com/office/drawing/2014/main" id="{D06640EB-9C1C-305E-6263-6BBFEE99CBE7}"/>
              </a:ext>
            </a:extLst>
          </p:cNvPr>
          <p:cNvSpPr/>
          <p:nvPr/>
        </p:nvSpPr>
        <p:spPr>
          <a:xfrm>
            <a:off x="1326163" y="2481709"/>
            <a:ext cx="362737" cy="362737"/>
          </a:xfrm>
          <a:prstGeom prst="mathMinus">
            <a:avLst/>
          </a:prstGeom>
          <a:solidFill>
            <a:schemeClr val="bg1">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23" name="箭头: 下 22">
            <a:extLst>
              <a:ext uri="{FF2B5EF4-FFF2-40B4-BE49-F238E27FC236}">
                <a16:creationId xmlns:a16="http://schemas.microsoft.com/office/drawing/2014/main" id="{DE91660B-87D3-4159-E1EC-0F18A77FD5BF}"/>
              </a:ext>
            </a:extLst>
          </p:cNvPr>
          <p:cNvSpPr/>
          <p:nvPr/>
        </p:nvSpPr>
        <p:spPr>
          <a:xfrm rot="10800000">
            <a:off x="2611435" y="4021853"/>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4" name="箭头: 下 23">
            <a:extLst>
              <a:ext uri="{FF2B5EF4-FFF2-40B4-BE49-F238E27FC236}">
                <a16:creationId xmlns:a16="http://schemas.microsoft.com/office/drawing/2014/main" id="{B1D76C08-D02D-5F50-E22B-960FA6A936E5}"/>
              </a:ext>
            </a:extLst>
          </p:cNvPr>
          <p:cNvSpPr/>
          <p:nvPr/>
        </p:nvSpPr>
        <p:spPr>
          <a:xfrm rot="10800000">
            <a:off x="3470656" y="2481708"/>
            <a:ext cx="362737" cy="181369"/>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9EA95725-71E6-7EC3-23BD-EED8E1E25727}"/>
              </a:ext>
            </a:extLst>
          </p:cNvPr>
          <p:cNvSpPr/>
          <p:nvPr/>
        </p:nvSpPr>
        <p:spPr>
          <a:xfrm rot="10800000">
            <a:off x="1757969" y="4266851"/>
            <a:ext cx="362737" cy="181369"/>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E1C5252F-2509-28CD-211C-5C5749048906}"/>
              </a:ext>
            </a:extLst>
          </p:cNvPr>
          <p:cNvSpPr/>
          <p:nvPr/>
        </p:nvSpPr>
        <p:spPr>
          <a:xfrm rot="10800000">
            <a:off x="3470654" y="4266851"/>
            <a:ext cx="362737" cy="181369"/>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F5F64373-BA71-DF45-B617-88A5358C0609}"/>
              </a:ext>
            </a:extLst>
          </p:cNvPr>
          <p:cNvGrpSpPr/>
          <p:nvPr/>
        </p:nvGrpSpPr>
        <p:grpSpPr>
          <a:xfrm>
            <a:off x="3603737" y="3641990"/>
            <a:ext cx="3895137" cy="3151663"/>
            <a:chOff x="4790161" y="3455452"/>
            <a:chExt cx="3895137" cy="3151663"/>
          </a:xfrm>
        </p:grpSpPr>
        <p:grpSp>
          <p:nvGrpSpPr>
            <p:cNvPr id="27" name="组合 26">
              <a:extLst>
                <a:ext uri="{FF2B5EF4-FFF2-40B4-BE49-F238E27FC236}">
                  <a16:creationId xmlns:a16="http://schemas.microsoft.com/office/drawing/2014/main" id="{92885763-F15A-78E9-4990-8369D30096C0}"/>
                </a:ext>
              </a:extLst>
            </p:cNvPr>
            <p:cNvGrpSpPr/>
            <p:nvPr/>
          </p:nvGrpSpPr>
          <p:grpSpPr>
            <a:xfrm>
              <a:off x="4790161" y="3455452"/>
              <a:ext cx="3895137" cy="3151663"/>
              <a:chOff x="7810634" y="2964469"/>
              <a:chExt cx="3895137" cy="3151663"/>
            </a:xfrm>
          </p:grpSpPr>
          <p:grpSp>
            <p:nvGrpSpPr>
              <p:cNvPr id="28" name="组合 27">
                <a:extLst>
                  <a:ext uri="{FF2B5EF4-FFF2-40B4-BE49-F238E27FC236}">
                    <a16:creationId xmlns:a16="http://schemas.microsoft.com/office/drawing/2014/main" id="{8396BEA6-BB02-CBB4-25D6-7317DF7EFFC0}"/>
                  </a:ext>
                </a:extLst>
              </p:cNvPr>
              <p:cNvGrpSpPr/>
              <p:nvPr/>
            </p:nvGrpSpPr>
            <p:grpSpPr>
              <a:xfrm>
                <a:off x="8686464" y="3490686"/>
                <a:ext cx="3019307" cy="2625446"/>
                <a:chOff x="8686464" y="3490686"/>
                <a:chExt cx="3019307" cy="2625446"/>
              </a:xfrm>
            </p:grpSpPr>
            <p:cxnSp>
              <p:nvCxnSpPr>
                <p:cNvPr id="30" name="直接箭头连接符 29">
                  <a:extLst>
                    <a:ext uri="{FF2B5EF4-FFF2-40B4-BE49-F238E27FC236}">
                      <a16:creationId xmlns:a16="http://schemas.microsoft.com/office/drawing/2014/main" id="{E9486D9F-0CF0-19D6-487F-1FC4CEC16411}"/>
                    </a:ext>
                  </a:extLst>
                </p:cNvPr>
                <p:cNvCxnSpPr>
                  <a:cxnSpLocks/>
                </p:cNvCxnSpPr>
                <p:nvPr/>
              </p:nvCxnSpPr>
              <p:spPr>
                <a:xfrm>
                  <a:off x="9154456" y="5681894"/>
                  <a:ext cx="2551315" cy="112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91BFE3C5-9EC7-0D13-C330-7EDB69A77181}"/>
                    </a:ext>
                  </a:extLst>
                </p:cNvPr>
                <p:cNvCxnSpPr>
                  <a:cxnSpLocks/>
                </p:cNvCxnSpPr>
                <p:nvPr/>
              </p:nvCxnSpPr>
              <p:spPr>
                <a:xfrm flipV="1">
                  <a:off x="9154456" y="3490686"/>
                  <a:ext cx="0" cy="22024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文本框 31">
                  <a:extLst>
                    <a:ext uri="{FF2B5EF4-FFF2-40B4-BE49-F238E27FC236}">
                      <a16:creationId xmlns:a16="http://schemas.microsoft.com/office/drawing/2014/main" id="{4D485D80-D134-6DEA-CA66-F1628F4126CB}"/>
                    </a:ext>
                  </a:extLst>
                </p:cNvPr>
                <p:cNvSpPr txBox="1"/>
                <p:nvPr/>
              </p:nvSpPr>
              <p:spPr>
                <a:xfrm>
                  <a:off x="9447120" y="5716022"/>
                  <a:ext cx="1956146" cy="400110"/>
                </a:xfrm>
                <a:prstGeom prst="rect">
                  <a:avLst/>
                </a:prstGeom>
                <a:noFill/>
              </p:spPr>
              <p:txBody>
                <a:bodyPr wrap="square" rtlCol="0">
                  <a:spAutoFit/>
                </a:bodyPr>
                <a:lstStyle/>
                <a:p>
                  <a:r>
                    <a:rPr lang="en-US" altLang="zh-CN" sz="2000" dirty="0"/>
                    <a:t>Preferred Beh.</a:t>
                  </a:r>
                  <a:endParaRPr lang="zh-CN" altLang="en-US" sz="2000" dirty="0"/>
                </a:p>
              </p:txBody>
            </p:sp>
            <p:sp>
              <p:nvSpPr>
                <p:cNvPr id="33" name="文本框 32">
                  <a:extLst>
                    <a:ext uri="{FF2B5EF4-FFF2-40B4-BE49-F238E27FC236}">
                      <a16:creationId xmlns:a16="http://schemas.microsoft.com/office/drawing/2014/main" id="{ABF64905-C781-7148-CFB8-BFE30B450F04}"/>
                    </a:ext>
                  </a:extLst>
                </p:cNvPr>
                <p:cNvSpPr txBox="1"/>
                <p:nvPr/>
              </p:nvSpPr>
              <p:spPr>
                <a:xfrm rot="16200000">
                  <a:off x="8491312" y="4291179"/>
                  <a:ext cx="790414" cy="400110"/>
                </a:xfrm>
                <a:prstGeom prst="rect">
                  <a:avLst/>
                </a:prstGeom>
                <a:noFill/>
              </p:spPr>
              <p:txBody>
                <a:bodyPr wrap="square" rtlCol="0">
                  <a:spAutoFit/>
                </a:bodyPr>
                <a:lstStyle/>
                <a:p>
                  <a:r>
                    <a:rPr lang="en-US" altLang="zh-CN" sz="2000" dirty="0"/>
                    <a:t>Cost</a:t>
                  </a:r>
                  <a:endParaRPr lang="zh-CN" altLang="en-US" sz="2000" dirty="0"/>
                </a:p>
              </p:txBody>
            </p:sp>
            <p:sp>
              <p:nvSpPr>
                <p:cNvPr id="34" name="椭圆 33">
                  <a:extLst>
                    <a:ext uri="{FF2B5EF4-FFF2-40B4-BE49-F238E27FC236}">
                      <a16:creationId xmlns:a16="http://schemas.microsoft.com/office/drawing/2014/main" id="{6F28997B-4272-F761-D470-9664DDD05867}"/>
                    </a:ext>
                  </a:extLst>
                </p:cNvPr>
                <p:cNvSpPr/>
                <p:nvPr/>
              </p:nvSpPr>
              <p:spPr>
                <a:xfrm>
                  <a:off x="10724828" y="4234893"/>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8215A82-DDB8-785D-34C1-5E2B79CCFCDF}"/>
                    </a:ext>
                  </a:extLst>
                </p:cNvPr>
                <p:cNvSpPr/>
                <p:nvPr/>
              </p:nvSpPr>
              <p:spPr>
                <a:xfrm>
                  <a:off x="9668359" y="5290689"/>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898A11DC-2BBB-FB4C-37B7-EE671EB833C6}"/>
                    </a:ext>
                  </a:extLst>
                </p:cNvPr>
                <p:cNvSpPr/>
                <p:nvPr/>
              </p:nvSpPr>
              <p:spPr>
                <a:xfrm>
                  <a:off x="10724828" y="4491234"/>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53ED2B69-FD59-6E4B-A36E-BE1E4BA25D1C}"/>
                    </a:ext>
                  </a:extLst>
                </p:cNvPr>
                <p:cNvSpPr/>
                <p:nvPr/>
              </p:nvSpPr>
              <p:spPr>
                <a:xfrm>
                  <a:off x="9668359" y="4840618"/>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DA03D2A8-7AB6-25FD-C193-D4D2E2215BF9}"/>
                    </a:ext>
                  </a:extLst>
                </p:cNvPr>
                <p:cNvSpPr/>
                <p:nvPr/>
              </p:nvSpPr>
              <p:spPr>
                <a:xfrm>
                  <a:off x="10364491" y="5046280"/>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AF0A3E2B-38C7-F720-A22E-D4B9456BB612}"/>
                    </a:ext>
                  </a:extLst>
                </p:cNvPr>
                <p:cNvSpPr/>
                <p:nvPr/>
              </p:nvSpPr>
              <p:spPr>
                <a:xfrm>
                  <a:off x="10180360" y="4732439"/>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29" name="弧形 28">
                <a:extLst>
                  <a:ext uri="{FF2B5EF4-FFF2-40B4-BE49-F238E27FC236}">
                    <a16:creationId xmlns:a16="http://schemas.microsoft.com/office/drawing/2014/main" id="{1BC7F5E6-FE70-30F8-64B9-8BE03E3699E7}"/>
                  </a:ext>
                </a:extLst>
              </p:cNvPr>
              <p:cNvSpPr/>
              <p:nvPr/>
            </p:nvSpPr>
            <p:spPr>
              <a:xfrm rot="5400000">
                <a:off x="8164517" y="2610586"/>
                <a:ext cx="2565204" cy="3272969"/>
              </a:xfrm>
              <a:prstGeom prst="arc">
                <a:avLst>
                  <a:gd name="adj1" fmla="val 16255991"/>
                  <a:gd name="adj2" fmla="val 21436976"/>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grpSp>
        <p:sp>
          <p:nvSpPr>
            <p:cNvPr id="40" name="椭圆 39">
              <a:extLst>
                <a:ext uri="{FF2B5EF4-FFF2-40B4-BE49-F238E27FC236}">
                  <a16:creationId xmlns:a16="http://schemas.microsoft.com/office/drawing/2014/main" id="{6629775B-F87C-9110-9B13-1DE7C0950E51}"/>
                </a:ext>
              </a:extLst>
            </p:cNvPr>
            <p:cNvSpPr/>
            <p:nvPr/>
          </p:nvSpPr>
          <p:spPr>
            <a:xfrm>
              <a:off x="6557362" y="5948953"/>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49D9B16A-C7B6-8129-60B6-444106394571}"/>
                </a:ext>
              </a:extLst>
            </p:cNvPr>
            <p:cNvSpPr/>
            <p:nvPr/>
          </p:nvSpPr>
          <p:spPr>
            <a:xfrm>
              <a:off x="7222614" y="5778959"/>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8DC65AEF-3B07-A1D6-591F-D613901C61B4}"/>
                </a:ext>
              </a:extLst>
            </p:cNvPr>
            <p:cNvSpPr/>
            <p:nvPr/>
          </p:nvSpPr>
          <p:spPr>
            <a:xfrm>
              <a:off x="7834091" y="5256020"/>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43" name="内容占位符 2">
            <a:extLst>
              <a:ext uri="{FF2B5EF4-FFF2-40B4-BE49-F238E27FC236}">
                <a16:creationId xmlns:a16="http://schemas.microsoft.com/office/drawing/2014/main" id="{A6C6C5C2-C0BC-2DD8-3D90-5141EC907D5D}"/>
              </a:ext>
            </a:extLst>
          </p:cNvPr>
          <p:cNvSpPr txBox="1">
            <a:spLocks/>
          </p:cNvSpPr>
          <p:nvPr/>
        </p:nvSpPr>
        <p:spPr>
          <a:xfrm>
            <a:off x="4524702" y="1825625"/>
            <a:ext cx="6829097" cy="4351338"/>
          </a:xfrm>
          <a:prstGeom prst="rect">
            <a:avLst/>
          </a:prstGeom>
        </p:spPr>
        <p:txBody>
          <a:bodyPr/>
          <a:lstStyle>
            <a:lvl1pPr marL="0"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mc:AlternateContent xmlns:mc="http://schemas.openxmlformats.org/markup-compatibility/2006" xmlns:a14="http://schemas.microsoft.com/office/drawing/2010/main">
        <mc:Choice Requires="a14">
          <p:sp>
            <p:nvSpPr>
              <p:cNvPr id="44" name="内容占位符 2">
                <a:extLst>
                  <a:ext uri="{FF2B5EF4-FFF2-40B4-BE49-F238E27FC236}">
                    <a16:creationId xmlns:a16="http://schemas.microsoft.com/office/drawing/2014/main" id="{8DC144D8-205B-FA09-5953-776A2513E057}"/>
                  </a:ext>
                </a:extLst>
              </p:cNvPr>
              <p:cNvSpPr txBox="1">
                <a:spLocks/>
              </p:cNvSpPr>
              <p:nvPr/>
            </p:nvSpPr>
            <p:spPr>
              <a:xfrm>
                <a:off x="4650828" y="1825625"/>
                <a:ext cx="6702971" cy="4351338"/>
              </a:xfrm>
              <a:prstGeom prst="rect">
                <a:avLst/>
              </a:prstGeom>
            </p:spPr>
            <p:txBody>
              <a:bodyPr/>
              <a:lstStyle>
                <a:lvl1pPr marL="0"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Utility function:</a:t>
                </a: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𝑈</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𝑉</m:t>
                              </m:r>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𝐴</m:t>
                              </m:r>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e>
                          </m:d>
                        </m:e>
                      </m:d>
                    </m:oMath>
                  </m:oMathPara>
                </a14:m>
                <a:endParaRPr lang="en-US" altLang="zh-CN" b="0" dirty="0"/>
              </a:p>
              <a:p>
                <a:r>
                  <a:rPr lang="en-US" altLang="zh-CN" dirty="0"/>
                  <a:t>Find redesign </a:t>
                </a:r>
                <a14:m>
                  <m:oMath xmlns:m="http://schemas.openxmlformats.org/officeDocument/2006/math">
                    <m:r>
                      <a:rPr lang="en-US" altLang="zh-CN" i="1" dirty="0">
                        <a:latin typeface="Cambria Math" panose="02040503050406030204" pitchFamily="18" charset="0"/>
                      </a:rPr>
                      <m:t>𝑀</m:t>
                    </m:r>
                    <m:r>
                      <a:rPr lang="en-US" altLang="zh-CN" i="1" dirty="0">
                        <a:latin typeface="Cambria Math" panose="02040503050406030204" pitchFamily="18" charset="0"/>
                      </a:rPr>
                      <m:t>’</m:t>
                    </m:r>
                  </m:oMath>
                </a14:m>
                <a:r>
                  <a:rPr lang="en-US" altLang="zh-CN" dirty="0"/>
                  <a:t> </a:t>
                </a:r>
                <a:r>
                  <a:rPr lang="en-US" altLang="zh-CN" dirty="0" err="1"/>
                  <a:t>s.t.</a:t>
                </a:r>
                <a:r>
                  <a:rPr lang="en-US" altLang="zh-CN" dirty="0"/>
                  <a:t> </a:t>
                </a:r>
                <a:r>
                  <a:rPr lang="en-US" altLang="zh-CN" b="1" i="1" dirty="0">
                    <a:solidFill>
                      <a:schemeClr val="accent4"/>
                    </a:solidFill>
                  </a:rPr>
                  <a:t>maximizes</a:t>
                </a:r>
                <a:r>
                  <a:rPr lang="en-US" altLang="zh-CN" dirty="0"/>
                  <a:t> function </a:t>
                </a:r>
                <a14:m>
                  <m:oMath xmlns:m="http://schemas.openxmlformats.org/officeDocument/2006/math">
                    <m:r>
                      <a:rPr lang="en-US" altLang="zh-CN" i="1" dirty="0">
                        <a:latin typeface="Cambria Math" panose="02040503050406030204" pitchFamily="18" charset="0"/>
                      </a:rPr>
                      <m:t>𝑈</m:t>
                    </m:r>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𝑉</m:t>
                            </m:r>
                          </m:e>
                          <m:sup>
                            <m:r>
                              <a:rPr lang="en-US" altLang="zh-CN" i="1" dirty="0">
                                <a:latin typeface="Cambria Math" panose="02040503050406030204" pitchFamily="18" charset="0"/>
                              </a:rPr>
                              <m:t>′</m:t>
                            </m:r>
                          </m:sup>
                        </m:sSup>
                        <m:r>
                          <a:rPr lang="en-US" altLang="zh-CN" i="1" dirty="0">
                            <a:latin typeface="Cambria Math" panose="02040503050406030204" pitchFamily="18" charset="0"/>
                          </a:rPr>
                          <m:t>,</m:t>
                        </m:r>
                        <m:r>
                          <a:rPr lang="en-US" altLang="zh-CN" i="1" dirty="0">
                            <a:latin typeface="Cambria Math" panose="02040503050406030204" pitchFamily="18" charset="0"/>
                          </a:rPr>
                          <m:t>𝐴</m:t>
                        </m:r>
                        <m:r>
                          <a:rPr lang="en-US" altLang="zh-CN" i="1" dirty="0">
                            <a:latin typeface="Cambria Math" panose="02040503050406030204" pitchFamily="18" charset="0"/>
                          </a:rPr>
                          <m:t>′</m:t>
                        </m:r>
                      </m:e>
                    </m:d>
                  </m:oMath>
                </a14:m>
                <a:r>
                  <a:rPr lang="zh-CN" altLang="en-US" dirty="0"/>
                  <a:t> </a:t>
                </a:r>
                <a:r>
                  <a:rPr lang="en-US" altLang="zh-CN" dirty="0"/>
                  <a:t>where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𝑉</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𝐴</m:t>
                    </m:r>
                  </m:oMath>
                </a14:m>
                <a:r>
                  <a:rPr lang="en-US" altLang="zh-CN" dirty="0"/>
                  <a:t>.</a:t>
                </a:r>
                <a:endParaRPr lang="zh-CN" altLang="en-US" dirty="0"/>
              </a:p>
            </p:txBody>
          </p:sp>
        </mc:Choice>
        <mc:Fallback xmlns="">
          <p:sp>
            <p:nvSpPr>
              <p:cNvPr id="44" name="内容占位符 2">
                <a:extLst>
                  <a:ext uri="{FF2B5EF4-FFF2-40B4-BE49-F238E27FC236}">
                    <a16:creationId xmlns:a16="http://schemas.microsoft.com/office/drawing/2014/main" id="{8DC144D8-205B-FA09-5953-776A2513E057}"/>
                  </a:ext>
                </a:extLst>
              </p:cNvPr>
              <p:cNvSpPr txBox="1">
                <a:spLocks noRot="1" noChangeAspect="1" noMove="1" noResize="1" noEditPoints="1" noAdjustHandles="1" noChangeArrowheads="1" noChangeShapeType="1" noTextEdit="1"/>
              </p:cNvSpPr>
              <p:nvPr/>
            </p:nvSpPr>
            <p:spPr>
              <a:xfrm>
                <a:off x="4650828" y="1825625"/>
                <a:ext cx="6702971" cy="4351338"/>
              </a:xfrm>
              <a:prstGeom prst="rect">
                <a:avLst/>
              </a:prstGeom>
              <a:blipFill>
                <a:blip r:embed="rId8"/>
                <a:stretch>
                  <a:fillRect l="-1911" t="-2381"/>
                </a:stretch>
              </a:blipFill>
            </p:spPr>
            <p:txBody>
              <a:bodyPr/>
              <a:lstStyle/>
              <a:p>
                <a:r>
                  <a:rPr lang="zh-CN" altLang="en-US">
                    <a:noFill/>
                  </a:rPr>
                  <a:t> </a:t>
                </a:r>
              </a:p>
            </p:txBody>
          </p:sp>
        </mc:Fallback>
      </mc:AlternateContent>
      <p:sp>
        <p:nvSpPr>
          <p:cNvPr id="46" name="对话气泡: 圆角矩形 45">
            <a:extLst>
              <a:ext uri="{FF2B5EF4-FFF2-40B4-BE49-F238E27FC236}">
                <a16:creationId xmlns:a16="http://schemas.microsoft.com/office/drawing/2014/main" id="{0C1F5B5C-ADE7-B69B-3422-EB83C87B848B}"/>
              </a:ext>
            </a:extLst>
          </p:cNvPr>
          <p:cNvSpPr/>
          <p:nvPr/>
        </p:nvSpPr>
        <p:spPr>
          <a:xfrm>
            <a:off x="7821520" y="4349171"/>
            <a:ext cx="2286048" cy="605340"/>
          </a:xfrm>
          <a:prstGeom prst="wedgeRoundRectCallout">
            <a:avLst>
              <a:gd name="adj1" fmla="val -90655"/>
              <a:gd name="adj2" fmla="val 64937"/>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Pareto-Front</a:t>
            </a:r>
            <a:endParaRPr lang="zh-CN" altLang="en-US" sz="2400" i="1" dirty="0"/>
          </a:p>
        </p:txBody>
      </p:sp>
      <p:sp>
        <p:nvSpPr>
          <p:cNvPr id="47" name="对话气泡: 圆角矩形 46">
            <a:extLst>
              <a:ext uri="{FF2B5EF4-FFF2-40B4-BE49-F238E27FC236}">
                <a16:creationId xmlns:a16="http://schemas.microsoft.com/office/drawing/2014/main" id="{04204C55-8239-6CFF-B335-F69621C229B5}"/>
              </a:ext>
            </a:extLst>
          </p:cNvPr>
          <p:cNvSpPr/>
          <p:nvPr/>
        </p:nvSpPr>
        <p:spPr>
          <a:xfrm>
            <a:off x="7821520" y="5613155"/>
            <a:ext cx="2286048" cy="605340"/>
          </a:xfrm>
          <a:prstGeom prst="wedgeRoundRectCallout">
            <a:avLst>
              <a:gd name="adj1" fmla="val -95596"/>
              <a:gd name="adj2" fmla="val -61376"/>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Pareto-Optimal</a:t>
            </a:r>
            <a:endParaRPr lang="zh-CN" altLang="en-US" sz="2400" i="1" dirty="0"/>
          </a:p>
        </p:txBody>
      </p:sp>
      <p:graphicFrame>
        <p:nvGraphicFramePr>
          <p:cNvPr id="2" name="表格 1">
            <a:extLst>
              <a:ext uri="{FF2B5EF4-FFF2-40B4-BE49-F238E27FC236}">
                <a16:creationId xmlns:a16="http://schemas.microsoft.com/office/drawing/2014/main" id="{AEA253E7-9189-662A-66C9-8B7EFF795E81}"/>
              </a:ext>
            </a:extLst>
          </p:cNvPr>
          <p:cNvGraphicFramePr>
            <a:graphicFrameLocks noGrp="1"/>
          </p:cNvGraphicFramePr>
          <p:nvPr>
            <p:extLst>
              <p:ext uri="{D42A27DB-BD31-4B8C-83A1-F6EECF244321}">
                <p14:modId xmlns:p14="http://schemas.microsoft.com/office/powerpoint/2010/main" val="3058130907"/>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379856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4A5922-CCB6-56A5-1DA1-4E85C7572C2B}"/>
              </a:ext>
            </a:extLst>
          </p:cNvPr>
          <p:cNvSpPr>
            <a:spLocks noGrp="1"/>
          </p:cNvSpPr>
          <p:nvPr>
            <p:ph type="title"/>
          </p:nvPr>
        </p:nvSpPr>
        <p:spPr/>
        <p:txBody>
          <a:bodyPr/>
          <a:lstStyle/>
          <a:p>
            <a:r>
              <a:rPr lang="en-US" altLang="zh-CN" dirty="0"/>
              <a:t>Supervisory Control Theory</a:t>
            </a:r>
            <a:endParaRPr lang="zh-CN" altLang="en-US" dirty="0"/>
          </a:p>
        </p:txBody>
      </p:sp>
      <p:sp>
        <p:nvSpPr>
          <p:cNvPr id="4" name="灯片编号占位符 3">
            <a:extLst>
              <a:ext uri="{FF2B5EF4-FFF2-40B4-BE49-F238E27FC236}">
                <a16:creationId xmlns:a16="http://schemas.microsoft.com/office/drawing/2014/main" id="{682BF7AD-912E-CB6E-D180-17FC8290DC6F}"/>
              </a:ext>
            </a:extLst>
          </p:cNvPr>
          <p:cNvSpPr>
            <a:spLocks noGrp="1"/>
          </p:cNvSpPr>
          <p:nvPr>
            <p:ph type="sldNum" sz="quarter" idx="12"/>
          </p:nvPr>
        </p:nvSpPr>
        <p:spPr/>
        <p:txBody>
          <a:bodyPr/>
          <a:lstStyle/>
          <a:p>
            <a:fld id="{74A724E5-CF81-458D-9F9A-C575B439CC43}" type="slidenum">
              <a:rPr lang="zh-CN" altLang="en-US" smtClean="0"/>
              <a:t>34</a:t>
            </a:fld>
            <a:endParaRPr lang="zh-CN" altLang="en-US"/>
          </a:p>
        </p:txBody>
      </p:sp>
      <p:sp>
        <p:nvSpPr>
          <p:cNvPr id="5" name="矩形: 圆角 4">
            <a:extLst>
              <a:ext uri="{FF2B5EF4-FFF2-40B4-BE49-F238E27FC236}">
                <a16:creationId xmlns:a16="http://schemas.microsoft.com/office/drawing/2014/main" id="{E3C30B28-F82F-154C-CEF7-824C3ABBAF32}"/>
              </a:ext>
            </a:extLst>
          </p:cNvPr>
          <p:cNvSpPr/>
          <p:nvPr/>
        </p:nvSpPr>
        <p:spPr>
          <a:xfrm>
            <a:off x="3053901" y="2822294"/>
            <a:ext cx="5958840" cy="1879810"/>
          </a:xfrm>
          <a:prstGeom prst="roundRect">
            <a:avLst/>
          </a:prstGeom>
          <a:ln>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altLang="zh-CN" sz="2400" b="1" dirty="0"/>
              <a:t>System</a:t>
            </a:r>
            <a:endParaRPr lang="zh-CN" altLang="en-US" sz="2400" b="1" dirty="0"/>
          </a:p>
        </p:txBody>
      </p:sp>
      <p:grpSp>
        <p:nvGrpSpPr>
          <p:cNvPr id="6" name="组合 5">
            <a:extLst>
              <a:ext uri="{FF2B5EF4-FFF2-40B4-BE49-F238E27FC236}">
                <a16:creationId xmlns:a16="http://schemas.microsoft.com/office/drawing/2014/main" id="{18C007D8-4593-36BA-DA5D-36E783EE1ABE}"/>
              </a:ext>
            </a:extLst>
          </p:cNvPr>
          <p:cNvGrpSpPr/>
          <p:nvPr/>
        </p:nvGrpSpPr>
        <p:grpSpPr>
          <a:xfrm>
            <a:off x="3172787" y="3398358"/>
            <a:ext cx="2504493" cy="1017860"/>
            <a:chOff x="2308917" y="2179159"/>
            <a:chExt cx="2504493" cy="1017860"/>
          </a:xfrm>
        </p:grpSpPr>
        <p:sp>
          <p:nvSpPr>
            <p:cNvPr id="7" name="矩形: 圆角 6">
              <a:extLst>
                <a:ext uri="{FF2B5EF4-FFF2-40B4-BE49-F238E27FC236}">
                  <a16:creationId xmlns:a16="http://schemas.microsoft.com/office/drawing/2014/main" id="{C1676D4C-3B0B-AA9A-2508-AE39CAB4B486}"/>
                </a:ext>
              </a:extLst>
            </p:cNvPr>
            <p:cNvSpPr/>
            <p:nvPr/>
          </p:nvSpPr>
          <p:spPr>
            <a:xfrm>
              <a:off x="2308917" y="2179159"/>
              <a:ext cx="2504493" cy="1017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t>Machine</a:t>
              </a:r>
              <a:endParaRPr lang="zh-CN" altLang="en-US" sz="2400" b="1" dirty="0"/>
            </a:p>
          </p:txBody>
        </p:sp>
        <p:grpSp>
          <p:nvGrpSpPr>
            <p:cNvPr id="8" name="组合 7">
              <a:extLst>
                <a:ext uri="{FF2B5EF4-FFF2-40B4-BE49-F238E27FC236}">
                  <a16:creationId xmlns:a16="http://schemas.microsoft.com/office/drawing/2014/main" id="{3A78A5A4-459C-84CC-F87F-682582D28FF6}"/>
                </a:ext>
              </a:extLst>
            </p:cNvPr>
            <p:cNvGrpSpPr/>
            <p:nvPr/>
          </p:nvGrpSpPr>
          <p:grpSpPr>
            <a:xfrm>
              <a:off x="3771110" y="2500779"/>
              <a:ext cx="904552" cy="556746"/>
              <a:chOff x="1609647" y="4009914"/>
              <a:chExt cx="1335369" cy="821911"/>
            </a:xfrm>
          </p:grpSpPr>
          <p:sp>
            <p:nvSpPr>
              <p:cNvPr id="9" name="椭圆 8">
                <a:extLst>
                  <a:ext uri="{FF2B5EF4-FFF2-40B4-BE49-F238E27FC236}">
                    <a16:creationId xmlns:a16="http://schemas.microsoft.com/office/drawing/2014/main" id="{3D568BDB-384D-A8BB-AC2A-BAF4FB1B1F28}"/>
                  </a:ext>
                </a:extLst>
              </p:cNvPr>
              <p:cNvSpPr/>
              <p:nvPr/>
            </p:nvSpPr>
            <p:spPr>
              <a:xfrm>
                <a:off x="1609647"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0AC5B06E-F487-D9F1-8C8C-4E754823E629}"/>
                  </a:ext>
                </a:extLst>
              </p:cNvPr>
              <p:cNvSpPr/>
              <p:nvPr/>
            </p:nvSpPr>
            <p:spPr>
              <a:xfrm>
                <a:off x="2600876"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78CBDD0-2080-4CE5-6CC1-FFA07373FF29}"/>
                  </a:ext>
                </a:extLst>
              </p:cNvPr>
              <p:cNvSpPr/>
              <p:nvPr/>
            </p:nvSpPr>
            <p:spPr>
              <a:xfrm>
                <a:off x="2124850" y="4487685"/>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2" name="连接符: 曲线 11">
                <a:extLst>
                  <a:ext uri="{FF2B5EF4-FFF2-40B4-BE49-F238E27FC236}">
                    <a16:creationId xmlns:a16="http://schemas.microsoft.com/office/drawing/2014/main" id="{C8F3EC06-88CE-6BA1-9BE2-EA8B060C1041}"/>
                  </a:ext>
                </a:extLst>
              </p:cNvPr>
              <p:cNvCxnSpPr>
                <a:cxnSpLocks/>
                <a:stCxn id="9" idx="0"/>
                <a:endCxn id="10" idx="0"/>
              </p:cNvCxnSpPr>
              <p:nvPr/>
            </p:nvCxnSpPr>
            <p:spPr>
              <a:xfrm rot="5400000" flipH="1" flipV="1">
                <a:off x="2277331" y="3520649"/>
                <a:ext cx="12700" cy="991229"/>
              </a:xfrm>
              <a:prstGeom prst="curvedConnector3">
                <a:avLst>
                  <a:gd name="adj1" fmla="val 1800000"/>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13" name="连接符: 曲线 12">
                <a:extLst>
                  <a:ext uri="{FF2B5EF4-FFF2-40B4-BE49-F238E27FC236}">
                    <a16:creationId xmlns:a16="http://schemas.microsoft.com/office/drawing/2014/main" id="{0FF2B016-D1CE-07EF-1256-0AEEBA435EC3}"/>
                  </a:ext>
                </a:extLst>
              </p:cNvPr>
              <p:cNvCxnSpPr>
                <a:cxnSpLocks/>
                <a:stCxn id="10" idx="4"/>
                <a:endCxn id="11" idx="6"/>
              </p:cNvCxnSpPr>
              <p:nvPr/>
            </p:nvCxnSpPr>
            <p:spPr>
              <a:xfrm rot="5400000">
                <a:off x="2471292" y="4358101"/>
                <a:ext cx="299352" cy="303956"/>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14" name="连接符: 曲线 13">
                <a:extLst>
                  <a:ext uri="{FF2B5EF4-FFF2-40B4-BE49-F238E27FC236}">
                    <a16:creationId xmlns:a16="http://schemas.microsoft.com/office/drawing/2014/main" id="{0528A28A-98A9-6DD3-7E0F-E976DCF9C3F3}"/>
                  </a:ext>
                </a:extLst>
              </p:cNvPr>
              <p:cNvCxnSpPr>
                <a:cxnSpLocks/>
                <a:stCxn id="11" idx="2"/>
                <a:endCxn id="9" idx="4"/>
              </p:cNvCxnSpPr>
              <p:nvPr/>
            </p:nvCxnSpPr>
            <p:spPr>
              <a:xfrm rot="10800000">
                <a:off x="1781718" y="4360403"/>
                <a:ext cx="343133" cy="299352"/>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grpSp>
      </p:grpSp>
      <p:grpSp>
        <p:nvGrpSpPr>
          <p:cNvPr id="15" name="组合 14">
            <a:extLst>
              <a:ext uri="{FF2B5EF4-FFF2-40B4-BE49-F238E27FC236}">
                <a16:creationId xmlns:a16="http://schemas.microsoft.com/office/drawing/2014/main" id="{22AA8684-98D3-A997-A2C3-B20605DABD48}"/>
              </a:ext>
            </a:extLst>
          </p:cNvPr>
          <p:cNvGrpSpPr/>
          <p:nvPr/>
        </p:nvGrpSpPr>
        <p:grpSpPr>
          <a:xfrm>
            <a:off x="6410317" y="3397728"/>
            <a:ext cx="2504494" cy="1017860"/>
            <a:chOff x="5449277" y="2172772"/>
            <a:chExt cx="2504494" cy="1017860"/>
          </a:xfrm>
        </p:grpSpPr>
        <p:sp>
          <p:nvSpPr>
            <p:cNvPr id="16" name="矩形: 圆角 15">
              <a:extLst>
                <a:ext uri="{FF2B5EF4-FFF2-40B4-BE49-F238E27FC236}">
                  <a16:creationId xmlns:a16="http://schemas.microsoft.com/office/drawing/2014/main" id="{9EBE29DD-AA0B-CAB6-B3FF-44161369C33A}"/>
                </a:ext>
              </a:extLst>
            </p:cNvPr>
            <p:cNvSpPr/>
            <p:nvPr/>
          </p:nvSpPr>
          <p:spPr>
            <a:xfrm>
              <a:off x="5449277" y="2172772"/>
              <a:ext cx="2504494" cy="1017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t>Deviated</a:t>
              </a:r>
            </a:p>
            <a:p>
              <a:r>
                <a:rPr lang="en-US" altLang="zh-CN" sz="2400" b="1" dirty="0"/>
                <a:t>Env.</a:t>
              </a:r>
              <a:endParaRPr lang="zh-CN" altLang="en-US" sz="2400" b="1" dirty="0"/>
            </a:p>
          </p:txBody>
        </p:sp>
        <p:grpSp>
          <p:nvGrpSpPr>
            <p:cNvPr id="17" name="组合 16">
              <a:extLst>
                <a:ext uri="{FF2B5EF4-FFF2-40B4-BE49-F238E27FC236}">
                  <a16:creationId xmlns:a16="http://schemas.microsoft.com/office/drawing/2014/main" id="{D5C23F07-9756-7004-91E3-23CD7D9AE3A9}"/>
                </a:ext>
              </a:extLst>
            </p:cNvPr>
            <p:cNvGrpSpPr/>
            <p:nvPr/>
          </p:nvGrpSpPr>
          <p:grpSpPr>
            <a:xfrm>
              <a:off x="6975465" y="2503915"/>
              <a:ext cx="904552" cy="556746"/>
              <a:chOff x="1609647" y="4009914"/>
              <a:chExt cx="1335369" cy="821911"/>
            </a:xfrm>
          </p:grpSpPr>
          <p:sp>
            <p:nvSpPr>
              <p:cNvPr id="18" name="椭圆 17">
                <a:extLst>
                  <a:ext uri="{FF2B5EF4-FFF2-40B4-BE49-F238E27FC236}">
                    <a16:creationId xmlns:a16="http://schemas.microsoft.com/office/drawing/2014/main" id="{44E0A884-7046-9EC8-4812-C202A2FF8F0D}"/>
                  </a:ext>
                </a:extLst>
              </p:cNvPr>
              <p:cNvSpPr/>
              <p:nvPr/>
            </p:nvSpPr>
            <p:spPr>
              <a:xfrm>
                <a:off x="1609647"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4FA4162-7C79-1978-75C9-A6D14510C7ED}"/>
                  </a:ext>
                </a:extLst>
              </p:cNvPr>
              <p:cNvSpPr/>
              <p:nvPr/>
            </p:nvSpPr>
            <p:spPr>
              <a:xfrm>
                <a:off x="2600876"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53FC8E6-EE5C-2C9D-5CCE-D09E64776374}"/>
                  </a:ext>
                </a:extLst>
              </p:cNvPr>
              <p:cNvSpPr/>
              <p:nvPr/>
            </p:nvSpPr>
            <p:spPr>
              <a:xfrm>
                <a:off x="2124850" y="4487685"/>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1" name="连接符: 曲线 20">
                <a:extLst>
                  <a:ext uri="{FF2B5EF4-FFF2-40B4-BE49-F238E27FC236}">
                    <a16:creationId xmlns:a16="http://schemas.microsoft.com/office/drawing/2014/main" id="{DD332A78-C02A-F1C0-5B15-181A88AEF62D}"/>
                  </a:ext>
                </a:extLst>
              </p:cNvPr>
              <p:cNvCxnSpPr>
                <a:cxnSpLocks/>
                <a:stCxn id="18" idx="0"/>
                <a:endCxn id="19" idx="0"/>
              </p:cNvCxnSpPr>
              <p:nvPr/>
            </p:nvCxnSpPr>
            <p:spPr>
              <a:xfrm rot="5400000" flipH="1" flipV="1">
                <a:off x="2277331" y="3520649"/>
                <a:ext cx="12700" cy="991229"/>
              </a:xfrm>
              <a:prstGeom prst="curvedConnector3">
                <a:avLst>
                  <a:gd name="adj1" fmla="val 1800000"/>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22" name="连接符: 曲线 21">
                <a:extLst>
                  <a:ext uri="{FF2B5EF4-FFF2-40B4-BE49-F238E27FC236}">
                    <a16:creationId xmlns:a16="http://schemas.microsoft.com/office/drawing/2014/main" id="{E83E6AE1-473F-8AA4-0822-8AD101259FF1}"/>
                  </a:ext>
                </a:extLst>
              </p:cNvPr>
              <p:cNvCxnSpPr>
                <a:cxnSpLocks/>
                <a:stCxn id="19" idx="4"/>
                <a:endCxn id="20" idx="6"/>
              </p:cNvCxnSpPr>
              <p:nvPr/>
            </p:nvCxnSpPr>
            <p:spPr>
              <a:xfrm rot="5400000">
                <a:off x="2471292" y="4358101"/>
                <a:ext cx="299352" cy="303956"/>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23" name="连接符: 曲线 22">
                <a:extLst>
                  <a:ext uri="{FF2B5EF4-FFF2-40B4-BE49-F238E27FC236}">
                    <a16:creationId xmlns:a16="http://schemas.microsoft.com/office/drawing/2014/main" id="{73352FD7-9C33-E556-C548-CBDBEDE0C848}"/>
                  </a:ext>
                </a:extLst>
              </p:cNvPr>
              <p:cNvCxnSpPr>
                <a:cxnSpLocks/>
                <a:stCxn id="20" idx="2"/>
                <a:endCxn id="18" idx="4"/>
              </p:cNvCxnSpPr>
              <p:nvPr/>
            </p:nvCxnSpPr>
            <p:spPr>
              <a:xfrm rot="10800000">
                <a:off x="1781718" y="4360403"/>
                <a:ext cx="343133" cy="299352"/>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grpSp>
      </p:grpSp>
      <p:sp>
        <p:nvSpPr>
          <p:cNvPr id="24" name="矩形: 圆角 23">
            <a:extLst>
              <a:ext uri="{FF2B5EF4-FFF2-40B4-BE49-F238E27FC236}">
                <a16:creationId xmlns:a16="http://schemas.microsoft.com/office/drawing/2014/main" id="{D55FEC39-116C-3DD2-1FA3-466021B73D3A}"/>
              </a:ext>
            </a:extLst>
          </p:cNvPr>
          <p:cNvSpPr/>
          <p:nvPr/>
        </p:nvSpPr>
        <p:spPr>
          <a:xfrm>
            <a:off x="4816168" y="5703615"/>
            <a:ext cx="2559663" cy="1017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1" dirty="0"/>
              <a:t>Property</a:t>
            </a:r>
            <a:endParaRPr lang="zh-CN" altLang="en-US" sz="2400" b="1" dirty="0"/>
          </a:p>
        </p:txBody>
      </p:sp>
      <p:sp>
        <p:nvSpPr>
          <p:cNvPr id="25" name="箭头: 下 24">
            <a:extLst>
              <a:ext uri="{FF2B5EF4-FFF2-40B4-BE49-F238E27FC236}">
                <a16:creationId xmlns:a16="http://schemas.microsoft.com/office/drawing/2014/main" id="{D265493F-17A4-A095-D96D-65E4D6FAEEB4}"/>
              </a:ext>
            </a:extLst>
          </p:cNvPr>
          <p:cNvSpPr/>
          <p:nvPr/>
        </p:nvSpPr>
        <p:spPr>
          <a:xfrm>
            <a:off x="4867752" y="4826441"/>
            <a:ext cx="2456496" cy="76449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i="1" dirty="0"/>
              <a:t>satisfy</a:t>
            </a:r>
            <a:endParaRPr lang="zh-CN" altLang="en-US" sz="2800" i="1" dirty="0"/>
          </a:p>
        </p:txBody>
      </p:sp>
      <p:cxnSp>
        <p:nvCxnSpPr>
          <p:cNvPr id="30" name="直接箭头连接符 29">
            <a:extLst>
              <a:ext uri="{FF2B5EF4-FFF2-40B4-BE49-F238E27FC236}">
                <a16:creationId xmlns:a16="http://schemas.microsoft.com/office/drawing/2014/main" id="{E60C9891-58C5-4AF4-0A8F-AAE5FF39C323}"/>
              </a:ext>
            </a:extLst>
          </p:cNvPr>
          <p:cNvCxnSpPr>
            <a:cxnSpLocks/>
            <a:stCxn id="7" idx="3"/>
            <a:endCxn id="16" idx="1"/>
          </p:cNvCxnSpPr>
          <p:nvPr/>
        </p:nvCxnSpPr>
        <p:spPr>
          <a:xfrm flipV="1">
            <a:off x="5677280" y="3906658"/>
            <a:ext cx="733037" cy="630"/>
          </a:xfrm>
          <a:prstGeom prst="straightConnector1">
            <a:avLst/>
          </a:prstGeom>
          <a:ln w="76200">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36" name="矩形: 圆角 35">
            <a:extLst>
              <a:ext uri="{FF2B5EF4-FFF2-40B4-BE49-F238E27FC236}">
                <a16:creationId xmlns:a16="http://schemas.microsoft.com/office/drawing/2014/main" id="{69E19410-56E0-FC3F-B214-683E42C12F79}"/>
              </a:ext>
            </a:extLst>
          </p:cNvPr>
          <p:cNvSpPr/>
          <p:nvPr/>
        </p:nvSpPr>
        <p:spPr>
          <a:xfrm>
            <a:off x="5038481" y="1527621"/>
            <a:ext cx="2010633" cy="1017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1" dirty="0"/>
              <a:t>Controller</a:t>
            </a:r>
            <a:endParaRPr lang="zh-CN" altLang="en-US" sz="2400" b="1" dirty="0"/>
          </a:p>
        </p:txBody>
      </p:sp>
      <p:cxnSp>
        <p:nvCxnSpPr>
          <p:cNvPr id="26" name="连接符: 肘形 25">
            <a:extLst>
              <a:ext uri="{FF2B5EF4-FFF2-40B4-BE49-F238E27FC236}">
                <a16:creationId xmlns:a16="http://schemas.microsoft.com/office/drawing/2014/main" id="{06A4F71B-FAD9-2D58-6234-D34AE76B727A}"/>
              </a:ext>
            </a:extLst>
          </p:cNvPr>
          <p:cNvCxnSpPr>
            <a:cxnSpLocks/>
            <a:endCxn id="36" idx="1"/>
          </p:cNvCxnSpPr>
          <p:nvPr/>
        </p:nvCxnSpPr>
        <p:spPr>
          <a:xfrm rot="5400000" flipH="1" flipV="1">
            <a:off x="4313694" y="2092313"/>
            <a:ext cx="780549" cy="669026"/>
          </a:xfrm>
          <a:prstGeom prst="bentConnector2">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连接符: 肘形 28">
            <a:extLst>
              <a:ext uri="{FF2B5EF4-FFF2-40B4-BE49-F238E27FC236}">
                <a16:creationId xmlns:a16="http://schemas.microsoft.com/office/drawing/2014/main" id="{A7072024-A90F-A5CE-C09B-141337E25051}"/>
              </a:ext>
            </a:extLst>
          </p:cNvPr>
          <p:cNvCxnSpPr>
            <a:cxnSpLocks/>
            <a:stCxn id="36" idx="3"/>
          </p:cNvCxnSpPr>
          <p:nvPr/>
        </p:nvCxnSpPr>
        <p:spPr>
          <a:xfrm>
            <a:off x="7049114" y="2036551"/>
            <a:ext cx="766341" cy="780550"/>
          </a:xfrm>
          <a:prstGeom prst="bentConnector2">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 name="对话气泡: 圆角矩形 30">
            <a:extLst>
              <a:ext uri="{FF2B5EF4-FFF2-40B4-BE49-F238E27FC236}">
                <a16:creationId xmlns:a16="http://schemas.microsoft.com/office/drawing/2014/main" id="{A705CA16-3C5F-73C5-3F79-D393DACC78A1}"/>
              </a:ext>
            </a:extLst>
          </p:cNvPr>
          <p:cNvSpPr/>
          <p:nvPr/>
        </p:nvSpPr>
        <p:spPr>
          <a:xfrm>
            <a:off x="284269" y="1690688"/>
            <a:ext cx="3665219" cy="1017860"/>
          </a:xfrm>
          <a:prstGeom prst="wedgeRoundRectCallout">
            <a:avLst>
              <a:gd name="adj1" fmla="val 59904"/>
              <a:gd name="adj2" fmla="val 33684"/>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Observe events in the machine and env.</a:t>
            </a:r>
            <a:endParaRPr lang="zh-CN" altLang="en-US" sz="2400" i="1" dirty="0"/>
          </a:p>
        </p:txBody>
      </p:sp>
      <p:sp>
        <p:nvSpPr>
          <p:cNvPr id="34" name="对话气泡: 圆角矩形 33">
            <a:extLst>
              <a:ext uri="{FF2B5EF4-FFF2-40B4-BE49-F238E27FC236}">
                <a16:creationId xmlns:a16="http://schemas.microsoft.com/office/drawing/2014/main" id="{8AB0615A-8D7A-4D10-181D-965854D88AF4}"/>
              </a:ext>
            </a:extLst>
          </p:cNvPr>
          <p:cNvSpPr/>
          <p:nvPr/>
        </p:nvSpPr>
        <p:spPr>
          <a:xfrm>
            <a:off x="8169277" y="1698590"/>
            <a:ext cx="3793493" cy="1017860"/>
          </a:xfrm>
          <a:prstGeom prst="wedgeRoundRectCallout">
            <a:avLst>
              <a:gd name="adj1" fmla="val -57207"/>
              <a:gd name="adj2" fmla="val 33684"/>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Ensure the safety property by disabling events.</a:t>
            </a:r>
            <a:endParaRPr lang="zh-CN" altLang="en-US" sz="2400" i="1" dirty="0"/>
          </a:p>
        </p:txBody>
      </p:sp>
      <p:cxnSp>
        <p:nvCxnSpPr>
          <p:cNvPr id="35" name="直接连接符 34">
            <a:extLst>
              <a:ext uri="{FF2B5EF4-FFF2-40B4-BE49-F238E27FC236}">
                <a16:creationId xmlns:a16="http://schemas.microsoft.com/office/drawing/2014/main" id="{4C85E050-A2BA-ED93-FAD4-C93526D6D9DA}"/>
              </a:ext>
            </a:extLst>
          </p:cNvPr>
          <p:cNvCxnSpPr/>
          <p:nvPr/>
        </p:nvCxnSpPr>
        <p:spPr>
          <a:xfrm flipH="1">
            <a:off x="5011566" y="4835478"/>
            <a:ext cx="2168866" cy="652402"/>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graphicFrame>
        <p:nvGraphicFramePr>
          <p:cNvPr id="3" name="表格 2">
            <a:extLst>
              <a:ext uri="{FF2B5EF4-FFF2-40B4-BE49-F238E27FC236}">
                <a16:creationId xmlns:a16="http://schemas.microsoft.com/office/drawing/2014/main" id="{CD583987-EDCE-FA5F-0ABF-A1512765323C}"/>
              </a:ext>
            </a:extLst>
          </p:cNvPr>
          <p:cNvGraphicFramePr>
            <a:graphicFrameLocks noGrp="1"/>
          </p:cNvGraphicFramePr>
          <p:nvPr>
            <p:extLst>
              <p:ext uri="{D42A27DB-BD31-4B8C-83A1-F6EECF244321}">
                <p14:modId xmlns:p14="http://schemas.microsoft.com/office/powerpoint/2010/main" val="3058130907"/>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85217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1" grpId="0" animBg="1"/>
      <p:bldP spid="3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B1077E-1667-D89A-46CD-A763173E16B6}"/>
              </a:ext>
            </a:extLst>
          </p:cNvPr>
          <p:cNvSpPr>
            <a:spLocks noGrp="1"/>
          </p:cNvSpPr>
          <p:nvPr>
            <p:ph type="title"/>
          </p:nvPr>
        </p:nvSpPr>
        <p:spPr/>
        <p:txBody>
          <a:bodyPr/>
          <a:lstStyle/>
          <a:p>
            <a:r>
              <a:rPr lang="en-US" altLang="zh-CN" dirty="0"/>
              <a:t>Optimal Robustification by Control</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8B60AFE-1195-E9E7-9CED-9DFDC59CCEAB}"/>
                  </a:ext>
                </a:extLst>
              </p:cNvPr>
              <p:cNvSpPr>
                <a:spLocks noGrp="1"/>
              </p:cNvSpPr>
              <p:nvPr>
                <p:ph idx="1"/>
              </p:nvPr>
            </p:nvSpPr>
            <p:spPr/>
            <p:txBody>
              <a:bodyPr/>
              <a:lstStyle/>
              <a:p>
                <a:r>
                  <a:rPr lang="en-US" altLang="zh-CN" dirty="0"/>
                  <a:t>Supervisory Control finds a controller </a:t>
                </a:r>
                <a14:m>
                  <m:oMath xmlns:m="http://schemas.openxmlformats.org/officeDocument/2006/math">
                    <m:r>
                      <a:rPr lang="en-US" altLang="zh-CN" b="0" i="1" smtClean="0">
                        <a:latin typeface="Cambria Math" panose="02040503050406030204" pitchFamily="18" charset="0"/>
                      </a:rPr>
                      <m:t>𝑆</m:t>
                    </m:r>
                  </m:oMath>
                </a14:m>
                <a:r>
                  <a:rPr lang="zh-CN" altLang="en-US" dirty="0"/>
                  <a:t> </a:t>
                </a:r>
                <a:r>
                  <a:rPr lang="en-US" altLang="zh-CN" dirty="0" err="1"/>
                  <a:t>s.t.</a:t>
                </a:r>
                <a:endParaRPr lang="en-US" altLang="zh-CN" dirty="0"/>
              </a:p>
              <a:p>
                <a:pPr marL="1143000" lvl="1" indent="-457200"/>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𝐸</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oMath>
                </a14:m>
                <a:r>
                  <a:rPr lang="en-US" altLang="zh-CN" dirty="0"/>
                  <a:t>, thus new design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oMath>
                </a14:m>
                <a:r>
                  <a:rPr lang="en-US" altLang="zh-CN" dirty="0"/>
                  <a:t>.</a:t>
                </a:r>
              </a:p>
              <a:p>
                <a:pPr marL="1143000" lvl="1" indent="-457200"/>
                <a:r>
                  <a:rPr lang="en-US" altLang="zh-CN" dirty="0"/>
                  <a:t>Given events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𝑜</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r>
                      <a:rPr lang="en-US" altLang="zh-CN" b="0" i="1" smtClean="0">
                        <a:latin typeface="Cambria Math" panose="02040503050406030204" pitchFamily="18" charset="0"/>
                      </a:rPr>
                      <m:t>𝑆</m:t>
                    </m:r>
                  </m:oMath>
                </a14:m>
                <a:r>
                  <a:rPr lang="zh-CN" altLang="en-US" dirty="0"/>
                  <a:t> </a:t>
                </a:r>
                <a:r>
                  <a:rPr lang="en-US" altLang="zh-CN" dirty="0"/>
                  <a:t>disables </a:t>
                </a:r>
                <a:r>
                  <a:rPr lang="en-US" altLang="zh-CN" b="1" i="1" dirty="0">
                    <a:solidFill>
                      <a:schemeClr val="accent4"/>
                    </a:solidFill>
                  </a:rPr>
                  <a:t>minimally</a:t>
                </a:r>
                <a:r>
                  <a:rPr lang="en-US" altLang="zh-CN" b="1" dirty="0"/>
                  <a:t> </a:t>
                </a:r>
                <a:r>
                  <a:rPr lang="en-US" altLang="zh-CN" b="1" dirty="0">
                    <a:solidFill>
                      <a:schemeClr val="accent4"/>
                    </a:solidFill>
                  </a:rPr>
                  <a:t>needed</a:t>
                </a:r>
                <a:r>
                  <a:rPr lang="en-US" altLang="zh-CN" b="1" dirty="0"/>
                  <a:t> </a:t>
                </a:r>
                <a:r>
                  <a:rPr lang="en-US" altLang="zh-CN" dirty="0"/>
                  <a:t>events, i.e., retaining as much behavior as possible.</a:t>
                </a:r>
              </a:p>
              <a:p>
                <a:pPr marL="457200" indent="-457200"/>
                <a:r>
                  <a:rPr lang="en-US" altLang="zh-CN" dirty="0"/>
                  <a:t>Algorithm for finding optimal solutions:</a:t>
                </a:r>
              </a:p>
              <a:p>
                <a:pPr marL="1143000" lvl="1" indent="-457200"/>
                <a:r>
                  <a:rPr lang="en-US" altLang="zh-CN" dirty="0"/>
                  <a:t>Search for a tuple of </a:t>
                </a:r>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𝑜</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𝑐</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oMath>
                </a14:m>
                <a:r>
                  <a:rPr lang="en-US" altLang="zh-CN" dirty="0"/>
                  <a:t>,</a:t>
                </a:r>
              </a:p>
              <a:p>
                <a:pPr marL="1143000" lvl="1" indent="-457200"/>
                <a:r>
                  <a:rPr lang="en-US" altLang="zh-CN" dirty="0"/>
                  <a:t>Synthesize a new design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oMath>
                </a14:m>
                <a:r>
                  <a:rPr lang="en-US" altLang="zh-CN" dirty="0"/>
                  <a:t>,</a:t>
                </a:r>
              </a:p>
              <a:p>
                <a:pPr marL="1143000" lvl="1" indent="-457200"/>
                <a:r>
                  <a:rPr lang="en-US" altLang="zh-CN" dirty="0"/>
                  <a:t>Compute utility </a:t>
                </a:r>
                <a14:m>
                  <m:oMath xmlns:m="http://schemas.openxmlformats.org/officeDocument/2006/math">
                    <m:r>
                      <a:rPr lang="en-US" altLang="zh-CN" b="0" i="1" smtClean="0">
                        <a:latin typeface="Cambria Math" panose="02040503050406030204" pitchFamily="18" charset="0"/>
                      </a:rPr>
                      <m:t>𝑈</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e>
                    </m:d>
                  </m:oMath>
                </a14:m>
                <a:r>
                  <a:rPr lang="en-US" altLang="zh-CN" dirty="0"/>
                  <a:t>,</a:t>
                </a:r>
              </a:p>
              <a:p>
                <a:pPr marL="1143000" lvl="1" indent="-457200"/>
                <a:r>
                  <a:rPr lang="en-US" altLang="zh-CN" dirty="0"/>
                  <a:t>Repeat…</a:t>
                </a:r>
              </a:p>
            </p:txBody>
          </p:sp>
        </mc:Choice>
        <mc:Fallback xmlns="">
          <p:sp>
            <p:nvSpPr>
              <p:cNvPr id="3" name="内容占位符 2">
                <a:extLst>
                  <a:ext uri="{FF2B5EF4-FFF2-40B4-BE49-F238E27FC236}">
                    <a16:creationId xmlns:a16="http://schemas.microsoft.com/office/drawing/2014/main" id="{E8B60AFE-1195-E9E7-9CED-9DFDC59CCEAB}"/>
                  </a:ext>
                </a:extLst>
              </p:cNvPr>
              <p:cNvSpPr>
                <a:spLocks noGrp="1" noRot="1" noChangeAspect="1" noMove="1" noResize="1" noEditPoints="1" noAdjustHandles="1" noChangeArrowheads="1" noChangeShapeType="1" noTextEdit="1"/>
              </p:cNvSpPr>
              <p:nvPr>
                <p:ph idx="1"/>
              </p:nvPr>
            </p:nvSpPr>
            <p:spPr>
              <a:blipFill>
                <a:blip r:embed="rId3"/>
                <a:stretch>
                  <a:fillRect l="-1217" t="-23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A3E005D0-57DC-EEE1-3515-6964F1ACC39A}"/>
              </a:ext>
            </a:extLst>
          </p:cNvPr>
          <p:cNvSpPr>
            <a:spLocks noGrp="1"/>
          </p:cNvSpPr>
          <p:nvPr>
            <p:ph type="sldNum" sz="quarter" idx="12"/>
          </p:nvPr>
        </p:nvSpPr>
        <p:spPr/>
        <p:txBody>
          <a:bodyPr/>
          <a:lstStyle/>
          <a:p>
            <a:fld id="{74A724E5-CF81-458D-9F9A-C575B439CC43}" type="slidenum">
              <a:rPr lang="zh-CN" altLang="en-US" smtClean="0"/>
              <a:t>35</a:t>
            </a:fld>
            <a:endParaRPr lang="zh-CN" altLang="en-US"/>
          </a:p>
        </p:txBody>
      </p:sp>
      <p:grpSp>
        <p:nvGrpSpPr>
          <p:cNvPr id="5" name="组合 4">
            <a:extLst>
              <a:ext uri="{FF2B5EF4-FFF2-40B4-BE49-F238E27FC236}">
                <a16:creationId xmlns:a16="http://schemas.microsoft.com/office/drawing/2014/main" id="{2E424194-D8B5-EBA0-2E83-2CBF5E8DE6BB}"/>
              </a:ext>
            </a:extLst>
          </p:cNvPr>
          <p:cNvGrpSpPr/>
          <p:nvPr/>
        </p:nvGrpSpPr>
        <p:grpSpPr>
          <a:xfrm>
            <a:off x="6663031" y="3387249"/>
            <a:ext cx="3895137" cy="3151663"/>
            <a:chOff x="4790161" y="3455452"/>
            <a:chExt cx="3895137" cy="3151663"/>
          </a:xfrm>
        </p:grpSpPr>
        <p:grpSp>
          <p:nvGrpSpPr>
            <p:cNvPr id="19" name="组合 18">
              <a:extLst>
                <a:ext uri="{FF2B5EF4-FFF2-40B4-BE49-F238E27FC236}">
                  <a16:creationId xmlns:a16="http://schemas.microsoft.com/office/drawing/2014/main" id="{90D8C255-A5FE-34BD-DE05-01C04F9509FC}"/>
                </a:ext>
              </a:extLst>
            </p:cNvPr>
            <p:cNvGrpSpPr/>
            <p:nvPr/>
          </p:nvGrpSpPr>
          <p:grpSpPr>
            <a:xfrm>
              <a:off x="4790161" y="3455452"/>
              <a:ext cx="3895137" cy="3151663"/>
              <a:chOff x="7810634" y="2964469"/>
              <a:chExt cx="3895137" cy="3151663"/>
            </a:xfrm>
          </p:grpSpPr>
          <p:grpSp>
            <p:nvGrpSpPr>
              <p:cNvPr id="24" name="组合 23">
                <a:extLst>
                  <a:ext uri="{FF2B5EF4-FFF2-40B4-BE49-F238E27FC236}">
                    <a16:creationId xmlns:a16="http://schemas.microsoft.com/office/drawing/2014/main" id="{6E874F08-6901-F115-7CE9-408725A73DC1}"/>
                  </a:ext>
                </a:extLst>
              </p:cNvPr>
              <p:cNvGrpSpPr/>
              <p:nvPr/>
            </p:nvGrpSpPr>
            <p:grpSpPr>
              <a:xfrm>
                <a:off x="8686464" y="3490686"/>
                <a:ext cx="3019307" cy="2625446"/>
                <a:chOff x="8686464" y="3490686"/>
                <a:chExt cx="3019307" cy="2625446"/>
              </a:xfrm>
            </p:grpSpPr>
            <p:cxnSp>
              <p:nvCxnSpPr>
                <p:cNvPr id="26" name="直接箭头连接符 25">
                  <a:extLst>
                    <a:ext uri="{FF2B5EF4-FFF2-40B4-BE49-F238E27FC236}">
                      <a16:creationId xmlns:a16="http://schemas.microsoft.com/office/drawing/2014/main" id="{461BB345-0F78-0E84-5788-A0451673CF3D}"/>
                    </a:ext>
                  </a:extLst>
                </p:cNvPr>
                <p:cNvCxnSpPr>
                  <a:cxnSpLocks/>
                </p:cNvCxnSpPr>
                <p:nvPr/>
              </p:nvCxnSpPr>
              <p:spPr>
                <a:xfrm>
                  <a:off x="9154456" y="5681894"/>
                  <a:ext cx="2551315" cy="112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a:extLst>
                    <a:ext uri="{FF2B5EF4-FFF2-40B4-BE49-F238E27FC236}">
                      <a16:creationId xmlns:a16="http://schemas.microsoft.com/office/drawing/2014/main" id="{8DC97305-AAC5-7A32-26E0-57DE39065D81}"/>
                    </a:ext>
                  </a:extLst>
                </p:cNvPr>
                <p:cNvCxnSpPr>
                  <a:cxnSpLocks/>
                </p:cNvCxnSpPr>
                <p:nvPr/>
              </p:nvCxnSpPr>
              <p:spPr>
                <a:xfrm flipV="1">
                  <a:off x="9154456" y="3490686"/>
                  <a:ext cx="0" cy="22024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36B4838A-CA30-CC7F-F189-8A34D529B6A7}"/>
                    </a:ext>
                  </a:extLst>
                </p:cNvPr>
                <p:cNvSpPr txBox="1"/>
                <p:nvPr/>
              </p:nvSpPr>
              <p:spPr>
                <a:xfrm>
                  <a:off x="9447120" y="5716022"/>
                  <a:ext cx="1956146" cy="400110"/>
                </a:xfrm>
                <a:prstGeom prst="rect">
                  <a:avLst/>
                </a:prstGeom>
                <a:noFill/>
              </p:spPr>
              <p:txBody>
                <a:bodyPr wrap="square" rtlCol="0">
                  <a:spAutoFit/>
                </a:bodyPr>
                <a:lstStyle/>
                <a:p>
                  <a:r>
                    <a:rPr lang="en-US" altLang="zh-CN" sz="2000" dirty="0"/>
                    <a:t>Preferred Beh.</a:t>
                  </a:r>
                  <a:endParaRPr lang="zh-CN" altLang="en-US" sz="2000" dirty="0"/>
                </a:p>
              </p:txBody>
            </p:sp>
            <p:sp>
              <p:nvSpPr>
                <p:cNvPr id="29" name="文本框 28">
                  <a:extLst>
                    <a:ext uri="{FF2B5EF4-FFF2-40B4-BE49-F238E27FC236}">
                      <a16:creationId xmlns:a16="http://schemas.microsoft.com/office/drawing/2014/main" id="{FF96E21B-DEC0-903E-8FC3-C2F40EC7A078}"/>
                    </a:ext>
                  </a:extLst>
                </p:cNvPr>
                <p:cNvSpPr txBox="1"/>
                <p:nvPr/>
              </p:nvSpPr>
              <p:spPr>
                <a:xfrm rot="16200000">
                  <a:off x="8491312" y="4291179"/>
                  <a:ext cx="790414" cy="400110"/>
                </a:xfrm>
                <a:prstGeom prst="rect">
                  <a:avLst/>
                </a:prstGeom>
                <a:noFill/>
              </p:spPr>
              <p:txBody>
                <a:bodyPr wrap="square" rtlCol="0">
                  <a:spAutoFit/>
                </a:bodyPr>
                <a:lstStyle/>
                <a:p>
                  <a:r>
                    <a:rPr lang="en-US" altLang="zh-CN" sz="2000" dirty="0"/>
                    <a:t>Cost</a:t>
                  </a:r>
                  <a:endParaRPr lang="zh-CN" altLang="en-US" sz="2000" dirty="0"/>
                </a:p>
              </p:txBody>
            </p:sp>
            <p:sp>
              <p:nvSpPr>
                <p:cNvPr id="30" name="椭圆 29">
                  <a:extLst>
                    <a:ext uri="{FF2B5EF4-FFF2-40B4-BE49-F238E27FC236}">
                      <a16:creationId xmlns:a16="http://schemas.microsoft.com/office/drawing/2014/main" id="{F096524C-377B-70AC-6EDE-98982DB6722F}"/>
                    </a:ext>
                  </a:extLst>
                </p:cNvPr>
                <p:cNvSpPr/>
                <p:nvPr/>
              </p:nvSpPr>
              <p:spPr>
                <a:xfrm>
                  <a:off x="10724828" y="4234893"/>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C1DFAE01-D92B-F90C-8DBD-57BDC76277AA}"/>
                    </a:ext>
                  </a:extLst>
                </p:cNvPr>
                <p:cNvSpPr/>
                <p:nvPr/>
              </p:nvSpPr>
              <p:spPr>
                <a:xfrm>
                  <a:off x="9668359" y="5290689"/>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C908230-C353-8411-5A79-478F51D9FE23}"/>
                    </a:ext>
                  </a:extLst>
                </p:cNvPr>
                <p:cNvSpPr/>
                <p:nvPr/>
              </p:nvSpPr>
              <p:spPr>
                <a:xfrm>
                  <a:off x="10724828" y="4491234"/>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5D283B13-7CEF-E8F7-8F5E-B59EA3272C07}"/>
                    </a:ext>
                  </a:extLst>
                </p:cNvPr>
                <p:cNvSpPr/>
                <p:nvPr/>
              </p:nvSpPr>
              <p:spPr>
                <a:xfrm>
                  <a:off x="9668359" y="4840618"/>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C8F62BAC-B437-E1E2-8FDC-A077C61F529C}"/>
                    </a:ext>
                  </a:extLst>
                </p:cNvPr>
                <p:cNvSpPr/>
                <p:nvPr/>
              </p:nvSpPr>
              <p:spPr>
                <a:xfrm>
                  <a:off x="10364491" y="5046280"/>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53C116AC-5F1F-52D4-E14E-D0552DFC582B}"/>
                    </a:ext>
                  </a:extLst>
                </p:cNvPr>
                <p:cNvSpPr/>
                <p:nvPr/>
              </p:nvSpPr>
              <p:spPr>
                <a:xfrm>
                  <a:off x="10180360" y="4732439"/>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25" name="弧形 24">
                <a:extLst>
                  <a:ext uri="{FF2B5EF4-FFF2-40B4-BE49-F238E27FC236}">
                    <a16:creationId xmlns:a16="http://schemas.microsoft.com/office/drawing/2014/main" id="{F3073EB9-05B5-EAA0-EE22-3E7266D04B1F}"/>
                  </a:ext>
                </a:extLst>
              </p:cNvPr>
              <p:cNvSpPr/>
              <p:nvPr/>
            </p:nvSpPr>
            <p:spPr>
              <a:xfrm rot="5400000">
                <a:off x="8164517" y="2610586"/>
                <a:ext cx="2565204" cy="3272969"/>
              </a:xfrm>
              <a:prstGeom prst="arc">
                <a:avLst>
                  <a:gd name="adj1" fmla="val 16255991"/>
                  <a:gd name="adj2" fmla="val 21436976"/>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grpSp>
        <p:sp>
          <p:nvSpPr>
            <p:cNvPr id="20" name="椭圆 19">
              <a:extLst>
                <a:ext uri="{FF2B5EF4-FFF2-40B4-BE49-F238E27FC236}">
                  <a16:creationId xmlns:a16="http://schemas.microsoft.com/office/drawing/2014/main" id="{1263C2EA-20CF-49BC-D5E8-B1ECD494077F}"/>
                </a:ext>
              </a:extLst>
            </p:cNvPr>
            <p:cNvSpPr/>
            <p:nvPr/>
          </p:nvSpPr>
          <p:spPr>
            <a:xfrm>
              <a:off x="6557362" y="5948953"/>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204FB78-89FC-2C5D-4FA7-C774CE568311}"/>
                </a:ext>
              </a:extLst>
            </p:cNvPr>
            <p:cNvSpPr/>
            <p:nvPr/>
          </p:nvSpPr>
          <p:spPr>
            <a:xfrm>
              <a:off x="7222614" y="5778959"/>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8CB6EA0D-D236-8559-DAE8-FB63BCBA8F68}"/>
                </a:ext>
              </a:extLst>
            </p:cNvPr>
            <p:cNvSpPr/>
            <p:nvPr/>
          </p:nvSpPr>
          <p:spPr>
            <a:xfrm>
              <a:off x="7834091" y="5256020"/>
              <a:ext cx="121404" cy="1214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aphicFrame>
        <p:nvGraphicFramePr>
          <p:cNvPr id="6" name="表格 5">
            <a:extLst>
              <a:ext uri="{FF2B5EF4-FFF2-40B4-BE49-F238E27FC236}">
                <a16:creationId xmlns:a16="http://schemas.microsoft.com/office/drawing/2014/main" id="{66E591C9-E331-2708-D29C-F774DA580B71}"/>
              </a:ext>
            </a:extLst>
          </p:cNvPr>
          <p:cNvGraphicFramePr>
            <a:graphicFrameLocks noGrp="1"/>
          </p:cNvGraphicFramePr>
          <p:nvPr>
            <p:extLst>
              <p:ext uri="{D42A27DB-BD31-4B8C-83A1-F6EECF244321}">
                <p14:modId xmlns:p14="http://schemas.microsoft.com/office/powerpoint/2010/main" val="3058130907"/>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14782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4DFBA-B9CA-7A5C-660B-54FC2073725B}"/>
              </a:ext>
            </a:extLst>
          </p:cNvPr>
          <p:cNvSpPr>
            <a:spLocks noGrp="1"/>
          </p:cNvSpPr>
          <p:nvPr>
            <p:ph type="title"/>
          </p:nvPr>
        </p:nvSpPr>
        <p:spPr/>
        <p:txBody>
          <a:bodyPr/>
          <a:lstStyle/>
          <a:p>
            <a:r>
              <a:rPr lang="en-US" altLang="zh-CN" dirty="0"/>
              <a:t>Robustification by Control Summary</a:t>
            </a:r>
            <a:endParaRPr lang="zh-CN" altLang="en-US" dirty="0"/>
          </a:p>
        </p:txBody>
      </p:sp>
      <p:sp>
        <p:nvSpPr>
          <p:cNvPr id="4" name="灯片编号占位符 3">
            <a:extLst>
              <a:ext uri="{FF2B5EF4-FFF2-40B4-BE49-F238E27FC236}">
                <a16:creationId xmlns:a16="http://schemas.microsoft.com/office/drawing/2014/main" id="{E0A9B099-FF5A-F76D-6257-6D5602605284}"/>
              </a:ext>
            </a:extLst>
          </p:cNvPr>
          <p:cNvSpPr>
            <a:spLocks noGrp="1"/>
          </p:cNvSpPr>
          <p:nvPr>
            <p:ph type="sldNum" sz="quarter" idx="12"/>
          </p:nvPr>
        </p:nvSpPr>
        <p:spPr/>
        <p:txBody>
          <a:bodyPr/>
          <a:lstStyle/>
          <a:p>
            <a:fld id="{74A724E5-CF81-458D-9F9A-C575B439CC43}" type="slidenum">
              <a:rPr lang="zh-CN" altLang="en-US" smtClean="0"/>
              <a:t>36</a:t>
            </a:fld>
            <a:endParaRPr lang="zh-CN" altLang="en-US"/>
          </a:p>
        </p:txBody>
      </p:sp>
      <p:grpSp>
        <p:nvGrpSpPr>
          <p:cNvPr id="27" name="组合 26">
            <a:extLst>
              <a:ext uri="{FF2B5EF4-FFF2-40B4-BE49-F238E27FC236}">
                <a16:creationId xmlns:a16="http://schemas.microsoft.com/office/drawing/2014/main" id="{B81998FD-DD48-1BE4-5455-0C5EEDDAA7C6}"/>
              </a:ext>
            </a:extLst>
          </p:cNvPr>
          <p:cNvGrpSpPr/>
          <p:nvPr/>
        </p:nvGrpSpPr>
        <p:grpSpPr>
          <a:xfrm>
            <a:off x="564098" y="2086502"/>
            <a:ext cx="11063804" cy="3381096"/>
            <a:chOff x="278856" y="2162073"/>
            <a:chExt cx="11063804" cy="3381096"/>
          </a:xfrm>
        </p:grpSpPr>
        <p:grpSp>
          <p:nvGrpSpPr>
            <p:cNvPr id="5" name="Group 42">
              <a:extLst>
                <a:ext uri="{FF2B5EF4-FFF2-40B4-BE49-F238E27FC236}">
                  <a16:creationId xmlns:a16="http://schemas.microsoft.com/office/drawing/2014/main" id="{B78B6F34-11FD-62BC-16BF-6CC4C95F18F4}"/>
                </a:ext>
              </a:extLst>
            </p:cNvPr>
            <p:cNvGrpSpPr/>
            <p:nvPr/>
          </p:nvGrpSpPr>
          <p:grpSpPr>
            <a:xfrm>
              <a:off x="932302" y="2162073"/>
              <a:ext cx="3600995" cy="972376"/>
              <a:chOff x="76200" y="1119431"/>
              <a:chExt cx="3600995" cy="972376"/>
            </a:xfrm>
          </p:grpSpPr>
          <mc:AlternateContent xmlns:mc="http://schemas.openxmlformats.org/markup-compatibility/2006" xmlns:a14="http://schemas.microsoft.com/office/drawing/2010/main">
            <mc:Choice Requires="a14">
              <p:sp>
                <p:nvSpPr>
                  <p:cNvPr id="6" name="Rectangle: Folded Corner 5">
                    <a:extLst>
                      <a:ext uri="{FF2B5EF4-FFF2-40B4-BE49-F238E27FC236}">
                        <a16:creationId xmlns:a16="http://schemas.microsoft.com/office/drawing/2014/main" id="{406BCC01-D88D-5803-4F96-8D3C9CE5397D}"/>
                      </a:ext>
                    </a:extLst>
                  </p:cNvPr>
                  <p:cNvSpPr/>
                  <p:nvPr/>
                </p:nvSpPr>
                <p:spPr>
                  <a:xfrm>
                    <a:off x="202096" y="1265204"/>
                    <a:ext cx="1020418"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Machine (</a:t>
                    </a:r>
                    <a14:m>
                      <m:oMath xmlns:m="http://schemas.openxmlformats.org/officeDocument/2006/math">
                        <m:r>
                          <a:rPr lang="en-US" i="1" dirty="0" smtClean="0">
                            <a:latin typeface="Cambria Math" panose="02040503050406030204" pitchFamily="18" charset="0"/>
                            <a:cs typeface="Times New Roman" panose="02020603050405020304" pitchFamily="18" charset="0"/>
                          </a:rPr>
                          <m:t>𝑀</m:t>
                        </m:r>
                      </m:oMath>
                    </a14:m>
                    <a:r>
                      <a:rPr lang="en-US" dirty="0">
                        <a:latin typeface="Times New Roman" panose="02020603050405020304" pitchFamily="18" charset="0"/>
                        <a:cs typeface="Times New Roman" panose="02020603050405020304" pitchFamily="18" charset="0"/>
                      </a:rPr>
                      <a:t>)</a:t>
                    </a:r>
                  </a:p>
                </p:txBody>
              </p:sp>
            </mc:Choice>
            <mc:Fallback xmlns="">
              <p:sp>
                <p:nvSpPr>
                  <p:cNvPr id="6" name="Rectangle: Folded Corner 5">
                    <a:extLst>
                      <a:ext uri="{FF2B5EF4-FFF2-40B4-BE49-F238E27FC236}">
                        <a16:creationId xmlns:a16="http://schemas.microsoft.com/office/drawing/2014/main" id="{406BCC01-D88D-5803-4F96-8D3C9CE5397D}"/>
                      </a:ext>
                    </a:extLst>
                  </p:cNvPr>
                  <p:cNvSpPr>
                    <a:spLocks noRot="1" noChangeAspect="1" noMove="1" noResize="1" noEditPoints="1" noAdjustHandles="1" noChangeArrowheads="1" noChangeShapeType="1" noTextEdit="1"/>
                  </p:cNvSpPr>
                  <p:nvPr/>
                </p:nvSpPr>
                <p:spPr>
                  <a:xfrm>
                    <a:off x="202096" y="1265204"/>
                    <a:ext cx="1020418" cy="675860"/>
                  </a:xfrm>
                  <a:prstGeom prst="foldedCorner">
                    <a:avLst/>
                  </a:prstGeom>
                  <a:blipFill>
                    <a:blip r:embed="rId3"/>
                    <a:stretch>
                      <a:fillRect l="-2857" t="-9649" b="-1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Folded Corner 6">
                    <a:extLst>
                      <a:ext uri="{FF2B5EF4-FFF2-40B4-BE49-F238E27FC236}">
                        <a16:creationId xmlns:a16="http://schemas.microsoft.com/office/drawing/2014/main" id="{7F6A621C-1750-B25C-9E84-CAB66DEFB2A6}"/>
                      </a:ext>
                    </a:extLst>
                  </p:cNvPr>
                  <p:cNvSpPr/>
                  <p:nvPr/>
                </p:nvSpPr>
                <p:spPr>
                  <a:xfrm>
                    <a:off x="1354803" y="1271450"/>
                    <a:ext cx="1020418"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Env</a:t>
                    </a:r>
                  </a:p>
                  <a:p>
                    <a:pPr algn="ctr"/>
                    <a:r>
                      <a:rPr lang="en-US" dirty="0">
                        <a:latin typeface="Times New Roman" panose="02020603050405020304" pitchFamily="18" charset="0"/>
                        <a:cs typeface="Times New Roman" panose="02020603050405020304" pitchFamily="18" charset="0"/>
                      </a:rPr>
                      <a:t>(</a:t>
                    </a:r>
                    <a14:m>
                      <m:oMath xmlns:m="http://schemas.openxmlformats.org/officeDocument/2006/math">
                        <m:r>
                          <a:rPr lang="en-US" b="0" i="1" dirty="0" smtClean="0">
                            <a:latin typeface="Cambria Math" panose="02040503050406030204" pitchFamily="18" charset="0"/>
                            <a:cs typeface="Times New Roman" panose="02020603050405020304" pitchFamily="18" charset="0"/>
                          </a:rPr>
                          <m:t>𝐸</m:t>
                        </m:r>
                      </m:oMath>
                    </a14:m>
                    <a:r>
                      <a:rPr lang="en-US" dirty="0">
                        <a:latin typeface="Times New Roman" panose="02020603050405020304" pitchFamily="18" charset="0"/>
                        <a:cs typeface="Times New Roman" panose="02020603050405020304" pitchFamily="18" charset="0"/>
                      </a:rPr>
                      <a:t>)</a:t>
                    </a:r>
                  </a:p>
                </p:txBody>
              </p:sp>
            </mc:Choice>
            <mc:Fallback xmlns="">
              <p:sp>
                <p:nvSpPr>
                  <p:cNvPr id="7" name="Rectangle: Folded Corner 6">
                    <a:extLst>
                      <a:ext uri="{FF2B5EF4-FFF2-40B4-BE49-F238E27FC236}">
                        <a16:creationId xmlns:a16="http://schemas.microsoft.com/office/drawing/2014/main" id="{CEA42AA7-C86A-F690-7209-D99DAFAE9AFE}"/>
                      </a:ext>
                    </a:extLst>
                  </p:cNvPr>
                  <p:cNvSpPr>
                    <a:spLocks noRot="1" noChangeAspect="1" noMove="1" noResize="1" noEditPoints="1" noAdjustHandles="1" noChangeArrowheads="1" noChangeShapeType="1" noTextEdit="1"/>
                  </p:cNvSpPr>
                  <p:nvPr/>
                </p:nvSpPr>
                <p:spPr>
                  <a:xfrm>
                    <a:off x="1354803" y="1271450"/>
                    <a:ext cx="1020418" cy="675860"/>
                  </a:xfrm>
                  <a:prstGeom prst="foldedCorner">
                    <a:avLst/>
                  </a:prstGeom>
                  <a:blipFill>
                    <a:blip r:embed="rId4"/>
                    <a:stretch>
                      <a:fillRect t="-9821" b="-26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Folded Corner 7">
                    <a:extLst>
                      <a:ext uri="{FF2B5EF4-FFF2-40B4-BE49-F238E27FC236}">
                        <a16:creationId xmlns:a16="http://schemas.microsoft.com/office/drawing/2014/main" id="{9001F1A3-4381-2069-581D-1EBF6CB30FCA}"/>
                      </a:ext>
                    </a:extLst>
                  </p:cNvPr>
                  <p:cNvSpPr/>
                  <p:nvPr/>
                </p:nvSpPr>
                <p:spPr>
                  <a:xfrm>
                    <a:off x="2507510" y="1265204"/>
                    <a:ext cx="1020419"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Property (</a:t>
                    </a:r>
                    <a14:m>
                      <m:oMath xmlns:m="http://schemas.openxmlformats.org/officeDocument/2006/math">
                        <m:r>
                          <a:rPr lang="en-US" b="0" i="1" dirty="0" smtClean="0">
                            <a:latin typeface="Cambria Math" panose="02040503050406030204" pitchFamily="18" charset="0"/>
                            <a:cs typeface="Times New Roman" panose="02020603050405020304" pitchFamily="18" charset="0"/>
                          </a:rPr>
                          <m:t>𝑃</m:t>
                        </m:r>
                      </m:oMath>
                    </a14:m>
                    <a:r>
                      <a:rPr lang="en-US" dirty="0">
                        <a:latin typeface="Times New Roman" panose="02020603050405020304" pitchFamily="18" charset="0"/>
                        <a:cs typeface="Times New Roman" panose="02020603050405020304" pitchFamily="18" charset="0"/>
                      </a:rPr>
                      <a:t>)</a:t>
                    </a:r>
                  </a:p>
                </p:txBody>
              </p:sp>
            </mc:Choice>
            <mc:Fallback xmlns="">
              <p:sp>
                <p:nvSpPr>
                  <p:cNvPr id="8" name="Rectangle: Folded Corner 7">
                    <a:extLst>
                      <a:ext uri="{FF2B5EF4-FFF2-40B4-BE49-F238E27FC236}">
                        <a16:creationId xmlns:a16="http://schemas.microsoft.com/office/drawing/2014/main" id="{F8BE3B9F-3234-D9EC-C3E2-D7AEBD2BB85E}"/>
                      </a:ext>
                    </a:extLst>
                  </p:cNvPr>
                  <p:cNvSpPr>
                    <a:spLocks noRot="1" noChangeAspect="1" noMove="1" noResize="1" noEditPoints="1" noAdjustHandles="1" noChangeArrowheads="1" noChangeShapeType="1" noTextEdit="1"/>
                  </p:cNvSpPr>
                  <p:nvPr/>
                </p:nvSpPr>
                <p:spPr>
                  <a:xfrm>
                    <a:off x="2507510" y="1265204"/>
                    <a:ext cx="1020419" cy="675860"/>
                  </a:xfrm>
                  <a:prstGeom prst="foldedCorner">
                    <a:avLst/>
                  </a:prstGeom>
                  <a:blipFill>
                    <a:blip r:embed="rId5"/>
                    <a:stretch>
                      <a:fillRect l="-2326" t="-9821" r="-5814" b="-2679"/>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88193556-A155-0B90-BA18-6043BAE56C57}"/>
                  </a:ext>
                </a:extLst>
              </p:cNvPr>
              <p:cNvSpPr/>
              <p:nvPr/>
            </p:nvSpPr>
            <p:spPr>
              <a:xfrm>
                <a:off x="76200" y="1119431"/>
                <a:ext cx="3600995" cy="972376"/>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grpSp>
        <p:grpSp>
          <p:nvGrpSpPr>
            <p:cNvPr id="10" name="Group 27">
              <a:extLst>
                <a:ext uri="{FF2B5EF4-FFF2-40B4-BE49-F238E27FC236}">
                  <a16:creationId xmlns:a16="http://schemas.microsoft.com/office/drawing/2014/main" id="{24854D98-E062-C441-7117-921BF6C17F75}"/>
                </a:ext>
              </a:extLst>
            </p:cNvPr>
            <p:cNvGrpSpPr/>
            <p:nvPr/>
          </p:nvGrpSpPr>
          <p:grpSpPr>
            <a:xfrm>
              <a:off x="278856" y="4570793"/>
              <a:ext cx="4907886" cy="972376"/>
              <a:chOff x="2254915" y="5395294"/>
              <a:chExt cx="4907886" cy="972376"/>
            </a:xfrm>
          </p:grpSpPr>
          <mc:AlternateContent xmlns:mc="http://schemas.openxmlformats.org/markup-compatibility/2006" xmlns:a14="http://schemas.microsoft.com/office/drawing/2010/main">
            <mc:Choice Requires="a14">
              <p:sp>
                <p:nvSpPr>
                  <p:cNvPr id="11" name="Rectangle: Folded Corner 28">
                    <a:extLst>
                      <a:ext uri="{FF2B5EF4-FFF2-40B4-BE49-F238E27FC236}">
                        <a16:creationId xmlns:a16="http://schemas.microsoft.com/office/drawing/2014/main" id="{67457631-2498-4AE1-0C36-62CC1558B513}"/>
                      </a:ext>
                    </a:extLst>
                  </p:cNvPr>
                  <p:cNvSpPr/>
                  <p:nvPr/>
                </p:nvSpPr>
                <p:spPr>
                  <a:xfrm>
                    <a:off x="2360546" y="5542726"/>
                    <a:ext cx="1177781"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Intolerable Dev. (</a:t>
                    </a:r>
                    <a14:m>
                      <m:oMath xmlns:m="http://schemas.openxmlformats.org/officeDocument/2006/math">
                        <m:acc>
                          <m:accPr>
                            <m:chr m:val="̅"/>
                            <m:ctrlPr>
                              <a:rPr lang="en-US" b="0" i="1" smtClean="0">
                                <a:latin typeface="Cambria Math" panose="02040503050406030204" pitchFamily="18" charset="0"/>
                                <a:cs typeface="Times New Roman" panose="02020603050405020304" pitchFamily="18" charset="0"/>
                              </a:rPr>
                            </m:ctrlPr>
                          </m:accPr>
                          <m:e>
                            <m:r>
                              <a:rPr lang="en-US" b="0" i="1" smtClean="0">
                                <a:latin typeface="Cambria Math" panose="02040503050406030204" pitchFamily="18" charset="0"/>
                                <a:cs typeface="Times New Roman" panose="02020603050405020304" pitchFamily="18" charset="0"/>
                              </a:rPr>
                              <m:t>𝛿</m:t>
                            </m:r>
                          </m:e>
                        </m:acc>
                      </m:oMath>
                    </a14:m>
                    <a:r>
                      <a:rPr lang="en-US" dirty="0">
                        <a:latin typeface="Times New Roman" panose="02020603050405020304" pitchFamily="18" charset="0"/>
                        <a:cs typeface="Times New Roman" panose="02020603050405020304" pitchFamily="18" charset="0"/>
                      </a:rPr>
                      <a:t>)</a:t>
                    </a:r>
                  </a:p>
                </p:txBody>
              </p:sp>
            </mc:Choice>
            <mc:Fallback xmlns="">
              <p:sp>
                <p:nvSpPr>
                  <p:cNvPr id="67" name="Rectangle: Folded Corner 66">
                    <a:extLst>
                      <a:ext uri="{FF2B5EF4-FFF2-40B4-BE49-F238E27FC236}">
                        <a16:creationId xmlns:a16="http://schemas.microsoft.com/office/drawing/2014/main" id="{3A87CA6F-A1BD-DB6A-B686-DA3B3968905A}"/>
                      </a:ext>
                    </a:extLst>
                  </p:cNvPr>
                  <p:cNvSpPr>
                    <a:spLocks noRot="1" noChangeAspect="1" noMove="1" noResize="1" noEditPoints="1" noAdjustHandles="1" noChangeArrowheads="1" noChangeShapeType="1" noTextEdit="1"/>
                  </p:cNvSpPr>
                  <p:nvPr/>
                </p:nvSpPr>
                <p:spPr>
                  <a:xfrm>
                    <a:off x="2360546" y="5542726"/>
                    <a:ext cx="1177781" cy="675860"/>
                  </a:xfrm>
                  <a:prstGeom prst="foldedCorner">
                    <a:avLst/>
                  </a:prstGeom>
                  <a:blipFill>
                    <a:blip r:embed="rId12"/>
                    <a:stretch>
                      <a:fillRect l="-4040" t="-9735" r="-6061" b="-2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Folded Corner 29">
                    <a:extLst>
                      <a:ext uri="{FF2B5EF4-FFF2-40B4-BE49-F238E27FC236}">
                        <a16:creationId xmlns:a16="http://schemas.microsoft.com/office/drawing/2014/main" id="{3743ABC2-AF45-10EA-8E8D-4C372BB11DF2}"/>
                      </a:ext>
                    </a:extLst>
                  </p:cNvPr>
                  <p:cNvSpPr/>
                  <p:nvPr/>
                </p:nvSpPr>
                <p:spPr>
                  <a:xfrm>
                    <a:off x="3690061" y="5542731"/>
                    <a:ext cx="1481442" cy="67585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Pref. Behaviors (</a:t>
                    </a:r>
                    <a14:m>
                      <m:oMath xmlns:m="http://schemas.openxmlformats.org/officeDocument/2006/math">
                        <m:r>
                          <a:rPr lang="en-US" b="0" i="1" dirty="0" smtClean="0">
                            <a:latin typeface="Cambria Math" panose="02040503050406030204" pitchFamily="18" charset="0"/>
                            <a:cs typeface="Times New Roman" panose="02020603050405020304" pitchFamily="18" charset="0"/>
                          </a:rPr>
                          <m:t>𝑉</m:t>
                        </m:r>
                      </m:oMath>
                    </a14:m>
                    <a:r>
                      <a:rPr lang="en-US" dirty="0">
                        <a:latin typeface="Times New Roman" panose="02020603050405020304" pitchFamily="18" charset="0"/>
                        <a:cs typeface="Times New Roman" panose="02020603050405020304" pitchFamily="18" charset="0"/>
                      </a:rPr>
                      <a:t>)</a:t>
                    </a:r>
                  </a:p>
                </p:txBody>
              </p:sp>
            </mc:Choice>
            <mc:Fallback xmlns="">
              <p:sp>
                <p:nvSpPr>
                  <p:cNvPr id="30" name="Rectangle: Folded Corner 29">
                    <a:extLst>
                      <a:ext uri="{FF2B5EF4-FFF2-40B4-BE49-F238E27FC236}">
                        <a16:creationId xmlns:a16="http://schemas.microsoft.com/office/drawing/2014/main" id="{9B1A3DB0-84FA-A7A5-E78F-E085C2FDAD2D}"/>
                      </a:ext>
                    </a:extLst>
                  </p:cNvPr>
                  <p:cNvSpPr>
                    <a:spLocks noRot="1" noChangeAspect="1" noMove="1" noResize="1" noEditPoints="1" noAdjustHandles="1" noChangeArrowheads="1" noChangeShapeType="1" noTextEdit="1"/>
                  </p:cNvSpPr>
                  <p:nvPr/>
                </p:nvSpPr>
                <p:spPr>
                  <a:xfrm>
                    <a:off x="3690061" y="5542731"/>
                    <a:ext cx="1481442" cy="675856"/>
                  </a:xfrm>
                  <a:prstGeom prst="foldedCorner">
                    <a:avLst/>
                  </a:prstGeom>
                  <a:blipFill>
                    <a:blip r:embed="rId13"/>
                    <a:stretch>
                      <a:fillRect l="-2823" t="-9735" r="-1613" b="-2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Folded Corner 30">
                    <a:extLst>
                      <a:ext uri="{FF2B5EF4-FFF2-40B4-BE49-F238E27FC236}">
                        <a16:creationId xmlns:a16="http://schemas.microsoft.com/office/drawing/2014/main" id="{7CFA3A9A-D209-3339-1C7E-C0FB580750A4}"/>
                      </a:ext>
                    </a:extLst>
                  </p:cNvPr>
                  <p:cNvSpPr/>
                  <p:nvPr/>
                </p:nvSpPr>
                <p:spPr>
                  <a:xfrm>
                    <a:off x="5323238" y="5542727"/>
                    <a:ext cx="1740171" cy="67585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Ctrl./Obs. Events (</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𝑐</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𝑜</m:t>
                            </m:r>
                          </m:sub>
                        </m:sSub>
                      </m:oMath>
                    </a14:m>
                    <a:r>
                      <a:rPr lang="en-US" dirty="0">
                        <a:latin typeface="Times New Roman" panose="02020603050405020304" pitchFamily="18" charset="0"/>
                        <a:cs typeface="Times New Roman" panose="02020603050405020304" pitchFamily="18" charset="0"/>
                      </a:rPr>
                      <a:t>)</a:t>
                    </a:r>
                  </a:p>
                </p:txBody>
              </p:sp>
            </mc:Choice>
            <mc:Fallback xmlns="">
              <p:sp>
                <p:nvSpPr>
                  <p:cNvPr id="31" name="Rectangle: Folded Corner 30">
                    <a:extLst>
                      <a:ext uri="{FF2B5EF4-FFF2-40B4-BE49-F238E27FC236}">
                        <a16:creationId xmlns:a16="http://schemas.microsoft.com/office/drawing/2014/main" id="{26DC9547-B9A1-E517-3B54-AC3D68E94001}"/>
                      </a:ext>
                    </a:extLst>
                  </p:cNvPr>
                  <p:cNvSpPr>
                    <a:spLocks noRot="1" noChangeAspect="1" noMove="1" noResize="1" noEditPoints="1" noAdjustHandles="1" noChangeArrowheads="1" noChangeShapeType="1" noTextEdit="1"/>
                  </p:cNvSpPr>
                  <p:nvPr/>
                </p:nvSpPr>
                <p:spPr>
                  <a:xfrm>
                    <a:off x="5323238" y="5542727"/>
                    <a:ext cx="1740171" cy="675856"/>
                  </a:xfrm>
                  <a:prstGeom prst="foldedCorner">
                    <a:avLst/>
                  </a:prstGeom>
                  <a:blipFill>
                    <a:blip r:embed="rId14"/>
                    <a:stretch>
                      <a:fillRect t="-9735" b="-2655"/>
                    </a:stretch>
                  </a:blipFill>
                </p:spPr>
                <p:txBody>
                  <a:bodyPr/>
                  <a:lstStyle/>
                  <a:p>
                    <a:r>
                      <a:rPr lang="en-US">
                        <a:noFill/>
                      </a:rPr>
                      <a:t> </a:t>
                    </a:r>
                  </a:p>
                </p:txBody>
              </p:sp>
            </mc:Fallback>
          </mc:AlternateContent>
          <p:sp>
            <p:nvSpPr>
              <p:cNvPr id="14" name="Rectangle: Rounded Corners 31">
                <a:extLst>
                  <a:ext uri="{FF2B5EF4-FFF2-40B4-BE49-F238E27FC236}">
                    <a16:creationId xmlns:a16="http://schemas.microsoft.com/office/drawing/2014/main" id="{B6282C81-3DC9-D15E-D150-54ECB5647931}"/>
                  </a:ext>
                </a:extLst>
              </p:cNvPr>
              <p:cNvSpPr/>
              <p:nvPr/>
            </p:nvSpPr>
            <p:spPr>
              <a:xfrm>
                <a:off x="2254915" y="5395294"/>
                <a:ext cx="4907886" cy="972376"/>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5" name="Rectangle: Folded Corner 35">
                  <a:extLst>
                    <a:ext uri="{FF2B5EF4-FFF2-40B4-BE49-F238E27FC236}">
                      <a16:creationId xmlns:a16="http://schemas.microsoft.com/office/drawing/2014/main" id="{0B9FE3E7-2F6E-44CC-0BE7-261A7A662745}"/>
                    </a:ext>
                  </a:extLst>
                </p:cNvPr>
                <p:cNvSpPr/>
                <p:nvPr/>
              </p:nvSpPr>
              <p:spPr>
                <a:xfrm>
                  <a:off x="5328028" y="4718222"/>
                  <a:ext cx="1656525" cy="67586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Optimal new designs </a:t>
                  </a:r>
                  <a14:m>
                    <m:oMath xmlns:m="http://schemas.openxmlformats.org/officeDocument/2006/math">
                      <m:r>
                        <a:rPr lang="en-US" i="1" dirty="0" smtClean="0">
                          <a:latin typeface="Cambria Math" panose="02040503050406030204" pitchFamily="18" charset="0"/>
                          <a:cs typeface="Times New Roman" panose="02020603050405020304" pitchFamily="18" charset="0"/>
                        </a:rPr>
                        <m:t>𝑀</m:t>
                      </m:r>
                      <m:r>
                        <a:rPr lang="en-US" i="1" dirty="0" smtClean="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p:txBody>
            </p:sp>
          </mc:Choice>
          <mc:Fallback xmlns="">
            <p:sp>
              <p:nvSpPr>
                <p:cNvPr id="15" name="Rectangle: Folded Corner 35">
                  <a:extLst>
                    <a:ext uri="{FF2B5EF4-FFF2-40B4-BE49-F238E27FC236}">
                      <a16:creationId xmlns:a16="http://schemas.microsoft.com/office/drawing/2014/main" id="{0B9FE3E7-2F6E-44CC-0BE7-261A7A662745}"/>
                    </a:ext>
                  </a:extLst>
                </p:cNvPr>
                <p:cNvSpPr>
                  <a:spLocks noRot="1" noChangeAspect="1" noMove="1" noResize="1" noEditPoints="1" noAdjustHandles="1" noChangeArrowheads="1" noChangeShapeType="1" noTextEdit="1"/>
                </p:cNvSpPr>
                <p:nvPr/>
              </p:nvSpPr>
              <p:spPr>
                <a:xfrm>
                  <a:off x="5328028" y="4718222"/>
                  <a:ext cx="1656525" cy="675860"/>
                </a:xfrm>
                <a:prstGeom prst="foldedCorner">
                  <a:avLst/>
                </a:prstGeom>
                <a:blipFill>
                  <a:blip r:embed="rId15"/>
                  <a:stretch>
                    <a:fillRect t="-9735" b="-1770"/>
                  </a:stretch>
                </a:blipFill>
              </p:spPr>
              <p:txBody>
                <a:bodyPr/>
                <a:lstStyle/>
                <a:p>
                  <a:r>
                    <a:rPr lang="zh-CN" altLang="en-US">
                      <a:noFill/>
                    </a:rPr>
                    <a:t> </a:t>
                  </a:r>
                </a:p>
              </p:txBody>
            </p:sp>
          </mc:Fallback>
        </mc:AlternateContent>
        <p:cxnSp>
          <p:nvCxnSpPr>
            <p:cNvPr id="16" name="Connector: Elbow 36">
              <a:extLst>
                <a:ext uri="{FF2B5EF4-FFF2-40B4-BE49-F238E27FC236}">
                  <a16:creationId xmlns:a16="http://schemas.microsoft.com/office/drawing/2014/main" id="{E04C09BE-8828-6A56-3BF7-5DE36ACA1D1F}"/>
                </a:ext>
              </a:extLst>
            </p:cNvPr>
            <p:cNvCxnSpPr>
              <a:cxnSpLocks/>
              <a:stCxn id="14" idx="0"/>
              <a:endCxn id="19" idx="1"/>
            </p:cNvCxnSpPr>
            <p:nvPr/>
          </p:nvCxnSpPr>
          <p:spPr>
            <a:xfrm rot="5400000" flipH="1" flipV="1">
              <a:off x="3600369" y="2840805"/>
              <a:ext cx="862419" cy="2597558"/>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grpSp>
          <p:nvGrpSpPr>
            <p:cNvPr id="17" name="Group 43">
              <a:extLst>
                <a:ext uri="{FF2B5EF4-FFF2-40B4-BE49-F238E27FC236}">
                  <a16:creationId xmlns:a16="http://schemas.microsoft.com/office/drawing/2014/main" id="{2A47A9AE-3025-0471-4A90-D266BB454724}"/>
                </a:ext>
              </a:extLst>
            </p:cNvPr>
            <p:cNvGrpSpPr/>
            <p:nvPr/>
          </p:nvGrpSpPr>
          <p:grpSpPr>
            <a:xfrm>
              <a:off x="5186742" y="2961160"/>
              <a:ext cx="6155918" cy="1484765"/>
              <a:chOff x="3677195" y="3087114"/>
              <a:chExt cx="6155918" cy="1484765"/>
            </a:xfrm>
          </p:grpSpPr>
          <p:sp>
            <p:nvSpPr>
              <p:cNvPr id="18" name="Rectangle: Rounded Corners 1">
                <a:extLst>
                  <a:ext uri="{FF2B5EF4-FFF2-40B4-BE49-F238E27FC236}">
                    <a16:creationId xmlns:a16="http://schemas.microsoft.com/office/drawing/2014/main" id="{0A7F58AE-BF8F-680D-62BD-D60D993399FF}"/>
                  </a:ext>
                </a:extLst>
              </p:cNvPr>
              <p:cNvSpPr/>
              <p:nvPr/>
            </p:nvSpPr>
            <p:spPr>
              <a:xfrm>
                <a:off x="3677195" y="3087114"/>
                <a:ext cx="6155918" cy="1484765"/>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r"/>
                <a:endParaRPr lang="en-US" sz="2400" b="1" dirty="0">
                  <a:latin typeface="Times New Roman" panose="02020603050405020304" pitchFamily="18" charset="0"/>
                  <a:cs typeface="Times New Roman" panose="02020603050405020304" pitchFamily="18" charset="0"/>
                </a:endParaRPr>
              </a:p>
            </p:txBody>
          </p:sp>
          <p:sp>
            <p:nvSpPr>
              <p:cNvPr id="19" name="Rectangle 15">
                <a:extLst>
                  <a:ext uri="{FF2B5EF4-FFF2-40B4-BE49-F238E27FC236}">
                    <a16:creationId xmlns:a16="http://schemas.microsoft.com/office/drawing/2014/main" id="{E8FC8599-6B43-391E-B727-6C1F9D2BD763}"/>
                  </a:ext>
                </a:extLst>
              </p:cNvPr>
              <p:cNvSpPr/>
              <p:nvPr/>
            </p:nvSpPr>
            <p:spPr>
              <a:xfrm>
                <a:off x="3820810" y="3317692"/>
                <a:ext cx="1656518" cy="10332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Design Optimizer</a:t>
                </a:r>
              </a:p>
            </p:txBody>
          </p:sp>
          <p:sp>
            <p:nvSpPr>
              <p:cNvPr id="20" name="Rectangle 26">
                <a:extLst>
                  <a:ext uri="{FF2B5EF4-FFF2-40B4-BE49-F238E27FC236}">
                    <a16:creationId xmlns:a16="http://schemas.microsoft.com/office/drawing/2014/main" id="{029D74C5-17F4-1449-23E4-286D889502DF}"/>
                  </a:ext>
                </a:extLst>
              </p:cNvPr>
              <p:cNvSpPr/>
              <p:nvPr/>
            </p:nvSpPr>
            <p:spPr>
              <a:xfrm>
                <a:off x="7963611" y="3317690"/>
                <a:ext cx="1656518" cy="10332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Supervisory Control Synthesis</a:t>
                </a:r>
              </a:p>
            </p:txBody>
          </p:sp>
          <p:cxnSp>
            <p:nvCxnSpPr>
              <p:cNvPr id="21" name="Straight Arrow Connector 32">
                <a:extLst>
                  <a:ext uri="{FF2B5EF4-FFF2-40B4-BE49-F238E27FC236}">
                    <a16:creationId xmlns:a16="http://schemas.microsoft.com/office/drawing/2014/main" id="{01D4801B-3588-ECFE-42C5-EDF2FA544326}"/>
                  </a:ext>
                </a:extLst>
              </p:cNvPr>
              <p:cNvCxnSpPr>
                <a:cxnSpLocks/>
              </p:cNvCxnSpPr>
              <p:nvPr/>
            </p:nvCxnSpPr>
            <p:spPr>
              <a:xfrm flipV="1">
                <a:off x="5477328" y="3775545"/>
                <a:ext cx="2486283" cy="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33">
                    <a:extLst>
                      <a:ext uri="{FF2B5EF4-FFF2-40B4-BE49-F238E27FC236}">
                        <a16:creationId xmlns:a16="http://schemas.microsoft.com/office/drawing/2014/main" id="{ACACA8FB-E403-02C8-C87D-AE5C44155188}"/>
                      </a:ext>
                    </a:extLst>
                  </p:cNvPr>
                  <p:cNvSpPr txBox="1"/>
                  <p:nvPr/>
                </p:nvSpPr>
                <p:spPr>
                  <a:xfrm>
                    <a:off x="5475006" y="3147761"/>
                    <a:ext cx="2415757" cy="6692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𝑉</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𝑜</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699BE3BD-FA24-AEC2-224A-A5C873E34A94}"/>
                      </a:ext>
                    </a:extLst>
                  </p:cNvPr>
                  <p:cNvSpPr txBox="1">
                    <a:spLocks noRot="1" noChangeAspect="1" noMove="1" noResize="1" noEditPoints="1" noAdjustHandles="1" noChangeArrowheads="1" noChangeShapeType="1" noTextEdit="1"/>
                  </p:cNvSpPr>
                  <p:nvPr/>
                </p:nvSpPr>
                <p:spPr>
                  <a:xfrm>
                    <a:off x="5475006" y="3147761"/>
                    <a:ext cx="2415757" cy="669286"/>
                  </a:xfrm>
                  <a:prstGeom prst="rect">
                    <a:avLst/>
                  </a:prstGeom>
                  <a:blipFill>
                    <a:blip r:embed="rId16"/>
                    <a:stretch>
                      <a:fillRect b="-36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34">
                    <a:extLst>
                      <a:ext uri="{FF2B5EF4-FFF2-40B4-BE49-F238E27FC236}">
                        <a16:creationId xmlns:a16="http://schemas.microsoft.com/office/drawing/2014/main" id="{6966F4F5-0394-834A-1EDE-E3FF1F6B9D95}"/>
                      </a:ext>
                    </a:extLst>
                  </p:cNvPr>
                  <p:cNvSpPr txBox="1"/>
                  <p:nvPr/>
                </p:nvSpPr>
                <p:spPr>
                  <a:xfrm>
                    <a:off x="5504352" y="3981625"/>
                    <a:ext cx="2420643"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Candidate Solution </a:t>
                    </a:r>
                    <a14:m>
                      <m:oMath xmlns:m="http://schemas.openxmlformats.org/officeDocument/2006/math">
                        <m:r>
                          <a:rPr lang="en-US" i="1" dirty="0" smtClean="0">
                            <a:latin typeface="Cambria Math" panose="02040503050406030204" pitchFamily="18" charset="0"/>
                            <a:cs typeface="Times New Roman" panose="02020603050405020304" pitchFamily="18" charset="0"/>
                          </a:rPr>
                          <m:t>𝑀</m:t>
                        </m:r>
                        <m:r>
                          <a:rPr lang="en-US" i="1" dirty="0" smtClean="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p:txBody>
              </p:sp>
            </mc:Choice>
            <mc:Fallback xmlns="">
              <p:sp>
                <p:nvSpPr>
                  <p:cNvPr id="35" name="TextBox 34">
                    <a:extLst>
                      <a:ext uri="{FF2B5EF4-FFF2-40B4-BE49-F238E27FC236}">
                        <a16:creationId xmlns:a16="http://schemas.microsoft.com/office/drawing/2014/main" id="{5BF85717-59AF-E26C-3043-139A09349467}"/>
                      </a:ext>
                    </a:extLst>
                  </p:cNvPr>
                  <p:cNvSpPr txBox="1">
                    <a:spLocks noRot="1" noChangeAspect="1" noMove="1" noResize="1" noEditPoints="1" noAdjustHandles="1" noChangeArrowheads="1" noChangeShapeType="1" noTextEdit="1"/>
                  </p:cNvSpPr>
                  <p:nvPr/>
                </p:nvSpPr>
                <p:spPr>
                  <a:xfrm>
                    <a:off x="5504352" y="3981625"/>
                    <a:ext cx="2420643" cy="369332"/>
                  </a:xfrm>
                  <a:prstGeom prst="rect">
                    <a:avLst/>
                  </a:prstGeom>
                  <a:blipFill>
                    <a:blip r:embed="rId17"/>
                    <a:stretch>
                      <a:fillRect t="-8197" b="-24590"/>
                    </a:stretch>
                  </a:blipFill>
                </p:spPr>
                <p:txBody>
                  <a:bodyPr/>
                  <a:lstStyle/>
                  <a:p>
                    <a:r>
                      <a:rPr lang="en-US">
                        <a:noFill/>
                      </a:rPr>
                      <a:t> </a:t>
                    </a:r>
                  </a:p>
                </p:txBody>
              </p:sp>
            </mc:Fallback>
          </mc:AlternateContent>
          <p:cxnSp>
            <p:nvCxnSpPr>
              <p:cNvPr id="24" name="Straight Arrow Connector 77">
                <a:extLst>
                  <a:ext uri="{FF2B5EF4-FFF2-40B4-BE49-F238E27FC236}">
                    <a16:creationId xmlns:a16="http://schemas.microsoft.com/office/drawing/2014/main" id="{4C6A6367-8CFF-6B62-367F-4EEED1E5BC97}"/>
                  </a:ext>
                </a:extLst>
              </p:cNvPr>
              <p:cNvCxnSpPr>
                <a:cxnSpLocks/>
              </p:cNvCxnSpPr>
              <p:nvPr/>
            </p:nvCxnSpPr>
            <p:spPr>
              <a:xfrm flipH="1">
                <a:off x="5477328" y="3945358"/>
                <a:ext cx="2486283" cy="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cxnSp>
          <p:nvCxnSpPr>
            <p:cNvPr id="25" name="Straight Arrow Connector 46">
              <a:extLst>
                <a:ext uri="{FF2B5EF4-FFF2-40B4-BE49-F238E27FC236}">
                  <a16:creationId xmlns:a16="http://schemas.microsoft.com/office/drawing/2014/main" id="{05B1779F-A5B2-6E0C-E6A2-E7DCD2275D99}"/>
                </a:ext>
              </a:extLst>
            </p:cNvPr>
            <p:cNvCxnSpPr>
              <a:stCxn id="19" idx="2"/>
              <a:endCxn id="15" idx="0"/>
            </p:cNvCxnSpPr>
            <p:nvPr/>
          </p:nvCxnSpPr>
          <p:spPr>
            <a:xfrm flipH="1">
              <a:off x="6156291" y="4225010"/>
              <a:ext cx="2325" cy="4932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Connector: Elbow 48">
              <a:extLst>
                <a:ext uri="{FF2B5EF4-FFF2-40B4-BE49-F238E27FC236}">
                  <a16:creationId xmlns:a16="http://schemas.microsoft.com/office/drawing/2014/main" id="{4D219B0A-D8A3-F816-085D-77B45264B590}"/>
                </a:ext>
              </a:extLst>
            </p:cNvPr>
            <p:cNvCxnSpPr>
              <a:cxnSpLocks/>
              <a:stCxn id="9" idx="2"/>
              <a:endCxn id="19" idx="1"/>
            </p:cNvCxnSpPr>
            <p:nvPr/>
          </p:nvCxnSpPr>
          <p:spPr>
            <a:xfrm rot="16200000" flipH="1">
              <a:off x="3744616" y="2122632"/>
              <a:ext cx="573925" cy="2597557"/>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grpSp>
      <p:sp>
        <p:nvSpPr>
          <p:cNvPr id="3" name="文本框 2">
            <a:extLst>
              <a:ext uri="{FF2B5EF4-FFF2-40B4-BE49-F238E27FC236}">
                <a16:creationId xmlns:a16="http://schemas.microsoft.com/office/drawing/2014/main" id="{7F44EC37-B750-0EDF-3631-64F2D7384038}"/>
              </a:ext>
            </a:extLst>
          </p:cNvPr>
          <p:cNvSpPr txBox="1"/>
          <p:nvPr/>
        </p:nvSpPr>
        <p:spPr>
          <a:xfrm>
            <a:off x="838199" y="6246524"/>
            <a:ext cx="9538253" cy="584775"/>
          </a:xfrm>
          <a:prstGeom prst="rect">
            <a:avLst/>
          </a:prstGeom>
          <a:noFill/>
        </p:spPr>
        <p:txBody>
          <a:bodyPr wrap="square" rtlCol="0">
            <a:spAutoFit/>
          </a:bodyPr>
          <a:lstStyle/>
          <a:p>
            <a:r>
              <a:rPr lang="en-US" altLang="zh-CN" sz="1600" dirty="0"/>
              <a:t>Robustification of Behavioral Designs against Environmental Deviations. Changjian Zhang, Tarang Saluja, Romulo Meira Goes, Matthew Bolton, David Garlan, and Eunsuk Kang. (ICSE 2023).</a:t>
            </a:r>
          </a:p>
        </p:txBody>
      </p:sp>
      <p:graphicFrame>
        <p:nvGraphicFramePr>
          <p:cNvPr id="28" name="表格 27">
            <a:extLst>
              <a:ext uri="{FF2B5EF4-FFF2-40B4-BE49-F238E27FC236}">
                <a16:creationId xmlns:a16="http://schemas.microsoft.com/office/drawing/2014/main" id="{0C179840-6CBA-2F4C-3E8D-DCE5994399EE}"/>
              </a:ext>
            </a:extLst>
          </p:cNvPr>
          <p:cNvGraphicFramePr>
            <a:graphicFrameLocks noGrp="1"/>
          </p:cNvGraphicFramePr>
          <p:nvPr>
            <p:extLst>
              <p:ext uri="{D42A27DB-BD31-4B8C-83A1-F6EECF244321}">
                <p14:modId xmlns:p14="http://schemas.microsoft.com/office/powerpoint/2010/main" val="3058130907"/>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1306146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9E6DFDF-1C9A-0304-99F7-6D367534F0F4}"/>
              </a:ext>
            </a:extLst>
          </p:cNvPr>
          <p:cNvSpPr>
            <a:spLocks noGrp="1"/>
          </p:cNvSpPr>
          <p:nvPr>
            <p:ph type="title"/>
          </p:nvPr>
        </p:nvSpPr>
        <p:spPr>
          <a:xfrm>
            <a:off x="831849" y="1709738"/>
            <a:ext cx="8646105" cy="2852737"/>
          </a:xfrm>
        </p:spPr>
        <p:txBody>
          <a:bodyPr>
            <a:normAutofit/>
          </a:bodyPr>
          <a:lstStyle/>
          <a:p>
            <a:r>
              <a:rPr lang="en-US" altLang="zh-CN" dirty="0"/>
              <a:t>Robustification by Specification Weakening</a:t>
            </a:r>
            <a:endParaRPr lang="zh-CN" altLang="en-US" dirty="0"/>
          </a:p>
        </p:txBody>
      </p:sp>
      <p:sp>
        <p:nvSpPr>
          <p:cNvPr id="6" name="文本占位符 5">
            <a:extLst>
              <a:ext uri="{FF2B5EF4-FFF2-40B4-BE49-F238E27FC236}">
                <a16:creationId xmlns:a16="http://schemas.microsoft.com/office/drawing/2014/main" id="{20FDDB1A-6A53-C45E-7D97-FBBADCFCCA66}"/>
              </a:ext>
            </a:extLst>
          </p:cNvPr>
          <p:cNvSpPr>
            <a:spLocks noGrp="1"/>
          </p:cNvSpPr>
          <p:nvPr>
            <p:ph type="body" idx="1"/>
          </p:nvPr>
        </p:nvSpPr>
        <p:spPr/>
        <p:txBody>
          <a:bodyPr/>
          <a:lstStyle/>
          <a:p>
            <a:r>
              <a:rPr lang="en-US" altLang="zh-CN" dirty="0"/>
              <a:t>Weaken the safety property to maintain more system functionality.</a:t>
            </a:r>
          </a:p>
          <a:p>
            <a:r>
              <a:rPr lang="en-US" altLang="zh-CN" dirty="0"/>
              <a:t>LTL learning.</a:t>
            </a:r>
          </a:p>
        </p:txBody>
      </p:sp>
      <p:sp>
        <p:nvSpPr>
          <p:cNvPr id="4" name="灯片编号占位符 3">
            <a:extLst>
              <a:ext uri="{FF2B5EF4-FFF2-40B4-BE49-F238E27FC236}">
                <a16:creationId xmlns:a16="http://schemas.microsoft.com/office/drawing/2014/main" id="{709D7998-CB73-DE4B-D8DA-C1C69930C5A7}"/>
              </a:ext>
            </a:extLst>
          </p:cNvPr>
          <p:cNvSpPr>
            <a:spLocks noGrp="1"/>
          </p:cNvSpPr>
          <p:nvPr>
            <p:ph type="sldNum" sz="quarter" idx="12"/>
          </p:nvPr>
        </p:nvSpPr>
        <p:spPr/>
        <p:txBody>
          <a:bodyPr/>
          <a:lstStyle/>
          <a:p>
            <a:fld id="{74A724E5-CF81-458D-9F9A-C575B439CC43}" type="slidenum">
              <a:rPr lang="zh-CN" altLang="en-US" smtClean="0"/>
              <a:t>37</a:t>
            </a:fld>
            <a:endParaRPr lang="zh-CN" altLang="en-US"/>
          </a:p>
        </p:txBody>
      </p:sp>
      <p:sp>
        <p:nvSpPr>
          <p:cNvPr id="2" name="内容占位符 2">
            <a:extLst>
              <a:ext uri="{FF2B5EF4-FFF2-40B4-BE49-F238E27FC236}">
                <a16:creationId xmlns:a16="http://schemas.microsoft.com/office/drawing/2014/main" id="{03B5D423-92AA-D76B-8C09-768E8F9C2593}"/>
              </a:ext>
            </a:extLst>
          </p:cNvPr>
          <p:cNvSpPr txBox="1">
            <a:spLocks/>
          </p:cNvSpPr>
          <p:nvPr/>
        </p:nvSpPr>
        <p:spPr>
          <a:xfrm>
            <a:off x="4409090" y="639762"/>
            <a:ext cx="6944710" cy="803276"/>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2400"/>
              </a:spcBef>
              <a:buFont typeface="Arial" panose="020B0604020202020204" pitchFamily="34" charset="0"/>
              <a:buNone/>
              <a:defRPr sz="2400" kern="1200">
                <a:solidFill>
                  <a:schemeClr val="tx1">
                    <a:tint val="82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82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82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nSpc>
                <a:spcPct val="100000"/>
              </a:lnSpc>
            </a:pPr>
            <a:r>
              <a:rPr lang="en-US" altLang="zh-CN" dirty="0">
                <a:latin typeface="+mj-lt"/>
              </a:rPr>
              <a:t>…, we can </a:t>
            </a:r>
            <a:r>
              <a:rPr lang="en-US" altLang="zh-CN" b="1" i="1" dirty="0">
                <a:solidFill>
                  <a:schemeClr val="tx1">
                    <a:lumMod val="75000"/>
                    <a:lumOff val="25000"/>
                  </a:schemeClr>
                </a:solidFill>
                <a:latin typeface="+mj-lt"/>
              </a:rPr>
              <a:t>systematically</a:t>
            </a:r>
            <a:r>
              <a:rPr lang="en-US" altLang="zh-CN" dirty="0">
                <a:latin typeface="+mj-lt"/>
              </a:rPr>
              <a:t> measure and </a:t>
            </a:r>
            <a:r>
              <a:rPr lang="en-US" altLang="zh-CN" b="1" i="1" dirty="0">
                <a:solidFill>
                  <a:schemeClr val="tx1">
                    <a:lumMod val="75000"/>
                    <a:lumOff val="25000"/>
                  </a:schemeClr>
                </a:solidFill>
                <a:latin typeface="+mj-lt"/>
              </a:rPr>
              <a:t>improve the behavioral robustness</a:t>
            </a:r>
            <a:r>
              <a:rPr lang="en-US" altLang="zh-CN" dirty="0">
                <a:latin typeface="+mj-lt"/>
              </a:rPr>
              <a:t> …</a:t>
            </a:r>
            <a:endParaRPr lang="zh-CN" altLang="en-US" dirty="0">
              <a:latin typeface="+mj-lt"/>
            </a:endParaRPr>
          </a:p>
        </p:txBody>
      </p:sp>
    </p:spTree>
    <p:extLst>
      <p:ext uri="{BB962C8B-B14F-4D97-AF65-F5344CB8AC3E}">
        <p14:creationId xmlns:p14="http://schemas.microsoft.com/office/powerpoint/2010/main" val="2500108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1AA71-B7EA-9267-6AAC-145106B030F9}"/>
              </a:ext>
            </a:extLst>
          </p:cNvPr>
          <p:cNvSpPr>
            <a:spLocks noGrp="1"/>
          </p:cNvSpPr>
          <p:nvPr>
            <p:ph type="title"/>
          </p:nvPr>
        </p:nvSpPr>
        <p:spPr/>
        <p:txBody>
          <a:bodyPr/>
          <a:lstStyle/>
          <a:p>
            <a:r>
              <a:rPr lang="en-US" altLang="zh-CN" dirty="0"/>
              <a:t>Trade-Offs in the Safety Dimension</a:t>
            </a:r>
            <a:endParaRPr lang="zh-CN" altLang="en-US" dirty="0"/>
          </a:p>
        </p:txBody>
      </p:sp>
      <p:sp>
        <p:nvSpPr>
          <p:cNvPr id="4" name="灯片编号占位符 3">
            <a:extLst>
              <a:ext uri="{FF2B5EF4-FFF2-40B4-BE49-F238E27FC236}">
                <a16:creationId xmlns:a16="http://schemas.microsoft.com/office/drawing/2014/main" id="{C6A332F7-8928-ADB7-EF94-FC01471C37B9}"/>
              </a:ext>
            </a:extLst>
          </p:cNvPr>
          <p:cNvSpPr>
            <a:spLocks noGrp="1"/>
          </p:cNvSpPr>
          <p:nvPr>
            <p:ph type="sldNum" sz="quarter" idx="12"/>
          </p:nvPr>
        </p:nvSpPr>
        <p:spPr/>
        <p:txBody>
          <a:bodyPr/>
          <a:lstStyle/>
          <a:p>
            <a:fld id="{74A724E5-CF81-458D-9F9A-C575B439CC43}" type="slidenum">
              <a:rPr lang="zh-CN" altLang="en-US" smtClean="0"/>
              <a:t>38</a:t>
            </a:fld>
            <a:endParaRPr lang="zh-CN" altLang="en-US"/>
          </a:p>
        </p:txBody>
      </p:sp>
      <p:graphicFrame>
        <p:nvGraphicFramePr>
          <p:cNvPr id="5" name="内容占位符 4">
            <a:extLst>
              <a:ext uri="{FF2B5EF4-FFF2-40B4-BE49-F238E27FC236}">
                <a16:creationId xmlns:a16="http://schemas.microsoft.com/office/drawing/2014/main" id="{850B096D-5D7E-3DB2-2EB3-30B69CB0BA68}"/>
              </a:ext>
            </a:extLst>
          </p:cNvPr>
          <p:cNvGraphicFramePr>
            <a:graphicFrameLocks/>
          </p:cNvGraphicFramePr>
          <p:nvPr>
            <p:extLst>
              <p:ext uri="{D42A27DB-BD31-4B8C-83A1-F6EECF244321}">
                <p14:modId xmlns:p14="http://schemas.microsoft.com/office/powerpoint/2010/main" val="3921839644"/>
              </p:ext>
            </p:extLst>
          </p:nvPr>
        </p:nvGraphicFramePr>
        <p:xfrm>
          <a:off x="7481627" y="1982954"/>
          <a:ext cx="4710373" cy="40811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箭头: 下 5">
            <a:extLst>
              <a:ext uri="{FF2B5EF4-FFF2-40B4-BE49-F238E27FC236}">
                <a16:creationId xmlns:a16="http://schemas.microsoft.com/office/drawing/2014/main" id="{254B350A-2955-75A9-33C7-94C7B2304BE5}"/>
              </a:ext>
            </a:extLst>
          </p:cNvPr>
          <p:cNvSpPr/>
          <p:nvPr/>
        </p:nvSpPr>
        <p:spPr>
          <a:xfrm rot="10800000">
            <a:off x="10057402" y="2467876"/>
            <a:ext cx="362737" cy="426370"/>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20A1CD4F-55F0-C349-C6AB-A30548F77176}"/>
              </a:ext>
            </a:extLst>
          </p:cNvPr>
          <p:cNvSpPr/>
          <p:nvPr/>
        </p:nvSpPr>
        <p:spPr>
          <a:xfrm rot="10800000">
            <a:off x="8285547" y="4158623"/>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8" name="减号 7">
            <a:extLst>
              <a:ext uri="{FF2B5EF4-FFF2-40B4-BE49-F238E27FC236}">
                <a16:creationId xmlns:a16="http://schemas.microsoft.com/office/drawing/2014/main" id="{163C653E-1E46-89AF-FE16-A01F398BB2B0}"/>
              </a:ext>
            </a:extLst>
          </p:cNvPr>
          <p:cNvSpPr/>
          <p:nvPr/>
        </p:nvSpPr>
        <p:spPr>
          <a:xfrm>
            <a:off x="8345531" y="2572438"/>
            <a:ext cx="362737" cy="362737"/>
          </a:xfrm>
          <a:prstGeom prst="mathMinus">
            <a:avLst/>
          </a:prstGeom>
          <a:solidFill>
            <a:schemeClr val="bg1">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9" name="箭头: 下 8">
            <a:extLst>
              <a:ext uri="{FF2B5EF4-FFF2-40B4-BE49-F238E27FC236}">
                <a16:creationId xmlns:a16="http://schemas.microsoft.com/office/drawing/2014/main" id="{436941A3-887D-C512-E7B8-9AE96FFCD472}"/>
              </a:ext>
            </a:extLst>
          </p:cNvPr>
          <p:cNvSpPr/>
          <p:nvPr/>
        </p:nvSpPr>
        <p:spPr>
          <a:xfrm rot="10800000">
            <a:off x="10057404" y="4158624"/>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257BA852-687B-CD69-D89D-06E31916E8DC}"/>
              </a:ext>
            </a:extLst>
          </p:cNvPr>
          <p:cNvSpPr/>
          <p:nvPr/>
        </p:nvSpPr>
        <p:spPr>
          <a:xfrm>
            <a:off x="9231460" y="2540622"/>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dirty="0"/>
          </a:p>
        </p:txBody>
      </p:sp>
      <p:sp>
        <p:nvSpPr>
          <p:cNvPr id="11" name="箭头: 下 10">
            <a:extLst>
              <a:ext uri="{FF2B5EF4-FFF2-40B4-BE49-F238E27FC236}">
                <a16:creationId xmlns:a16="http://schemas.microsoft.com/office/drawing/2014/main" id="{0A4720A2-96B5-9A60-5AE8-5BF79125887C}"/>
              </a:ext>
            </a:extLst>
          </p:cNvPr>
          <p:cNvSpPr/>
          <p:nvPr/>
        </p:nvSpPr>
        <p:spPr>
          <a:xfrm rot="10800000">
            <a:off x="11040746" y="2467879"/>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5E0D366D-047F-7B1E-A067-68C31CBAF3F0}"/>
              </a:ext>
            </a:extLst>
          </p:cNvPr>
          <p:cNvSpPr/>
          <p:nvPr/>
        </p:nvSpPr>
        <p:spPr>
          <a:xfrm rot="10800000">
            <a:off x="9231458" y="4397124"/>
            <a:ext cx="362737" cy="187867"/>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997F6525-C353-98D4-26D8-4B1E9A338359}"/>
              </a:ext>
            </a:extLst>
          </p:cNvPr>
          <p:cNvSpPr/>
          <p:nvPr/>
        </p:nvSpPr>
        <p:spPr>
          <a:xfrm rot="10800000">
            <a:off x="11040744" y="4397122"/>
            <a:ext cx="362737" cy="187869"/>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3" name="内容占位符 2">
            <a:extLst>
              <a:ext uri="{FF2B5EF4-FFF2-40B4-BE49-F238E27FC236}">
                <a16:creationId xmlns:a16="http://schemas.microsoft.com/office/drawing/2014/main" id="{F8558D27-422B-56D7-AFBB-EAA6F331DF78}"/>
              </a:ext>
            </a:extLst>
          </p:cNvPr>
          <p:cNvSpPr>
            <a:spLocks noGrp="1"/>
          </p:cNvSpPr>
          <p:nvPr>
            <p:ph idx="1"/>
          </p:nvPr>
        </p:nvSpPr>
        <p:spPr>
          <a:xfrm>
            <a:off x="838200" y="1825625"/>
            <a:ext cx="6718814" cy="4351338"/>
          </a:xfrm>
        </p:spPr>
        <p:txBody>
          <a:bodyPr/>
          <a:lstStyle/>
          <a:p>
            <a:pPr>
              <a:spcAft>
                <a:spcPts val="600"/>
              </a:spcAft>
            </a:pPr>
            <a:r>
              <a:rPr lang="en-US" altLang="zh-CN" dirty="0"/>
              <a:t>Weakening the safety property can:</a:t>
            </a:r>
          </a:p>
          <a:p>
            <a:pPr marL="1143000" lvl="1" indent="-457200">
              <a:spcAft>
                <a:spcPts val="600"/>
              </a:spcAft>
            </a:pPr>
            <a:r>
              <a:rPr lang="en-US" altLang="zh-CN" dirty="0"/>
              <a:t>Reduce implementation cost</a:t>
            </a:r>
          </a:p>
        </p:txBody>
      </p:sp>
      <p:cxnSp>
        <p:nvCxnSpPr>
          <p:cNvPr id="15" name="直接箭头连接符 14">
            <a:extLst>
              <a:ext uri="{FF2B5EF4-FFF2-40B4-BE49-F238E27FC236}">
                <a16:creationId xmlns:a16="http://schemas.microsoft.com/office/drawing/2014/main" id="{AED96C17-4574-1837-BD3F-E2CE8C470840}"/>
              </a:ext>
            </a:extLst>
          </p:cNvPr>
          <p:cNvCxnSpPr>
            <a:cxnSpLocks/>
          </p:cNvCxnSpPr>
          <p:nvPr/>
        </p:nvCxnSpPr>
        <p:spPr>
          <a:xfrm>
            <a:off x="8841996" y="2755033"/>
            <a:ext cx="31039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直接箭头连接符 16">
            <a:extLst>
              <a:ext uri="{FF2B5EF4-FFF2-40B4-BE49-F238E27FC236}">
                <a16:creationId xmlns:a16="http://schemas.microsoft.com/office/drawing/2014/main" id="{0CEC9071-A7DA-B2F8-3825-8F2ADBB2D892}"/>
              </a:ext>
            </a:extLst>
          </p:cNvPr>
          <p:cNvCxnSpPr>
            <a:cxnSpLocks/>
          </p:cNvCxnSpPr>
          <p:nvPr/>
        </p:nvCxnSpPr>
        <p:spPr>
          <a:xfrm>
            <a:off x="10579915" y="2709541"/>
            <a:ext cx="31039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直接箭头连接符 17">
            <a:extLst>
              <a:ext uri="{FF2B5EF4-FFF2-40B4-BE49-F238E27FC236}">
                <a16:creationId xmlns:a16="http://schemas.microsoft.com/office/drawing/2014/main" id="{439F5558-F281-2347-7333-01A2E6FA7F7E}"/>
              </a:ext>
            </a:extLst>
          </p:cNvPr>
          <p:cNvCxnSpPr>
            <a:cxnSpLocks/>
          </p:cNvCxnSpPr>
          <p:nvPr/>
        </p:nvCxnSpPr>
        <p:spPr>
          <a:xfrm>
            <a:off x="8841996" y="4397126"/>
            <a:ext cx="31039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33AA2789-1C1B-B68F-766F-F5A2BB1E1BD7}"/>
              </a:ext>
            </a:extLst>
          </p:cNvPr>
          <p:cNvCxnSpPr>
            <a:cxnSpLocks/>
          </p:cNvCxnSpPr>
          <p:nvPr/>
        </p:nvCxnSpPr>
        <p:spPr>
          <a:xfrm>
            <a:off x="10579915" y="4397126"/>
            <a:ext cx="31039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941E5C71-A388-1D06-F4F6-820C490CA49F}"/>
              </a:ext>
            </a:extLst>
          </p:cNvPr>
          <p:cNvSpPr txBox="1"/>
          <p:nvPr/>
        </p:nvSpPr>
        <p:spPr>
          <a:xfrm>
            <a:off x="8984592" y="1521289"/>
            <a:ext cx="1704441" cy="461665"/>
          </a:xfrm>
          <a:prstGeom prst="rect">
            <a:avLst/>
          </a:prstGeom>
          <a:noFill/>
        </p:spPr>
        <p:txBody>
          <a:bodyPr wrap="none" rtlCol="0">
            <a:spAutoFit/>
          </a:bodyPr>
          <a:lstStyle/>
          <a:p>
            <a:r>
              <a:rPr lang="en-US" altLang="zh-CN" sz="2400" b="1" dirty="0"/>
              <a:t>Lower cost</a:t>
            </a:r>
            <a:endParaRPr lang="zh-CN" altLang="en-US" sz="2400" b="1" dirty="0"/>
          </a:p>
        </p:txBody>
      </p:sp>
      <p:graphicFrame>
        <p:nvGraphicFramePr>
          <p:cNvPr id="21" name="表格 20">
            <a:extLst>
              <a:ext uri="{FF2B5EF4-FFF2-40B4-BE49-F238E27FC236}">
                <a16:creationId xmlns:a16="http://schemas.microsoft.com/office/drawing/2014/main" id="{1C2D3527-01EA-5BE7-4501-1889BC163490}"/>
              </a:ext>
            </a:extLst>
          </p:cNvPr>
          <p:cNvGraphicFramePr>
            <a:graphicFrameLocks noGrp="1"/>
          </p:cNvGraphicFramePr>
          <p:nvPr>
            <p:extLst>
              <p:ext uri="{D42A27DB-BD31-4B8C-83A1-F6EECF244321}">
                <p14:modId xmlns:p14="http://schemas.microsoft.com/office/powerpoint/2010/main" val="93005681"/>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1249253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B8DCC-CBD5-C8A8-DB9A-74216257BC7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BD41F2-C161-9949-6D46-4CAEA4A50832}"/>
              </a:ext>
            </a:extLst>
          </p:cNvPr>
          <p:cNvSpPr>
            <a:spLocks noGrp="1"/>
          </p:cNvSpPr>
          <p:nvPr>
            <p:ph type="title"/>
          </p:nvPr>
        </p:nvSpPr>
        <p:spPr/>
        <p:txBody>
          <a:bodyPr/>
          <a:lstStyle/>
          <a:p>
            <a:r>
              <a:rPr lang="en-US" altLang="zh-CN" dirty="0"/>
              <a:t>Trade-Offs in the Safety Dimension</a:t>
            </a:r>
            <a:endParaRPr lang="zh-CN" altLang="en-US" dirty="0"/>
          </a:p>
        </p:txBody>
      </p:sp>
      <p:sp>
        <p:nvSpPr>
          <p:cNvPr id="4" name="灯片编号占位符 3">
            <a:extLst>
              <a:ext uri="{FF2B5EF4-FFF2-40B4-BE49-F238E27FC236}">
                <a16:creationId xmlns:a16="http://schemas.microsoft.com/office/drawing/2014/main" id="{36C5B05F-B119-92C1-C135-E195059514B8}"/>
              </a:ext>
            </a:extLst>
          </p:cNvPr>
          <p:cNvSpPr>
            <a:spLocks noGrp="1"/>
          </p:cNvSpPr>
          <p:nvPr>
            <p:ph type="sldNum" sz="quarter" idx="12"/>
          </p:nvPr>
        </p:nvSpPr>
        <p:spPr/>
        <p:txBody>
          <a:bodyPr/>
          <a:lstStyle/>
          <a:p>
            <a:fld id="{74A724E5-CF81-458D-9F9A-C575B439CC43}" type="slidenum">
              <a:rPr lang="zh-CN" altLang="en-US" smtClean="0"/>
              <a:t>39</a:t>
            </a:fld>
            <a:endParaRPr lang="zh-CN" altLang="en-US"/>
          </a:p>
        </p:txBody>
      </p:sp>
      <p:graphicFrame>
        <p:nvGraphicFramePr>
          <p:cNvPr id="5" name="内容占位符 4">
            <a:extLst>
              <a:ext uri="{FF2B5EF4-FFF2-40B4-BE49-F238E27FC236}">
                <a16:creationId xmlns:a16="http://schemas.microsoft.com/office/drawing/2014/main" id="{04750491-B6BD-B275-E68B-A446BB7BA080}"/>
              </a:ext>
            </a:extLst>
          </p:cNvPr>
          <p:cNvGraphicFramePr>
            <a:graphicFrameLocks/>
          </p:cNvGraphicFramePr>
          <p:nvPr>
            <p:extLst>
              <p:ext uri="{D42A27DB-BD31-4B8C-83A1-F6EECF244321}">
                <p14:modId xmlns:p14="http://schemas.microsoft.com/office/powerpoint/2010/main" val="2913350957"/>
              </p:ext>
            </p:extLst>
          </p:nvPr>
        </p:nvGraphicFramePr>
        <p:xfrm>
          <a:off x="7481627" y="1982954"/>
          <a:ext cx="4710373" cy="40811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箭头: 下 5">
            <a:extLst>
              <a:ext uri="{FF2B5EF4-FFF2-40B4-BE49-F238E27FC236}">
                <a16:creationId xmlns:a16="http://schemas.microsoft.com/office/drawing/2014/main" id="{B52CE1FF-4C40-67A5-3F43-DD802A37365C}"/>
              </a:ext>
            </a:extLst>
          </p:cNvPr>
          <p:cNvSpPr/>
          <p:nvPr/>
        </p:nvSpPr>
        <p:spPr>
          <a:xfrm rot="10800000">
            <a:off x="10057403" y="2679533"/>
            <a:ext cx="362737" cy="214713"/>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62CDE714-CF6B-C4A1-C9A8-B7D0272C8BB3}"/>
              </a:ext>
            </a:extLst>
          </p:cNvPr>
          <p:cNvSpPr/>
          <p:nvPr/>
        </p:nvSpPr>
        <p:spPr>
          <a:xfrm rot="10800000">
            <a:off x="8285547" y="4158623"/>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8" name="减号 7">
            <a:extLst>
              <a:ext uri="{FF2B5EF4-FFF2-40B4-BE49-F238E27FC236}">
                <a16:creationId xmlns:a16="http://schemas.microsoft.com/office/drawing/2014/main" id="{4F2DE0EA-96AB-CF14-D381-F10E797B0A92}"/>
              </a:ext>
            </a:extLst>
          </p:cNvPr>
          <p:cNvSpPr/>
          <p:nvPr/>
        </p:nvSpPr>
        <p:spPr>
          <a:xfrm>
            <a:off x="8345531" y="2572438"/>
            <a:ext cx="362737" cy="362737"/>
          </a:xfrm>
          <a:prstGeom prst="mathMinus">
            <a:avLst/>
          </a:prstGeom>
          <a:solidFill>
            <a:schemeClr val="bg1">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9" name="箭头: 下 8">
            <a:extLst>
              <a:ext uri="{FF2B5EF4-FFF2-40B4-BE49-F238E27FC236}">
                <a16:creationId xmlns:a16="http://schemas.microsoft.com/office/drawing/2014/main" id="{B9F894CA-EC30-E683-FA8B-7DADA7E29E4E}"/>
              </a:ext>
            </a:extLst>
          </p:cNvPr>
          <p:cNvSpPr/>
          <p:nvPr/>
        </p:nvSpPr>
        <p:spPr>
          <a:xfrm rot="10800000">
            <a:off x="10057404" y="4158624"/>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B3B626C1-B7E5-F093-A4D1-8BF3CD13CBE6}"/>
              </a:ext>
            </a:extLst>
          </p:cNvPr>
          <p:cNvSpPr/>
          <p:nvPr/>
        </p:nvSpPr>
        <p:spPr>
          <a:xfrm>
            <a:off x="9231460" y="2540622"/>
            <a:ext cx="362737" cy="426368"/>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dirty="0"/>
          </a:p>
        </p:txBody>
      </p:sp>
      <p:sp>
        <p:nvSpPr>
          <p:cNvPr id="11" name="箭头: 下 10">
            <a:extLst>
              <a:ext uri="{FF2B5EF4-FFF2-40B4-BE49-F238E27FC236}">
                <a16:creationId xmlns:a16="http://schemas.microsoft.com/office/drawing/2014/main" id="{42DF7EE4-725C-955E-37D8-A73E0F5B5CA3}"/>
              </a:ext>
            </a:extLst>
          </p:cNvPr>
          <p:cNvSpPr/>
          <p:nvPr/>
        </p:nvSpPr>
        <p:spPr>
          <a:xfrm rot="10800000">
            <a:off x="11040746" y="2467879"/>
            <a:ext cx="362737" cy="426368"/>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3B2FD524-013D-1FFA-1FEF-63410BDD857C}"/>
              </a:ext>
            </a:extLst>
          </p:cNvPr>
          <p:cNvSpPr/>
          <p:nvPr/>
        </p:nvSpPr>
        <p:spPr>
          <a:xfrm rot="10800000">
            <a:off x="9231459" y="4158623"/>
            <a:ext cx="362737" cy="426369"/>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186145E3-BA0E-1CD2-3C23-E033E909E96C}"/>
              </a:ext>
            </a:extLst>
          </p:cNvPr>
          <p:cNvSpPr/>
          <p:nvPr/>
        </p:nvSpPr>
        <p:spPr>
          <a:xfrm rot="10800000">
            <a:off x="11040745" y="4158623"/>
            <a:ext cx="362737" cy="426369"/>
          </a:xfrm>
          <a:prstGeom prst="downArrow">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3" name="内容占位符 2">
            <a:extLst>
              <a:ext uri="{FF2B5EF4-FFF2-40B4-BE49-F238E27FC236}">
                <a16:creationId xmlns:a16="http://schemas.microsoft.com/office/drawing/2014/main" id="{9A571B0F-8D0C-97B8-B673-82135DEA3527}"/>
              </a:ext>
            </a:extLst>
          </p:cNvPr>
          <p:cNvSpPr>
            <a:spLocks noGrp="1"/>
          </p:cNvSpPr>
          <p:nvPr>
            <p:ph idx="1"/>
          </p:nvPr>
        </p:nvSpPr>
        <p:spPr>
          <a:xfrm>
            <a:off x="838200" y="1825625"/>
            <a:ext cx="6718814" cy="4351338"/>
          </a:xfrm>
        </p:spPr>
        <p:txBody>
          <a:bodyPr/>
          <a:lstStyle/>
          <a:p>
            <a:pPr>
              <a:spcAft>
                <a:spcPts val="600"/>
              </a:spcAft>
            </a:pPr>
            <a:r>
              <a:rPr lang="en-US" altLang="zh-CN" dirty="0"/>
              <a:t>Weakening the safety property can:</a:t>
            </a:r>
          </a:p>
          <a:p>
            <a:pPr marL="1143000" lvl="1" indent="-457200">
              <a:spcAft>
                <a:spcPts val="600"/>
              </a:spcAft>
            </a:pPr>
            <a:r>
              <a:rPr lang="en-US" altLang="zh-CN" dirty="0"/>
              <a:t>Reduce implementation cost</a:t>
            </a:r>
          </a:p>
          <a:p>
            <a:pPr marL="1143000" lvl="1" indent="-457200">
              <a:spcAft>
                <a:spcPts val="600"/>
              </a:spcAft>
            </a:pPr>
            <a:r>
              <a:rPr lang="en-US" altLang="zh-CN" dirty="0"/>
              <a:t>Retain more functionality</a:t>
            </a:r>
          </a:p>
          <a:p>
            <a:pPr marL="457200" indent="-457200">
              <a:spcAft>
                <a:spcPts val="600"/>
              </a:spcAft>
            </a:pPr>
            <a:r>
              <a:rPr lang="en-US" altLang="zh-CN" dirty="0"/>
              <a:t>But should still ensure the most critical safety requirement.</a:t>
            </a:r>
          </a:p>
        </p:txBody>
      </p:sp>
      <p:cxnSp>
        <p:nvCxnSpPr>
          <p:cNvPr id="15" name="直接箭头连接符 14">
            <a:extLst>
              <a:ext uri="{FF2B5EF4-FFF2-40B4-BE49-F238E27FC236}">
                <a16:creationId xmlns:a16="http://schemas.microsoft.com/office/drawing/2014/main" id="{E370F9C1-693C-966E-D213-F3FE8979049C}"/>
              </a:ext>
            </a:extLst>
          </p:cNvPr>
          <p:cNvCxnSpPr>
            <a:cxnSpLocks/>
          </p:cNvCxnSpPr>
          <p:nvPr/>
        </p:nvCxnSpPr>
        <p:spPr>
          <a:xfrm>
            <a:off x="8841996" y="2755033"/>
            <a:ext cx="31039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直接箭头连接符 16">
            <a:extLst>
              <a:ext uri="{FF2B5EF4-FFF2-40B4-BE49-F238E27FC236}">
                <a16:creationId xmlns:a16="http://schemas.microsoft.com/office/drawing/2014/main" id="{934B98B3-4A42-899C-2C1F-AEFC4E4324C7}"/>
              </a:ext>
            </a:extLst>
          </p:cNvPr>
          <p:cNvCxnSpPr>
            <a:cxnSpLocks/>
          </p:cNvCxnSpPr>
          <p:nvPr/>
        </p:nvCxnSpPr>
        <p:spPr>
          <a:xfrm>
            <a:off x="10579915" y="2709541"/>
            <a:ext cx="31039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直接箭头连接符 17">
            <a:extLst>
              <a:ext uri="{FF2B5EF4-FFF2-40B4-BE49-F238E27FC236}">
                <a16:creationId xmlns:a16="http://schemas.microsoft.com/office/drawing/2014/main" id="{83D351CA-EF15-6158-3BB2-DDCD9C80D707}"/>
              </a:ext>
            </a:extLst>
          </p:cNvPr>
          <p:cNvCxnSpPr>
            <a:cxnSpLocks/>
          </p:cNvCxnSpPr>
          <p:nvPr/>
        </p:nvCxnSpPr>
        <p:spPr>
          <a:xfrm>
            <a:off x="8841996" y="4397126"/>
            <a:ext cx="31039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2148BDAB-FB1E-D70D-40E8-B14F45EBFCC2}"/>
              </a:ext>
            </a:extLst>
          </p:cNvPr>
          <p:cNvCxnSpPr>
            <a:cxnSpLocks/>
          </p:cNvCxnSpPr>
          <p:nvPr/>
        </p:nvCxnSpPr>
        <p:spPr>
          <a:xfrm>
            <a:off x="10579915" y="4397126"/>
            <a:ext cx="31039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EACC86C4-7480-FA68-782E-E0B2E14A8449}"/>
              </a:ext>
            </a:extLst>
          </p:cNvPr>
          <p:cNvSpPr txBox="1"/>
          <p:nvPr/>
        </p:nvSpPr>
        <p:spPr>
          <a:xfrm>
            <a:off x="8466915" y="1480639"/>
            <a:ext cx="2804294" cy="461665"/>
          </a:xfrm>
          <a:prstGeom prst="rect">
            <a:avLst/>
          </a:prstGeom>
          <a:noFill/>
        </p:spPr>
        <p:txBody>
          <a:bodyPr wrap="none" rtlCol="0">
            <a:spAutoFit/>
          </a:bodyPr>
          <a:lstStyle/>
          <a:p>
            <a:r>
              <a:rPr lang="en-US" altLang="zh-CN" sz="2400" b="1" dirty="0"/>
              <a:t>More functionality</a:t>
            </a:r>
            <a:endParaRPr lang="zh-CN" altLang="en-US" sz="2400" b="1" dirty="0"/>
          </a:p>
        </p:txBody>
      </p:sp>
      <p:graphicFrame>
        <p:nvGraphicFramePr>
          <p:cNvPr id="16" name="表格 15">
            <a:extLst>
              <a:ext uri="{FF2B5EF4-FFF2-40B4-BE49-F238E27FC236}">
                <a16:creationId xmlns:a16="http://schemas.microsoft.com/office/drawing/2014/main" id="{7ABFD5A9-A284-DEC3-88AB-64ACE068B152}"/>
              </a:ext>
            </a:extLst>
          </p:cNvPr>
          <p:cNvGraphicFramePr>
            <a:graphicFrameLocks noGrp="1"/>
          </p:cNvGraphicFramePr>
          <p:nvPr>
            <p:extLst>
              <p:ext uri="{D42A27DB-BD31-4B8C-83A1-F6EECF244321}">
                <p14:modId xmlns:p14="http://schemas.microsoft.com/office/powerpoint/2010/main" val="93005681"/>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
        <p:nvSpPr>
          <p:cNvPr id="20" name="矩形: 圆角 19">
            <a:extLst>
              <a:ext uri="{FF2B5EF4-FFF2-40B4-BE49-F238E27FC236}">
                <a16:creationId xmlns:a16="http://schemas.microsoft.com/office/drawing/2014/main" id="{2C863558-F1A1-396A-5E1D-27AC943208A1}"/>
              </a:ext>
            </a:extLst>
          </p:cNvPr>
          <p:cNvSpPr/>
          <p:nvPr/>
        </p:nvSpPr>
        <p:spPr>
          <a:xfrm>
            <a:off x="1446953" y="2753806"/>
            <a:ext cx="4149513" cy="539727"/>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39794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D0FF5-01C3-AB58-6342-D4C68D76C492}"/>
              </a:ext>
            </a:extLst>
          </p:cNvPr>
          <p:cNvSpPr>
            <a:spLocks noGrp="1"/>
          </p:cNvSpPr>
          <p:nvPr>
            <p:ph type="title"/>
          </p:nvPr>
        </p:nvSpPr>
        <p:spPr/>
        <p:txBody>
          <a:bodyPr/>
          <a:lstStyle/>
          <a:p>
            <a:r>
              <a:rPr lang="en-US" altLang="zh-CN" dirty="0"/>
              <a:t>A Categorization of Robustness</a:t>
            </a:r>
            <a:endParaRPr lang="zh-CN" altLang="en-US" dirty="0"/>
          </a:p>
        </p:txBody>
      </p:sp>
      <p:sp>
        <p:nvSpPr>
          <p:cNvPr id="5" name="文本占位符 4">
            <a:extLst>
              <a:ext uri="{FF2B5EF4-FFF2-40B4-BE49-F238E27FC236}">
                <a16:creationId xmlns:a16="http://schemas.microsoft.com/office/drawing/2014/main" id="{6F9D6607-D84E-A2F0-5249-E08C59B146A0}"/>
              </a:ext>
            </a:extLst>
          </p:cNvPr>
          <p:cNvSpPr>
            <a:spLocks noGrp="1"/>
          </p:cNvSpPr>
          <p:nvPr>
            <p:ph type="body" idx="1"/>
          </p:nvPr>
        </p:nvSpPr>
        <p:spPr>
          <a:xfrm>
            <a:off x="321130" y="1681163"/>
            <a:ext cx="5676446" cy="457880"/>
          </a:xfrm>
        </p:spPr>
        <p:txBody>
          <a:bodyPr anchor="ctr"/>
          <a:lstStyle/>
          <a:p>
            <a:r>
              <a:rPr lang="en-US" altLang="zh-CN" dirty="0"/>
              <a:t>I/O Relation and Behavioral</a:t>
            </a:r>
            <a:endParaRPr lang="zh-CN" altLang="en-US" dirty="0"/>
          </a:p>
        </p:txBody>
      </p:sp>
      <p:sp>
        <p:nvSpPr>
          <p:cNvPr id="6" name="内容占位符 5">
            <a:extLst>
              <a:ext uri="{FF2B5EF4-FFF2-40B4-BE49-F238E27FC236}">
                <a16:creationId xmlns:a16="http://schemas.microsoft.com/office/drawing/2014/main" id="{910DDF32-636F-1C2B-E0AF-6EBEC5727D19}"/>
              </a:ext>
            </a:extLst>
          </p:cNvPr>
          <p:cNvSpPr>
            <a:spLocks noGrp="1"/>
          </p:cNvSpPr>
          <p:nvPr>
            <p:ph sz="half" idx="2"/>
          </p:nvPr>
        </p:nvSpPr>
        <p:spPr>
          <a:xfrm>
            <a:off x="321130" y="2139043"/>
            <a:ext cx="5676446" cy="4582432"/>
          </a:xfrm>
        </p:spPr>
        <p:txBody>
          <a:bodyPr>
            <a:normAutofit lnSpcReduction="10000"/>
          </a:bodyPr>
          <a:lstStyle/>
          <a:p>
            <a:r>
              <a:rPr lang="en-US" altLang="zh-CN" dirty="0"/>
              <a:t>Input-Output Relations:</a:t>
            </a:r>
          </a:p>
          <a:p>
            <a:pPr marL="540000" lvl="1" indent="-457200"/>
            <a:r>
              <a:rPr lang="en-US" altLang="zh-CN" dirty="0"/>
              <a:t>No erroneous outputs or crashes under invalid inputs (e.g., out-of-range values).</a:t>
            </a:r>
          </a:p>
          <a:p>
            <a:r>
              <a:rPr lang="en-US" altLang="zh-CN" dirty="0"/>
              <a:t>Behavior as States and Transitions:</a:t>
            </a:r>
          </a:p>
          <a:p>
            <a:pPr marL="540000" lvl="1" indent="-457200"/>
            <a:r>
              <a:rPr lang="en-US" altLang="zh-CN" i="1" dirty="0"/>
              <a:t>Safety</a:t>
            </a:r>
            <a:r>
              <a:rPr lang="en-US" altLang="zh-CN" dirty="0"/>
              <a:t>: not reaching bad states.</a:t>
            </a:r>
          </a:p>
          <a:p>
            <a:pPr marL="540000" lvl="1" indent="-457200"/>
            <a:r>
              <a:rPr lang="en-US" altLang="zh-CN" i="1" dirty="0"/>
              <a:t>Liveness</a:t>
            </a:r>
            <a:r>
              <a:rPr lang="en-US" altLang="zh-CN" dirty="0"/>
              <a:t>: reaching good states.</a:t>
            </a:r>
          </a:p>
          <a:p>
            <a:pPr marL="540000" lvl="1" indent="-457200"/>
            <a:r>
              <a:rPr lang="en-US" altLang="zh-CN" dirty="0"/>
              <a:t>Maintain a property under unexpected env behavior.</a:t>
            </a:r>
            <a:endParaRPr lang="zh-CN" altLang="en-US" dirty="0"/>
          </a:p>
        </p:txBody>
      </p:sp>
      <p:sp>
        <p:nvSpPr>
          <p:cNvPr id="7" name="文本占位符 6">
            <a:extLst>
              <a:ext uri="{FF2B5EF4-FFF2-40B4-BE49-F238E27FC236}">
                <a16:creationId xmlns:a16="http://schemas.microsoft.com/office/drawing/2014/main" id="{5154B98B-F761-399B-8592-68CD6CFBF35B}"/>
              </a:ext>
            </a:extLst>
          </p:cNvPr>
          <p:cNvSpPr>
            <a:spLocks noGrp="1"/>
          </p:cNvSpPr>
          <p:nvPr>
            <p:ph type="body" sz="quarter" idx="3"/>
          </p:nvPr>
        </p:nvSpPr>
        <p:spPr>
          <a:xfrm>
            <a:off x="6172200" y="1681163"/>
            <a:ext cx="5676446" cy="457880"/>
          </a:xfrm>
        </p:spPr>
        <p:txBody>
          <a:bodyPr anchor="ctr"/>
          <a:lstStyle/>
          <a:p>
            <a:r>
              <a:rPr lang="en-US" altLang="zh-CN" dirty="0"/>
              <a:t>Type of Systems</a:t>
            </a:r>
            <a:endParaRPr lang="zh-CN" altLang="en-US" dirty="0"/>
          </a:p>
        </p:txBody>
      </p:sp>
      <p:sp>
        <p:nvSpPr>
          <p:cNvPr id="8" name="内容占位符 7">
            <a:extLst>
              <a:ext uri="{FF2B5EF4-FFF2-40B4-BE49-F238E27FC236}">
                <a16:creationId xmlns:a16="http://schemas.microsoft.com/office/drawing/2014/main" id="{AEC96FDF-7A1C-4DCA-ABAD-A3E709B02F41}"/>
              </a:ext>
            </a:extLst>
          </p:cNvPr>
          <p:cNvSpPr>
            <a:spLocks noGrp="1"/>
          </p:cNvSpPr>
          <p:nvPr>
            <p:ph sz="quarter" idx="4"/>
          </p:nvPr>
        </p:nvSpPr>
        <p:spPr>
          <a:xfrm>
            <a:off x="6172199" y="2139043"/>
            <a:ext cx="5698671" cy="4050620"/>
          </a:xfrm>
        </p:spPr>
        <p:txBody>
          <a:bodyPr>
            <a:normAutofit lnSpcReduction="10000"/>
          </a:bodyPr>
          <a:lstStyle/>
          <a:p>
            <a:r>
              <a:rPr lang="en-US" altLang="zh-CN" dirty="0"/>
              <a:t>Conventional Software Systems:</a:t>
            </a:r>
          </a:p>
          <a:p>
            <a:pPr marL="540000" lvl="1" indent="-457200"/>
            <a:r>
              <a:rPr lang="en-US" altLang="zh-CN" b="1" dirty="0">
                <a:solidFill>
                  <a:srgbClr val="FF0000"/>
                </a:solidFill>
              </a:rPr>
              <a:t>Discrete systems.</a:t>
            </a:r>
          </a:p>
          <a:p>
            <a:pPr marL="540000" lvl="1" indent="-457200"/>
            <a:r>
              <a:rPr lang="en-US" altLang="zh-CN" dirty="0"/>
              <a:t>OS, web services, etc.</a:t>
            </a:r>
          </a:p>
          <a:p>
            <a:r>
              <a:rPr lang="en-US" altLang="zh-CN" dirty="0"/>
              <a:t>Machine Learning (ML) Systems:</a:t>
            </a:r>
          </a:p>
          <a:p>
            <a:pPr marL="540000" lvl="1" indent="-457200"/>
            <a:r>
              <a:rPr lang="en-US" altLang="zh-CN" dirty="0"/>
              <a:t>Data driven, statistical model.</a:t>
            </a:r>
          </a:p>
          <a:p>
            <a:r>
              <a:rPr lang="en-US" altLang="zh-CN" dirty="0"/>
              <a:t>Cyber-Physical Systems (CPS):</a:t>
            </a:r>
          </a:p>
          <a:p>
            <a:pPr marL="540000" lvl="1" indent="-457200"/>
            <a:r>
              <a:rPr lang="en-US" altLang="zh-CN" dirty="0"/>
              <a:t>Physical process + Software.</a:t>
            </a:r>
          </a:p>
          <a:p>
            <a:pPr marL="540000" lvl="1" indent="-457200"/>
            <a:r>
              <a:rPr lang="en-US" altLang="zh-CN" dirty="0"/>
              <a:t>ODE, Hybrid Model</a:t>
            </a:r>
          </a:p>
          <a:p>
            <a:pPr marL="540000" lvl="1" indent="-457200"/>
            <a:r>
              <a:rPr lang="en-US" altLang="zh-CN" dirty="0"/>
              <a:t>Drones, self-driving cars.</a:t>
            </a:r>
            <a:endParaRPr lang="zh-CN" altLang="en-US" dirty="0"/>
          </a:p>
        </p:txBody>
      </p:sp>
      <p:sp>
        <p:nvSpPr>
          <p:cNvPr id="4" name="灯片编号占位符 3">
            <a:extLst>
              <a:ext uri="{FF2B5EF4-FFF2-40B4-BE49-F238E27FC236}">
                <a16:creationId xmlns:a16="http://schemas.microsoft.com/office/drawing/2014/main" id="{5FEDCA7C-7F7F-BB39-EE85-6EB4998695AD}"/>
              </a:ext>
            </a:extLst>
          </p:cNvPr>
          <p:cNvSpPr>
            <a:spLocks noGrp="1"/>
          </p:cNvSpPr>
          <p:nvPr>
            <p:ph type="sldNum" sz="quarter" idx="12"/>
          </p:nvPr>
        </p:nvSpPr>
        <p:spPr/>
        <p:txBody>
          <a:bodyPr/>
          <a:lstStyle/>
          <a:p>
            <a:fld id="{74A724E5-CF81-458D-9F9A-C575B439CC43}" type="slidenum">
              <a:rPr lang="zh-CN" altLang="en-US" smtClean="0"/>
              <a:t>4</a:t>
            </a:fld>
            <a:endParaRPr lang="zh-CN" altLang="en-US"/>
          </a:p>
        </p:txBody>
      </p:sp>
      <p:sp>
        <p:nvSpPr>
          <p:cNvPr id="3" name="矩形: 圆角 2">
            <a:extLst>
              <a:ext uri="{FF2B5EF4-FFF2-40B4-BE49-F238E27FC236}">
                <a16:creationId xmlns:a16="http://schemas.microsoft.com/office/drawing/2014/main" id="{A149000B-6A26-83ED-9452-AAC83439935F}"/>
              </a:ext>
            </a:extLst>
          </p:cNvPr>
          <p:cNvSpPr/>
          <p:nvPr/>
        </p:nvSpPr>
        <p:spPr>
          <a:xfrm>
            <a:off x="222707" y="3590535"/>
            <a:ext cx="5593080" cy="2186940"/>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9E8881D1-772A-F71A-976B-33278769E8C5}"/>
              </a:ext>
            </a:extLst>
          </p:cNvPr>
          <p:cNvSpPr/>
          <p:nvPr/>
        </p:nvSpPr>
        <p:spPr>
          <a:xfrm>
            <a:off x="6095999" y="2097987"/>
            <a:ext cx="5593080" cy="1325563"/>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aphicFrame>
        <p:nvGraphicFramePr>
          <p:cNvPr id="10" name="表格 9">
            <a:extLst>
              <a:ext uri="{FF2B5EF4-FFF2-40B4-BE49-F238E27FC236}">
                <a16:creationId xmlns:a16="http://schemas.microsoft.com/office/drawing/2014/main" id="{8654BFD7-BFE9-1552-FED9-5F717BBC6147}"/>
              </a:ext>
            </a:extLst>
          </p:cNvPr>
          <p:cNvGraphicFramePr>
            <a:graphicFrameLocks noGrp="1"/>
          </p:cNvGraphicFramePr>
          <p:nvPr>
            <p:extLst>
              <p:ext uri="{D42A27DB-BD31-4B8C-83A1-F6EECF244321}">
                <p14:modId xmlns:p14="http://schemas.microsoft.com/office/powerpoint/2010/main" val="1321454095"/>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989598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4EB61-12BA-4BB3-A6D5-AB6CCBFFF153}"/>
              </a:ext>
            </a:extLst>
          </p:cNvPr>
          <p:cNvSpPr>
            <a:spLocks noGrp="1"/>
          </p:cNvSpPr>
          <p:nvPr>
            <p:ph type="title"/>
          </p:nvPr>
        </p:nvSpPr>
        <p:spPr/>
        <p:txBody>
          <a:bodyPr/>
          <a:lstStyle/>
          <a:p>
            <a:r>
              <a:rPr lang="en-US" altLang="zh-CN" dirty="0"/>
              <a:t>Conflicts between Safety and Functionality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E1F8191-55B8-16AE-F0F1-116CE5E29BD8}"/>
                  </a:ext>
                </a:extLst>
              </p:cNvPr>
              <p:cNvSpPr>
                <a:spLocks noGrp="1"/>
              </p:cNvSpPr>
              <p:nvPr>
                <p:ph idx="1"/>
              </p:nvPr>
            </p:nvSpPr>
            <p:spPr>
              <a:xfrm>
                <a:off x="838200" y="1825625"/>
                <a:ext cx="7047036" cy="4351338"/>
              </a:xfrm>
            </p:spPr>
            <p:txBody>
              <a:bodyPr/>
              <a:lstStyle/>
              <a:p>
                <a:pPr>
                  <a:spcAft>
                    <a:spcPts val="600"/>
                  </a:spcAft>
                </a:pPr>
                <a:r>
                  <a:rPr lang="en-US" altLang="zh-CN" i="1" dirty="0"/>
                  <a:t>Safety</a:t>
                </a:r>
                <a:r>
                  <a:rPr lang="en-US" altLang="zh-CN" dirty="0"/>
                  <a:t>: no over-dose,</a:t>
                </a:r>
              </a:p>
              <a:p>
                <a:pPr/>
                <a14:m>
                  <m:oMathPara xmlns:m="http://schemas.openxmlformats.org/officeDocument/2006/math">
                    <m:oMathParaPr>
                      <m:jc m:val="centerGroup"/>
                    </m:oMathParaPr>
                    <m:oMath xmlns:m="http://schemas.openxmlformats.org/officeDocument/2006/math">
                      <m:r>
                        <m:rPr>
                          <m:nor/>
                        </m:rPr>
                        <a:rPr lang="en-US" altLang="zh-CN" b="1" i="0" smtClean="0">
                          <a:latin typeface="Cambria Math" panose="02040503050406030204" pitchFamily="18" charset="0"/>
                        </a:rPr>
                        <m:t>G</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𝑋𝑟𝑎𝑦</m:t>
                          </m:r>
                          <m:r>
                            <a:rPr lang="en-US" altLang="zh-CN" b="0" i="1" smtClean="0">
                              <a:latin typeface="Cambria Math" panose="02040503050406030204" pitchFamily="18" charset="0"/>
                            </a:rPr>
                            <m:t>⇒</m:t>
                          </m:r>
                          <m:r>
                            <a:rPr lang="en-US" altLang="zh-CN" b="0" i="1" smtClean="0">
                              <a:latin typeface="Cambria Math" panose="02040503050406030204" pitchFamily="18" charset="0"/>
                            </a:rPr>
                            <m:t>𝐼𝑛𝑃𝑙𝑎𝑐𝑒</m:t>
                          </m:r>
                        </m:e>
                      </m:d>
                    </m:oMath>
                  </m:oMathPara>
                </a14:m>
                <a:endParaRPr lang="en-US" altLang="zh-CN" dirty="0"/>
              </a:p>
              <a:p>
                <a:pPr>
                  <a:spcAft>
                    <a:spcPts val="600"/>
                  </a:spcAft>
                </a:pPr>
                <a:r>
                  <a:rPr lang="en-US" altLang="zh-CN" i="1" dirty="0"/>
                  <a:t>Functionality</a:t>
                </a:r>
                <a:r>
                  <a:rPr lang="en-US" altLang="zh-CN" dirty="0"/>
                  <a:t> (Pref. behavior): beam switch,</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m:rPr>
                          <m:nor/>
                        </m:rPr>
                        <a:rPr lang="en-US" altLang="zh-CN" b="0" i="0" smtClean="0">
                          <a:latin typeface="Cambria Math" panose="02040503050406030204" pitchFamily="18" charset="0"/>
                        </a:rPr>
                        <m:t>X</m:t>
                      </m:r>
                      <m:r>
                        <m:rPr>
                          <m:nor/>
                        </m:rPr>
                        <a:rPr lang="en-US" altLang="zh-CN" b="0" i="0" smtClean="0">
                          <a:latin typeface="Cambria Math" panose="02040503050406030204" pitchFamily="18" charset="0"/>
                        </a:rPr>
                        <m:t>,</m:t>
                      </m:r>
                      <m:r>
                        <m:rPr>
                          <m:nor/>
                        </m:rPr>
                        <a:rPr lang="en-US" altLang="zh-CN" b="0" i="0" smtClean="0">
                          <a:latin typeface="Cambria Math" panose="02040503050406030204" pitchFamily="18" charset="0"/>
                        </a:rPr>
                        <m:t>Up</m:t>
                      </m:r>
                      <m:r>
                        <m:rPr>
                          <m:nor/>
                        </m:rPr>
                        <a:rPr lang="en-US" altLang="zh-CN" b="0" i="0" smtClean="0">
                          <a:latin typeface="Cambria Math" panose="02040503050406030204" pitchFamily="18" charset="0"/>
                        </a:rPr>
                        <m:t>,</m:t>
                      </m:r>
                      <m:r>
                        <m:rPr>
                          <m:nor/>
                        </m:rPr>
                        <a:rPr lang="en-US" altLang="zh-CN" b="0" i="0" smtClean="0">
                          <a:latin typeface="Cambria Math" panose="02040503050406030204" pitchFamily="18" charset="0"/>
                        </a:rPr>
                        <m:t>E</m:t>
                      </m:r>
                      <m:r>
                        <m:rPr>
                          <m:nor/>
                        </m:rPr>
                        <a:rPr lang="en-US" altLang="zh-CN" b="0" i="0" smtClean="0">
                          <a:latin typeface="Cambria Math" panose="02040503050406030204" pitchFamily="18" charset="0"/>
                        </a:rPr>
                        <m:t>,</m:t>
                      </m:r>
                      <m:r>
                        <m:rPr>
                          <m:nor/>
                        </m:rPr>
                        <a:rPr lang="en-US" altLang="zh-CN" b="0" i="0" smtClean="0">
                          <a:latin typeface="Cambria Math" panose="02040503050406030204" pitchFamily="18" charset="0"/>
                        </a:rPr>
                        <m:t>Enter</m:t>
                      </m:r>
                      <m:r>
                        <m:rPr>
                          <m:nor/>
                        </m:rPr>
                        <a:rPr lang="en-US" altLang="zh-CN" b="0" i="0" smtClean="0">
                          <a:latin typeface="Cambria Math" panose="02040503050406030204" pitchFamily="18" charset="0"/>
                        </a:rPr>
                        <m:t>,</m:t>
                      </m:r>
                      <m:r>
                        <m:rPr>
                          <m:nor/>
                        </m:rPr>
                        <a:rPr lang="en-US" altLang="zh-CN" b="0" i="0" smtClean="0">
                          <a:latin typeface="Cambria Math" panose="02040503050406030204" pitchFamily="18" charset="0"/>
                        </a:rPr>
                        <m:t>B</m:t>
                      </m:r>
                      <m:r>
                        <a:rPr lang="en-US" altLang="zh-CN" b="0" i="1" smtClean="0">
                          <a:latin typeface="Cambria Math" panose="02040503050406030204" pitchFamily="18" charset="0"/>
                        </a:rPr>
                        <m:t>⟩</m:t>
                      </m:r>
                    </m:oMath>
                  </m:oMathPara>
                </a14:m>
                <a:endParaRPr lang="en-US" altLang="zh-CN" dirty="0"/>
              </a:p>
              <a:p>
                <a:r>
                  <a:rPr lang="en-US" altLang="zh-CN" dirty="0"/>
                  <a:t>Robustification-by-control: </a:t>
                </a:r>
                <a:r>
                  <a:rPr lang="en-US" altLang="zh-CN" b="1" dirty="0">
                    <a:solidFill>
                      <a:srgbClr val="FF0000"/>
                    </a:solidFill>
                  </a:rPr>
                  <a:t>must disable </a:t>
                </a:r>
                <a14:m>
                  <m:oMath xmlns:m="http://schemas.openxmlformats.org/officeDocument/2006/math">
                    <m:r>
                      <a:rPr lang="en-US" altLang="zh-CN" i="1" dirty="0" smtClean="0">
                        <a:latin typeface="Cambria Math" panose="02040503050406030204" pitchFamily="18" charset="0"/>
                      </a:rPr>
                      <m:t>𝑈𝑝</m:t>
                    </m:r>
                  </m:oMath>
                </a14:m>
                <a:r>
                  <a:rPr lang="en-US" altLang="zh-CN" dirty="0"/>
                  <a:t> transitions.</a:t>
                </a:r>
                <a:endParaRPr lang="zh-CN" altLang="en-US" dirty="0"/>
              </a:p>
            </p:txBody>
          </p:sp>
        </mc:Choice>
        <mc:Fallback xmlns="">
          <p:sp>
            <p:nvSpPr>
              <p:cNvPr id="3" name="内容占位符 2">
                <a:extLst>
                  <a:ext uri="{FF2B5EF4-FFF2-40B4-BE49-F238E27FC236}">
                    <a16:creationId xmlns:a16="http://schemas.microsoft.com/office/drawing/2014/main" id="{FE1F8191-55B8-16AE-F0F1-116CE5E29BD8}"/>
                  </a:ext>
                </a:extLst>
              </p:cNvPr>
              <p:cNvSpPr>
                <a:spLocks noGrp="1" noRot="1" noChangeAspect="1" noMove="1" noResize="1" noEditPoints="1" noAdjustHandles="1" noChangeArrowheads="1" noChangeShapeType="1" noTextEdit="1"/>
              </p:cNvSpPr>
              <p:nvPr>
                <p:ph idx="1"/>
              </p:nvPr>
            </p:nvSpPr>
            <p:spPr>
              <a:xfrm>
                <a:off x="838200" y="1825625"/>
                <a:ext cx="7047036" cy="4351338"/>
              </a:xfrm>
              <a:blipFill>
                <a:blip r:embed="rId3"/>
                <a:stretch>
                  <a:fillRect l="-1817" t="-23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E23B09A-C185-3017-341B-35564724F37E}"/>
              </a:ext>
            </a:extLst>
          </p:cNvPr>
          <p:cNvSpPr>
            <a:spLocks noGrp="1"/>
          </p:cNvSpPr>
          <p:nvPr>
            <p:ph type="sldNum" sz="quarter" idx="12"/>
          </p:nvPr>
        </p:nvSpPr>
        <p:spPr/>
        <p:txBody>
          <a:bodyPr/>
          <a:lstStyle/>
          <a:p>
            <a:fld id="{74A724E5-CF81-458D-9F9A-C575B439CC43}" type="slidenum">
              <a:rPr lang="zh-CN" altLang="en-US" smtClean="0"/>
              <a:t>40</a:t>
            </a:fld>
            <a:endParaRPr lang="zh-CN" altLang="en-US"/>
          </a:p>
        </p:txBody>
      </p:sp>
      <p:sp>
        <p:nvSpPr>
          <p:cNvPr id="5" name="文本占位符 8">
            <a:extLst>
              <a:ext uri="{FF2B5EF4-FFF2-40B4-BE49-F238E27FC236}">
                <a16:creationId xmlns:a16="http://schemas.microsoft.com/office/drawing/2014/main" id="{174206FB-63B9-A7C1-9F3D-422642060517}"/>
              </a:ext>
            </a:extLst>
          </p:cNvPr>
          <p:cNvSpPr txBox="1">
            <a:spLocks/>
          </p:cNvSpPr>
          <p:nvPr/>
        </p:nvSpPr>
        <p:spPr>
          <a:xfrm>
            <a:off x="7885236" y="1686739"/>
            <a:ext cx="3971748" cy="55571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2400" dirty="0"/>
              <a:t>Disable all </a:t>
            </a:r>
            <a:r>
              <a:rPr lang="en-US" altLang="zh-CN" sz="2400" i="1" dirty="0"/>
              <a:t>up</a:t>
            </a:r>
            <a:r>
              <a:rPr lang="en-US" altLang="zh-CN" sz="2400" dirty="0"/>
              <a:t> actions</a:t>
            </a:r>
            <a:endParaRPr lang="zh-CN" altLang="en-US" sz="2400" dirty="0"/>
          </a:p>
        </p:txBody>
      </p:sp>
      <p:grpSp>
        <p:nvGrpSpPr>
          <p:cNvPr id="12" name="组合 11">
            <a:extLst>
              <a:ext uri="{FF2B5EF4-FFF2-40B4-BE49-F238E27FC236}">
                <a16:creationId xmlns:a16="http://schemas.microsoft.com/office/drawing/2014/main" id="{13C82F99-F9D5-9059-90F4-3F57A46A0549}"/>
              </a:ext>
            </a:extLst>
          </p:cNvPr>
          <p:cNvGrpSpPr/>
          <p:nvPr/>
        </p:nvGrpSpPr>
        <p:grpSpPr>
          <a:xfrm>
            <a:off x="7992296" y="2244191"/>
            <a:ext cx="3979808" cy="4477284"/>
            <a:chOff x="7885236" y="2081678"/>
            <a:chExt cx="3979808" cy="4477284"/>
          </a:xfrm>
        </p:grpSpPr>
        <p:pic>
          <p:nvPicPr>
            <p:cNvPr id="6" name="内容占位符 12" descr="图片包含 图示&#10;&#10;描述已自动生成">
              <a:extLst>
                <a:ext uri="{FF2B5EF4-FFF2-40B4-BE49-F238E27FC236}">
                  <a16:creationId xmlns:a16="http://schemas.microsoft.com/office/drawing/2014/main" id="{B69C777D-2C5A-EFC3-851F-3954B7DB25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5236" y="2081678"/>
              <a:ext cx="3979808" cy="4477284"/>
            </a:xfrm>
            <a:prstGeom prst="rect">
              <a:avLst/>
            </a:prstGeom>
          </p:spPr>
        </p:pic>
        <p:sp>
          <p:nvSpPr>
            <p:cNvPr id="7" name="乘号 6">
              <a:extLst>
                <a:ext uri="{FF2B5EF4-FFF2-40B4-BE49-F238E27FC236}">
                  <a16:creationId xmlns:a16="http://schemas.microsoft.com/office/drawing/2014/main" id="{B4C4F879-66DA-E691-3282-DE294C7CB282}"/>
                </a:ext>
              </a:extLst>
            </p:cNvPr>
            <p:cNvSpPr/>
            <p:nvPr/>
          </p:nvSpPr>
          <p:spPr>
            <a:xfrm>
              <a:off x="9154296" y="3351804"/>
              <a:ext cx="377851" cy="38500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乘号 7">
              <a:extLst>
                <a:ext uri="{FF2B5EF4-FFF2-40B4-BE49-F238E27FC236}">
                  <a16:creationId xmlns:a16="http://schemas.microsoft.com/office/drawing/2014/main" id="{AA38553B-2900-B1D1-3C8F-A5674E4561A4}"/>
                </a:ext>
              </a:extLst>
            </p:cNvPr>
            <p:cNvSpPr/>
            <p:nvPr/>
          </p:nvSpPr>
          <p:spPr>
            <a:xfrm>
              <a:off x="9908687" y="3351804"/>
              <a:ext cx="377851" cy="38500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乘号 8">
              <a:extLst>
                <a:ext uri="{FF2B5EF4-FFF2-40B4-BE49-F238E27FC236}">
                  <a16:creationId xmlns:a16="http://schemas.microsoft.com/office/drawing/2014/main" id="{66622833-3690-CE68-FD4B-A9ED387281B7}"/>
                </a:ext>
              </a:extLst>
            </p:cNvPr>
            <p:cNvSpPr/>
            <p:nvPr/>
          </p:nvSpPr>
          <p:spPr>
            <a:xfrm>
              <a:off x="8965370" y="4127816"/>
              <a:ext cx="377851" cy="38500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乘号 9">
              <a:extLst>
                <a:ext uri="{FF2B5EF4-FFF2-40B4-BE49-F238E27FC236}">
                  <a16:creationId xmlns:a16="http://schemas.microsoft.com/office/drawing/2014/main" id="{3F803E97-AC87-95F5-86F4-6FFD1488A2A8}"/>
                </a:ext>
              </a:extLst>
            </p:cNvPr>
            <p:cNvSpPr/>
            <p:nvPr/>
          </p:nvSpPr>
          <p:spPr>
            <a:xfrm>
              <a:off x="10059285" y="4127816"/>
              <a:ext cx="377851" cy="38500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3" name="对话气泡: 圆角矩形 12">
                <a:extLst>
                  <a:ext uri="{FF2B5EF4-FFF2-40B4-BE49-F238E27FC236}">
                    <a16:creationId xmlns:a16="http://schemas.microsoft.com/office/drawing/2014/main" id="{915921AB-1128-6198-F319-1AA3603ACD82}"/>
                  </a:ext>
                </a:extLst>
              </p:cNvPr>
              <p:cNvSpPr/>
              <p:nvPr/>
            </p:nvSpPr>
            <p:spPr>
              <a:xfrm>
                <a:off x="489116" y="4127816"/>
                <a:ext cx="8142261" cy="2492964"/>
              </a:xfrm>
              <a:prstGeom prst="wedgeRoundRectCallout">
                <a:avLst>
                  <a:gd name="adj1" fmla="val -15616"/>
                  <a:gd name="adj2" fmla="val -59251"/>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514350" indent="-514350">
                  <a:buFont typeface="+mj-lt"/>
                  <a:buAutoNum type="arabicPeriod"/>
                </a:pPr>
                <a14:m>
                  <m:oMath xmlns:m="http://schemas.openxmlformats.org/officeDocument/2006/math">
                    <m:r>
                      <a:rPr lang="en-US" altLang="zh-CN" sz="2800" i="1" dirty="0" smtClean="0">
                        <a:solidFill>
                          <a:schemeClr val="tx1"/>
                        </a:solidFill>
                        <a:latin typeface="Cambria Math" panose="02040503050406030204" pitchFamily="18" charset="0"/>
                      </a:rPr>
                      <m:t>𝑋</m:t>
                    </m:r>
                  </m:oMath>
                </a14:m>
                <a:r>
                  <a:rPr lang="en-US" altLang="zh-CN" sz="2800" dirty="0">
                    <a:solidFill>
                      <a:schemeClr val="tx1"/>
                    </a:solidFill>
                  </a:rPr>
                  <a:t>, </a:t>
                </a:r>
                <a:r>
                  <a:rPr lang="en-US" altLang="zh-CN" sz="2400" dirty="0">
                    <a:solidFill>
                      <a:schemeClr val="tx1"/>
                    </a:solidFill>
                  </a:rPr>
                  <a:t>(Xray mode and spreader in place)</a:t>
                </a:r>
              </a:p>
              <a:p>
                <a:pPr marL="514350" indent="-514350">
                  <a:buFont typeface="+mj-lt"/>
                  <a:buAutoNum type="arabicPeriod"/>
                </a:pPr>
                <a14:m>
                  <m:oMath xmlns:m="http://schemas.openxmlformats.org/officeDocument/2006/math">
                    <m:r>
                      <a:rPr lang="en-US" altLang="zh-CN" sz="2800" i="1" dirty="0" smtClean="0">
                        <a:solidFill>
                          <a:schemeClr val="tx1"/>
                        </a:solidFill>
                        <a:latin typeface="Cambria Math" panose="02040503050406030204" pitchFamily="18" charset="0"/>
                      </a:rPr>
                      <m:t>𝑈𝑝</m:t>
                    </m:r>
                  </m:oMath>
                </a14:m>
                <a:r>
                  <a:rPr lang="en-US" altLang="zh-CN" sz="2800" dirty="0">
                    <a:solidFill>
                      <a:schemeClr val="tx1"/>
                    </a:solidFill>
                  </a:rPr>
                  <a:t>, </a:t>
                </a:r>
                <a:r>
                  <a:rPr lang="en-US" altLang="zh-CN" sz="2400" dirty="0">
                    <a:solidFill>
                      <a:schemeClr val="tx1"/>
                    </a:solidFill>
                  </a:rPr>
                  <a:t>(Xray mode and in place)</a:t>
                </a:r>
              </a:p>
              <a:p>
                <a:pPr marL="514350" indent="-514350">
                  <a:buFont typeface="+mj-lt"/>
                  <a:buAutoNum type="arabicPeriod"/>
                </a:pPr>
                <a14:m>
                  <m:oMath xmlns:m="http://schemas.openxmlformats.org/officeDocument/2006/math">
                    <m:r>
                      <a:rPr lang="en-US" altLang="zh-CN" sz="2800" i="1" dirty="0" smtClean="0">
                        <a:solidFill>
                          <a:schemeClr val="tx1"/>
                        </a:solidFill>
                        <a:latin typeface="Cambria Math" panose="02040503050406030204" pitchFamily="18" charset="0"/>
                      </a:rPr>
                      <m:t>𝐸</m:t>
                    </m:r>
                  </m:oMath>
                </a14:m>
                <a:r>
                  <a:rPr lang="en-US" altLang="zh-CN" sz="2800" dirty="0">
                    <a:solidFill>
                      <a:schemeClr val="tx1"/>
                    </a:solidFill>
                  </a:rPr>
                  <a:t>, </a:t>
                </a:r>
                <a:r>
                  <a:rPr lang="en-US" altLang="zh-CN" sz="2400" dirty="0">
                    <a:solidFill>
                      <a:schemeClr val="tx1"/>
                    </a:solidFill>
                  </a:rPr>
                  <a:t>(</a:t>
                </a:r>
                <a:r>
                  <a:rPr lang="en-US" altLang="zh-CN" sz="2400" dirty="0">
                    <a:solidFill>
                      <a:srgbClr val="FF0000"/>
                    </a:solidFill>
                  </a:rPr>
                  <a:t>Xray mode and out of place, </a:t>
                </a:r>
                <a:r>
                  <a:rPr lang="en-US" altLang="zh-CN" sz="2400" dirty="0">
                    <a:solidFill>
                      <a:schemeClr val="tx1"/>
                    </a:solidFill>
                  </a:rPr>
                  <a:t>switching in progress)</a:t>
                </a:r>
              </a:p>
              <a:p>
                <a:endParaRPr lang="en-US" altLang="zh-CN" sz="2800" dirty="0">
                  <a:solidFill>
                    <a:schemeClr val="tx1"/>
                  </a:solidFill>
                </a:endParaRPr>
              </a:p>
              <a:p>
                <a:r>
                  <a:rPr lang="en-US" altLang="zh-CN" sz="2800" dirty="0">
                    <a:solidFill>
                      <a:schemeClr val="tx1"/>
                    </a:solidFill>
                  </a:rPr>
                  <a:t>Although beam not fired, </a:t>
                </a:r>
                <a:r>
                  <a:rPr lang="en-US" altLang="zh-CN" sz="2800" b="1" dirty="0">
                    <a:solidFill>
                      <a:schemeClr val="accent4"/>
                    </a:solidFill>
                  </a:rPr>
                  <a:t>no</a:t>
                </a:r>
                <a:r>
                  <a:rPr lang="en-US" altLang="zh-CN" sz="2800" dirty="0">
                    <a:solidFill>
                      <a:schemeClr val="tx1"/>
                    </a:solidFill>
                  </a:rPr>
                  <a:t> over-dose occurs yet.</a:t>
                </a:r>
              </a:p>
            </p:txBody>
          </p:sp>
        </mc:Choice>
        <mc:Fallback xmlns="">
          <p:sp>
            <p:nvSpPr>
              <p:cNvPr id="13" name="对话气泡: 圆角矩形 12">
                <a:extLst>
                  <a:ext uri="{FF2B5EF4-FFF2-40B4-BE49-F238E27FC236}">
                    <a16:creationId xmlns:a16="http://schemas.microsoft.com/office/drawing/2014/main" id="{915921AB-1128-6198-F319-1AA3603ACD82}"/>
                  </a:ext>
                </a:extLst>
              </p:cNvPr>
              <p:cNvSpPr>
                <a:spLocks noRot="1" noChangeAspect="1" noMove="1" noResize="1" noEditPoints="1" noAdjustHandles="1" noChangeArrowheads="1" noChangeShapeType="1" noTextEdit="1"/>
              </p:cNvSpPr>
              <p:nvPr/>
            </p:nvSpPr>
            <p:spPr>
              <a:xfrm>
                <a:off x="489116" y="4127816"/>
                <a:ext cx="8142261" cy="2492964"/>
              </a:xfrm>
              <a:prstGeom prst="wedgeRoundRectCallout">
                <a:avLst>
                  <a:gd name="adj1" fmla="val -15616"/>
                  <a:gd name="adj2" fmla="val -59251"/>
                  <a:gd name="adj3" fmla="val 16667"/>
                </a:avLst>
              </a:prstGeom>
              <a:blipFill>
                <a:blip r:embed="rId5"/>
                <a:stretch>
                  <a:fillRect/>
                </a:stretch>
              </a:blipFill>
              <a:ln/>
              <a:effectLst>
                <a:outerShdw blurRad="50800" dist="38100" dir="8100000" algn="tr" rotWithShape="0">
                  <a:prstClr val="black">
                    <a:alpha val="40000"/>
                  </a:prstClr>
                </a:outerShdw>
              </a:effectLst>
            </p:spPr>
            <p:txBody>
              <a:bodyPr/>
              <a:lstStyle/>
              <a:p>
                <a:r>
                  <a:rPr lang="zh-CN" altLang="en-US">
                    <a:noFill/>
                  </a:rPr>
                  <a:t> </a:t>
                </a:r>
              </a:p>
            </p:txBody>
          </p:sp>
        </mc:Fallback>
      </mc:AlternateContent>
      <p:graphicFrame>
        <p:nvGraphicFramePr>
          <p:cNvPr id="11" name="表格 10">
            <a:extLst>
              <a:ext uri="{FF2B5EF4-FFF2-40B4-BE49-F238E27FC236}">
                <a16:creationId xmlns:a16="http://schemas.microsoft.com/office/drawing/2014/main" id="{410A8E65-5E07-A0DC-CAFD-FF6C8C06CBCA}"/>
              </a:ext>
            </a:extLst>
          </p:cNvPr>
          <p:cNvGraphicFramePr>
            <a:graphicFrameLocks noGrp="1"/>
          </p:cNvGraphicFramePr>
          <p:nvPr>
            <p:extLst>
              <p:ext uri="{D42A27DB-BD31-4B8C-83A1-F6EECF244321}">
                <p14:modId xmlns:p14="http://schemas.microsoft.com/office/powerpoint/2010/main" val="193229821"/>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13881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E80E4E-DEEC-91A3-A7EC-8F323722C04A}"/>
              </a:ext>
            </a:extLst>
          </p:cNvPr>
          <p:cNvSpPr>
            <a:spLocks noGrp="1"/>
          </p:cNvSpPr>
          <p:nvPr>
            <p:ph type="title"/>
          </p:nvPr>
        </p:nvSpPr>
        <p:spPr/>
        <p:txBody>
          <a:bodyPr/>
          <a:lstStyle/>
          <a:p>
            <a:r>
              <a:rPr lang="en-US" altLang="zh-CN" dirty="0"/>
              <a:t>Conflict Resolution by Weakening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0E5651-9BFB-AF94-88E7-B588F62DE891}"/>
                  </a:ext>
                </a:extLst>
              </p:cNvPr>
              <p:cNvSpPr>
                <a:spLocks noGrp="1"/>
              </p:cNvSpPr>
              <p:nvPr>
                <p:ph idx="1"/>
              </p:nvPr>
            </p:nvSpPr>
            <p:spPr>
              <a:xfrm>
                <a:off x="838200" y="1825625"/>
                <a:ext cx="6960804" cy="4351338"/>
              </a:xfrm>
            </p:spPr>
            <p:txBody>
              <a:bodyPr/>
              <a:lstStyle/>
              <a:p>
                <a:pPr>
                  <a:spcAft>
                    <a:spcPts val="600"/>
                  </a:spcAft>
                </a:pPr>
                <a:r>
                  <a:rPr lang="en-US" altLang="zh-CN" dirty="0"/>
                  <a:t>Conflict between a </a:t>
                </a:r>
                <a:r>
                  <a:rPr lang="en-US" altLang="zh-CN" b="1" dirty="0">
                    <a:solidFill>
                      <a:srgbClr val="FF0000"/>
                    </a:solidFill>
                  </a:rPr>
                  <a:t>restrictive safety </a:t>
                </a:r>
                <a:r>
                  <a:rPr lang="en-US" altLang="zh-CN" dirty="0"/>
                  <a:t>prop.,</a:t>
                </a:r>
              </a:p>
              <a:p>
                <a:pPr/>
                <a14:m>
                  <m:oMathPara xmlns:m="http://schemas.openxmlformats.org/officeDocument/2006/math">
                    <m:oMathParaPr>
                      <m:jc m:val="centerGroup"/>
                    </m:oMathParaPr>
                    <m:oMath xmlns:m="http://schemas.openxmlformats.org/officeDocument/2006/math">
                      <m:r>
                        <m:rPr>
                          <m:nor/>
                        </m:rPr>
                        <a:rPr lang="en-US" altLang="zh-CN" b="1" i="0" smtClean="0">
                          <a:latin typeface="Cambria Math" panose="02040503050406030204" pitchFamily="18" charset="0"/>
                        </a:rPr>
                        <m:t>G</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𝑋𝑟𝑎𝑦</m:t>
                          </m:r>
                          <m:r>
                            <a:rPr lang="en-US" altLang="zh-CN" b="0" i="1" smtClean="0">
                              <a:latin typeface="Cambria Math" panose="02040503050406030204" pitchFamily="18" charset="0"/>
                            </a:rPr>
                            <m:t>⇒</m:t>
                          </m:r>
                          <m:r>
                            <a:rPr lang="en-US" altLang="zh-CN" b="0" i="1" smtClean="0">
                              <a:latin typeface="Cambria Math" panose="02040503050406030204" pitchFamily="18" charset="0"/>
                            </a:rPr>
                            <m:t>𝐼𝑛𝑃𝑙𝑎𝑐𝑒</m:t>
                          </m:r>
                        </m:e>
                      </m:d>
                    </m:oMath>
                  </m:oMathPara>
                </a14:m>
                <a:endParaRPr lang="en-US" altLang="zh-CN" dirty="0"/>
              </a:p>
              <a:p>
                <a:pPr>
                  <a:spcAft>
                    <a:spcPts val="600"/>
                  </a:spcAft>
                </a:pPr>
                <a:r>
                  <a:rPr lang="en-US" altLang="zh-CN" dirty="0"/>
                  <a:t>and a functionality in pref. behavior,</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m:rPr>
                          <m:nor/>
                        </m:rPr>
                        <a:rPr lang="en-US" altLang="zh-CN" b="0" i="0" smtClean="0">
                          <a:latin typeface="Cambria Math" panose="02040503050406030204" pitchFamily="18" charset="0"/>
                        </a:rPr>
                        <m:t>X</m:t>
                      </m:r>
                      <m:r>
                        <m:rPr>
                          <m:nor/>
                        </m:rPr>
                        <a:rPr lang="en-US" altLang="zh-CN" b="0" i="0" smtClean="0">
                          <a:latin typeface="Cambria Math" panose="02040503050406030204" pitchFamily="18" charset="0"/>
                        </a:rPr>
                        <m:t>,</m:t>
                      </m:r>
                      <m:r>
                        <m:rPr>
                          <m:nor/>
                        </m:rPr>
                        <a:rPr lang="en-US" altLang="zh-CN" b="0" i="0" smtClean="0">
                          <a:latin typeface="Cambria Math" panose="02040503050406030204" pitchFamily="18" charset="0"/>
                        </a:rPr>
                        <m:t>Up</m:t>
                      </m:r>
                      <m:r>
                        <m:rPr>
                          <m:nor/>
                        </m:rPr>
                        <a:rPr lang="en-US" altLang="zh-CN" b="0" i="0" smtClean="0">
                          <a:latin typeface="Cambria Math" panose="02040503050406030204" pitchFamily="18" charset="0"/>
                        </a:rPr>
                        <m:t>,</m:t>
                      </m:r>
                      <m:r>
                        <m:rPr>
                          <m:nor/>
                        </m:rPr>
                        <a:rPr lang="en-US" altLang="zh-CN" b="0" i="0" smtClean="0">
                          <a:latin typeface="Cambria Math" panose="02040503050406030204" pitchFamily="18" charset="0"/>
                        </a:rPr>
                        <m:t>E</m:t>
                      </m:r>
                      <m:r>
                        <m:rPr>
                          <m:nor/>
                        </m:rPr>
                        <a:rPr lang="en-US" altLang="zh-CN" b="0" i="0" smtClean="0">
                          <a:latin typeface="Cambria Math" panose="02040503050406030204" pitchFamily="18" charset="0"/>
                        </a:rPr>
                        <m:t>,</m:t>
                      </m:r>
                      <m:r>
                        <m:rPr>
                          <m:nor/>
                        </m:rPr>
                        <a:rPr lang="en-US" altLang="zh-CN" b="0" i="0" smtClean="0">
                          <a:latin typeface="Cambria Math" panose="02040503050406030204" pitchFamily="18" charset="0"/>
                        </a:rPr>
                        <m:t>Enter</m:t>
                      </m:r>
                      <m:r>
                        <m:rPr>
                          <m:nor/>
                        </m:rPr>
                        <a:rPr lang="en-US" altLang="zh-CN" b="0" i="0" smtClean="0">
                          <a:latin typeface="Cambria Math" panose="02040503050406030204" pitchFamily="18" charset="0"/>
                        </a:rPr>
                        <m:t>,</m:t>
                      </m:r>
                      <m:r>
                        <m:rPr>
                          <m:nor/>
                        </m:rPr>
                        <a:rPr lang="en-US" altLang="zh-CN" b="0" i="0" smtClean="0">
                          <a:latin typeface="Cambria Math" panose="02040503050406030204" pitchFamily="18" charset="0"/>
                        </a:rPr>
                        <m:t>B</m:t>
                      </m:r>
                      <m:r>
                        <a:rPr lang="en-US" altLang="zh-CN" b="0" i="1" smtClean="0">
                          <a:latin typeface="Cambria Math" panose="02040503050406030204" pitchFamily="18" charset="0"/>
                        </a:rPr>
                        <m:t>⟩</m:t>
                      </m:r>
                    </m:oMath>
                  </m:oMathPara>
                </a14:m>
                <a:endParaRPr lang="en-US" altLang="zh-CN" dirty="0"/>
              </a:p>
              <a:p>
                <a:pPr>
                  <a:spcAft>
                    <a:spcPts val="600"/>
                  </a:spcAft>
                </a:pPr>
                <a:r>
                  <a:rPr lang="en-US" altLang="zh-CN" dirty="0"/>
                  <a:t>Resolve by </a:t>
                </a:r>
                <a:r>
                  <a:rPr lang="en-US" altLang="zh-CN" b="1" dirty="0">
                    <a:solidFill>
                      <a:schemeClr val="accent4"/>
                    </a:solidFill>
                  </a:rPr>
                  <a:t>weakening</a:t>
                </a:r>
                <a:r>
                  <a:rPr lang="en-US" altLang="zh-CN" dirty="0"/>
                  <a:t> the safety prop., no over-dose </a:t>
                </a:r>
                <a:r>
                  <a:rPr lang="en-US" altLang="zh-CN" i="1" dirty="0">
                    <a:solidFill>
                      <a:schemeClr val="accent4"/>
                    </a:solidFill>
                  </a:rPr>
                  <a:t>while firing</a:t>
                </a:r>
                <a:r>
                  <a:rPr lang="en-US" altLang="zh-CN" dirty="0"/>
                  <a:t>,</a:t>
                </a:r>
              </a:p>
              <a:p>
                <a:pPr/>
                <a14:m>
                  <m:oMathPara xmlns:m="http://schemas.openxmlformats.org/officeDocument/2006/math">
                    <m:oMathParaPr>
                      <m:jc m:val="centerGroup"/>
                    </m:oMathParaPr>
                    <m:oMath xmlns:m="http://schemas.openxmlformats.org/officeDocument/2006/math">
                      <m:r>
                        <m:rPr>
                          <m:nor/>
                        </m:rPr>
                        <a:rPr lang="en-US" altLang="zh-CN" b="1" i="0" smtClean="0">
                          <a:latin typeface="Cambria Math" panose="02040503050406030204" pitchFamily="18" charset="0"/>
                        </a:rPr>
                        <m:t>G</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𝑋𝑟𝑎𝑦</m:t>
                          </m:r>
                          <m:r>
                            <a:rPr lang="en-US" altLang="zh-CN" b="0" i="1" smtClean="0">
                              <a:solidFill>
                                <a:schemeClr val="accent4"/>
                              </a:solidFill>
                              <a:latin typeface="Cambria Math" panose="02040503050406030204" pitchFamily="18" charset="0"/>
                            </a:rPr>
                            <m:t>∧</m:t>
                          </m:r>
                          <m:r>
                            <a:rPr lang="en-US" altLang="zh-CN" b="1" i="1" smtClean="0">
                              <a:solidFill>
                                <a:schemeClr val="accent4"/>
                              </a:solidFill>
                              <a:latin typeface="Cambria Math" panose="02040503050406030204" pitchFamily="18" charset="0"/>
                            </a:rPr>
                            <m:t>𝑭𝒊𝒓𝒆𝒅</m:t>
                          </m:r>
                          <m:r>
                            <a:rPr lang="en-US" altLang="zh-CN" b="0" i="1" smtClean="0">
                              <a:latin typeface="Cambria Math" panose="02040503050406030204" pitchFamily="18" charset="0"/>
                            </a:rPr>
                            <m:t>⇒</m:t>
                          </m:r>
                          <m:r>
                            <a:rPr lang="en-US" altLang="zh-CN" b="0" i="1" smtClean="0">
                              <a:latin typeface="Cambria Math" panose="02040503050406030204" pitchFamily="18" charset="0"/>
                            </a:rPr>
                            <m:t>𝐼𝑛𝑃𝑙𝑎𝑐𝑒</m:t>
                          </m:r>
                        </m:e>
                      </m:d>
                    </m:oMath>
                  </m:oMathPara>
                </a14:m>
                <a:endParaRPr lang="en-US" altLang="zh-CN" dirty="0"/>
              </a:p>
              <a:p>
                <a:r>
                  <a:rPr lang="en-US" altLang="zh-CN" dirty="0"/>
                  <a:t>Then, re-run robustification-by-control.</a:t>
                </a:r>
                <a:endParaRPr lang="zh-CN" altLang="en-US" dirty="0"/>
              </a:p>
            </p:txBody>
          </p:sp>
        </mc:Choice>
        <mc:Fallback xmlns="">
          <p:sp>
            <p:nvSpPr>
              <p:cNvPr id="3" name="内容占位符 2">
                <a:extLst>
                  <a:ext uri="{FF2B5EF4-FFF2-40B4-BE49-F238E27FC236}">
                    <a16:creationId xmlns:a16="http://schemas.microsoft.com/office/drawing/2014/main" id="{280E5651-9BFB-AF94-88E7-B588F62DE891}"/>
                  </a:ext>
                </a:extLst>
              </p:cNvPr>
              <p:cNvSpPr>
                <a:spLocks noGrp="1" noRot="1" noChangeAspect="1" noMove="1" noResize="1" noEditPoints="1" noAdjustHandles="1" noChangeArrowheads="1" noChangeShapeType="1" noTextEdit="1"/>
              </p:cNvSpPr>
              <p:nvPr>
                <p:ph idx="1"/>
              </p:nvPr>
            </p:nvSpPr>
            <p:spPr>
              <a:xfrm>
                <a:off x="838200" y="1825625"/>
                <a:ext cx="6960804" cy="4351338"/>
              </a:xfrm>
              <a:blipFill>
                <a:blip r:embed="rId3"/>
                <a:stretch>
                  <a:fillRect l="-1840" t="-2381" b="-280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15C7472C-C534-C1F9-DA48-60C4B259FC9B}"/>
              </a:ext>
            </a:extLst>
          </p:cNvPr>
          <p:cNvSpPr>
            <a:spLocks noGrp="1"/>
          </p:cNvSpPr>
          <p:nvPr>
            <p:ph type="sldNum" sz="quarter" idx="12"/>
          </p:nvPr>
        </p:nvSpPr>
        <p:spPr/>
        <p:txBody>
          <a:bodyPr/>
          <a:lstStyle/>
          <a:p>
            <a:fld id="{74A724E5-CF81-458D-9F9A-C575B439CC43}" type="slidenum">
              <a:rPr lang="zh-CN" altLang="en-US" smtClean="0"/>
              <a:t>41</a:t>
            </a:fld>
            <a:endParaRPr lang="zh-CN" altLang="en-US"/>
          </a:p>
        </p:txBody>
      </p:sp>
      <p:sp>
        <p:nvSpPr>
          <p:cNvPr id="5" name="文本占位符 10">
            <a:extLst>
              <a:ext uri="{FF2B5EF4-FFF2-40B4-BE49-F238E27FC236}">
                <a16:creationId xmlns:a16="http://schemas.microsoft.com/office/drawing/2014/main" id="{21C6DF1A-FD4D-5087-72A4-4FDD888400D2}"/>
              </a:ext>
            </a:extLst>
          </p:cNvPr>
          <p:cNvSpPr txBox="1">
            <a:spLocks/>
          </p:cNvSpPr>
          <p:nvPr/>
        </p:nvSpPr>
        <p:spPr>
          <a:xfrm>
            <a:off x="7799004" y="1685086"/>
            <a:ext cx="4366391" cy="555716"/>
          </a:xfrm>
          <a:prstGeom prst="rect">
            <a:avLst/>
          </a:prstGeom>
        </p:spPr>
        <p:txBody>
          <a:bodyPr/>
          <a:lstStyle>
            <a:lvl1pPr marL="0"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Synchronize on mode-switching</a:t>
            </a:r>
            <a:endParaRPr lang="zh-CN" altLang="en-US" sz="2400" dirty="0"/>
          </a:p>
        </p:txBody>
      </p:sp>
      <p:grpSp>
        <p:nvGrpSpPr>
          <p:cNvPr id="8" name="组合 7">
            <a:extLst>
              <a:ext uri="{FF2B5EF4-FFF2-40B4-BE49-F238E27FC236}">
                <a16:creationId xmlns:a16="http://schemas.microsoft.com/office/drawing/2014/main" id="{6F8ADA64-6A1A-9B64-BACD-67493C3A1C23}"/>
              </a:ext>
            </a:extLst>
          </p:cNvPr>
          <p:cNvGrpSpPr/>
          <p:nvPr/>
        </p:nvGrpSpPr>
        <p:grpSpPr>
          <a:xfrm>
            <a:off x="8244568" y="2244192"/>
            <a:ext cx="3627862" cy="4477283"/>
            <a:chOff x="8244568" y="2244192"/>
            <a:chExt cx="3627862" cy="4477283"/>
          </a:xfrm>
        </p:grpSpPr>
        <p:pic>
          <p:nvPicPr>
            <p:cNvPr id="6" name="内容占位符 57" descr="图片包含 图示&#10;&#10;描述已自动生成">
              <a:extLst>
                <a:ext uri="{FF2B5EF4-FFF2-40B4-BE49-F238E27FC236}">
                  <a16:creationId xmlns:a16="http://schemas.microsoft.com/office/drawing/2014/main" id="{0AA6A5EF-FD55-E18E-81B1-15F3C09F9B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568" y="2244192"/>
              <a:ext cx="3627862" cy="4477283"/>
            </a:xfrm>
            <a:prstGeom prst="rect">
              <a:avLst/>
            </a:prstGeom>
          </p:spPr>
        </p:pic>
        <p:sp>
          <p:nvSpPr>
            <p:cNvPr id="7" name="椭圆 6">
              <a:extLst>
                <a:ext uri="{FF2B5EF4-FFF2-40B4-BE49-F238E27FC236}">
                  <a16:creationId xmlns:a16="http://schemas.microsoft.com/office/drawing/2014/main" id="{CF46767A-485B-A0B9-6174-05B6B1F1952D}"/>
                </a:ext>
              </a:extLst>
            </p:cNvPr>
            <p:cNvSpPr/>
            <p:nvPr/>
          </p:nvSpPr>
          <p:spPr>
            <a:xfrm>
              <a:off x="8656671" y="4854549"/>
              <a:ext cx="2803656" cy="64234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9" name="表格 8">
            <a:extLst>
              <a:ext uri="{FF2B5EF4-FFF2-40B4-BE49-F238E27FC236}">
                <a16:creationId xmlns:a16="http://schemas.microsoft.com/office/drawing/2014/main" id="{CE40E231-08F4-90C9-A5AE-256690C60B1A}"/>
              </a:ext>
            </a:extLst>
          </p:cNvPr>
          <p:cNvGraphicFramePr>
            <a:graphicFrameLocks noGrp="1"/>
          </p:cNvGraphicFramePr>
          <p:nvPr>
            <p:extLst>
              <p:ext uri="{D42A27DB-BD31-4B8C-83A1-F6EECF244321}">
                <p14:modId xmlns:p14="http://schemas.microsoft.com/office/powerpoint/2010/main" val="193229821"/>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14331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6AD78-4EA7-9040-74B3-A6EB15B5A204}"/>
              </a:ext>
            </a:extLst>
          </p:cNvPr>
          <p:cNvSpPr>
            <a:spLocks noGrp="1"/>
          </p:cNvSpPr>
          <p:nvPr>
            <p:ph type="title"/>
          </p:nvPr>
        </p:nvSpPr>
        <p:spPr/>
        <p:txBody>
          <a:bodyPr/>
          <a:lstStyle/>
          <a:p>
            <a:r>
              <a:rPr lang="en-US" altLang="zh-CN" dirty="0"/>
              <a:t>Weakening by LTL Learning</a:t>
            </a:r>
            <a:endParaRPr lang="zh-CN" altLang="en-US" dirty="0"/>
          </a:p>
        </p:txBody>
      </p:sp>
      <p:sp>
        <p:nvSpPr>
          <p:cNvPr id="4" name="灯片编号占位符 3">
            <a:extLst>
              <a:ext uri="{FF2B5EF4-FFF2-40B4-BE49-F238E27FC236}">
                <a16:creationId xmlns:a16="http://schemas.microsoft.com/office/drawing/2014/main" id="{77BD2287-5107-1B17-44B9-1A51FE61647F}"/>
              </a:ext>
            </a:extLst>
          </p:cNvPr>
          <p:cNvSpPr>
            <a:spLocks noGrp="1"/>
          </p:cNvSpPr>
          <p:nvPr>
            <p:ph type="sldNum" sz="quarter" idx="12"/>
          </p:nvPr>
        </p:nvSpPr>
        <p:spPr/>
        <p:txBody>
          <a:bodyPr/>
          <a:lstStyle/>
          <a:p>
            <a:fld id="{74A724E5-CF81-458D-9F9A-C575B439CC43}" type="slidenum">
              <a:rPr lang="zh-CN" altLang="en-US" smtClean="0"/>
              <a:t>42</a:t>
            </a:fld>
            <a:endParaRPr lang="zh-CN" altLang="en-US"/>
          </a:p>
        </p:txBody>
      </p:sp>
      <p:sp>
        <p:nvSpPr>
          <p:cNvPr id="13" name="加号 12">
            <a:extLst>
              <a:ext uri="{FF2B5EF4-FFF2-40B4-BE49-F238E27FC236}">
                <a16:creationId xmlns:a16="http://schemas.microsoft.com/office/drawing/2014/main" id="{E2BDE819-F988-BC0F-B437-86BA949B5128}"/>
              </a:ext>
            </a:extLst>
          </p:cNvPr>
          <p:cNvSpPr/>
          <p:nvPr/>
        </p:nvSpPr>
        <p:spPr>
          <a:xfrm>
            <a:off x="2120292" y="2121800"/>
            <a:ext cx="492521" cy="448235"/>
          </a:xfrm>
          <a:prstGeom prst="mathPlus">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accent6"/>
              </a:solidFill>
            </a:endParaRPr>
          </a:p>
        </p:txBody>
      </p:sp>
      <p:sp>
        <p:nvSpPr>
          <p:cNvPr id="14" name="减号 13">
            <a:extLst>
              <a:ext uri="{FF2B5EF4-FFF2-40B4-BE49-F238E27FC236}">
                <a16:creationId xmlns:a16="http://schemas.microsoft.com/office/drawing/2014/main" id="{9467FA17-96CC-1EC7-29AC-871913A53FF7}"/>
              </a:ext>
            </a:extLst>
          </p:cNvPr>
          <p:cNvSpPr/>
          <p:nvPr/>
        </p:nvSpPr>
        <p:spPr>
          <a:xfrm>
            <a:off x="6954644" y="2173780"/>
            <a:ext cx="492521" cy="448235"/>
          </a:xfrm>
          <a:prstGeom prst="mathMinus">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FD799BD8-5429-BDC6-3371-094CBACC9EB3}"/>
              </a:ext>
            </a:extLst>
          </p:cNvPr>
          <p:cNvSpPr/>
          <p:nvPr/>
        </p:nvSpPr>
        <p:spPr>
          <a:xfrm rot="2608668">
            <a:off x="7115274" y="2700246"/>
            <a:ext cx="302611" cy="58755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DB9476C9-F0A4-81D9-1444-E9405A235886}"/>
              </a:ext>
            </a:extLst>
          </p:cNvPr>
          <p:cNvSpPr/>
          <p:nvPr/>
        </p:nvSpPr>
        <p:spPr>
          <a:xfrm>
            <a:off x="5237356" y="3345249"/>
            <a:ext cx="1717288" cy="9737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t>LTL Learner</a:t>
            </a:r>
            <a:endParaRPr lang="zh-CN" altLang="en-US" sz="2400" dirty="0"/>
          </a:p>
        </p:txBody>
      </p:sp>
      <p:graphicFrame>
        <p:nvGraphicFramePr>
          <p:cNvPr id="5" name="表格 4">
            <a:extLst>
              <a:ext uri="{FF2B5EF4-FFF2-40B4-BE49-F238E27FC236}">
                <a16:creationId xmlns:a16="http://schemas.microsoft.com/office/drawing/2014/main" id="{2C259DC7-1BD0-A191-9D34-EE9395B5102B}"/>
              </a:ext>
            </a:extLst>
          </p:cNvPr>
          <p:cNvGraphicFramePr>
            <a:graphicFrameLocks noGrp="1"/>
          </p:cNvGraphicFramePr>
          <p:nvPr>
            <p:extLst>
              <p:ext uri="{D42A27DB-BD31-4B8C-83A1-F6EECF244321}">
                <p14:modId xmlns:p14="http://schemas.microsoft.com/office/powerpoint/2010/main" val="193229821"/>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06CDF8E-505C-C6B0-409C-0948A70D184E}"/>
                  </a:ext>
                </a:extLst>
              </p:cNvPr>
              <p:cNvSpPr txBox="1"/>
              <p:nvPr/>
            </p:nvSpPr>
            <p:spPr>
              <a:xfrm>
                <a:off x="2612813" y="1930420"/>
                <a:ext cx="2624543" cy="830997"/>
              </a:xfrm>
              <a:prstGeom prst="rect">
                <a:avLst/>
              </a:prstGeom>
              <a:noFill/>
            </p:spPr>
            <p:txBody>
              <a:bodyPr wrap="square" rtlCol="0">
                <a:spAutoFit/>
              </a:bodyPr>
              <a:lstStyle/>
              <a:p>
                <a14:m>
                  <m:oMath xmlns:m="http://schemas.openxmlformats.org/officeDocument/2006/math">
                    <m:r>
                      <a:rPr lang="en-US" altLang="zh-CN" sz="2400" b="0" i="1" smtClean="0">
                        <a:latin typeface="Cambria Math" panose="02040503050406030204" pitchFamily="18" charset="0"/>
                      </a:rPr>
                      <m:t>𝒫</m:t>
                    </m:r>
                  </m:oMath>
                </a14:m>
                <a:r>
                  <a:rPr lang="en-US" altLang="zh-CN" sz="2400" dirty="0"/>
                  <a:t>, set of </a:t>
                </a:r>
                <a:r>
                  <a:rPr lang="en-US" altLang="zh-CN" sz="2400" dirty="0">
                    <a:solidFill>
                      <a:schemeClr val="accent6"/>
                    </a:solidFill>
                  </a:rPr>
                  <a:t>positive</a:t>
                </a:r>
                <a:r>
                  <a:rPr lang="en-US" altLang="zh-CN" sz="2400" dirty="0"/>
                  <a:t> examples</a:t>
                </a:r>
                <a:endParaRPr lang="zh-CN" altLang="en-US" sz="2400" dirty="0"/>
              </a:p>
            </p:txBody>
          </p:sp>
        </mc:Choice>
        <mc:Fallback xmlns="">
          <p:sp>
            <p:nvSpPr>
              <p:cNvPr id="6" name="文本框 5">
                <a:extLst>
                  <a:ext uri="{FF2B5EF4-FFF2-40B4-BE49-F238E27FC236}">
                    <a16:creationId xmlns:a16="http://schemas.microsoft.com/office/drawing/2014/main" id="{506CDF8E-505C-C6B0-409C-0948A70D184E}"/>
                  </a:ext>
                </a:extLst>
              </p:cNvPr>
              <p:cNvSpPr txBox="1">
                <a:spLocks noRot="1" noChangeAspect="1" noMove="1" noResize="1" noEditPoints="1" noAdjustHandles="1" noChangeArrowheads="1" noChangeShapeType="1" noTextEdit="1"/>
              </p:cNvSpPr>
              <p:nvPr/>
            </p:nvSpPr>
            <p:spPr>
              <a:xfrm>
                <a:off x="2612813" y="1930420"/>
                <a:ext cx="2624543" cy="830997"/>
              </a:xfrm>
              <a:prstGeom prst="rect">
                <a:avLst/>
              </a:prstGeom>
              <a:blipFill>
                <a:blip r:embed="rId3"/>
                <a:stretch>
                  <a:fillRect l="-3721" t="-5882"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D2C3213-D6B0-E0E7-AD4A-00C3F996C1E0}"/>
                  </a:ext>
                </a:extLst>
              </p:cNvPr>
              <p:cNvSpPr txBox="1"/>
              <p:nvPr/>
            </p:nvSpPr>
            <p:spPr>
              <a:xfrm>
                <a:off x="7447165" y="1954716"/>
                <a:ext cx="2961930" cy="830997"/>
              </a:xfrm>
              <a:prstGeom prst="rect">
                <a:avLst/>
              </a:prstGeom>
              <a:noFill/>
            </p:spPr>
            <p:txBody>
              <a:bodyPr wrap="square" rtlCol="0">
                <a:spAutoFit/>
              </a:bodyPr>
              <a:lstStyle/>
              <a:p>
                <a14:m>
                  <m:oMath xmlns:m="http://schemas.openxmlformats.org/officeDocument/2006/math">
                    <m:r>
                      <a:rPr lang="en-US" altLang="zh-CN" sz="2400" b="0" i="1" smtClean="0">
                        <a:latin typeface="Cambria Math" panose="02040503050406030204" pitchFamily="18" charset="0"/>
                      </a:rPr>
                      <m:t>𝒩</m:t>
                    </m:r>
                  </m:oMath>
                </a14:m>
                <a:r>
                  <a:rPr lang="en-US" altLang="zh-CN" sz="2400" dirty="0"/>
                  <a:t>, set of </a:t>
                </a:r>
                <a:r>
                  <a:rPr lang="en-US" altLang="zh-CN" sz="2400" dirty="0">
                    <a:solidFill>
                      <a:srgbClr val="FF0000"/>
                    </a:solidFill>
                  </a:rPr>
                  <a:t>negative</a:t>
                </a:r>
                <a:r>
                  <a:rPr lang="en-US" altLang="zh-CN" sz="2400" dirty="0"/>
                  <a:t> examples</a:t>
                </a:r>
                <a:endParaRPr lang="zh-CN" altLang="en-US" sz="2400" dirty="0"/>
              </a:p>
            </p:txBody>
          </p:sp>
        </mc:Choice>
        <mc:Fallback xmlns="">
          <p:sp>
            <p:nvSpPr>
              <p:cNvPr id="8" name="文本框 7">
                <a:extLst>
                  <a:ext uri="{FF2B5EF4-FFF2-40B4-BE49-F238E27FC236}">
                    <a16:creationId xmlns:a16="http://schemas.microsoft.com/office/drawing/2014/main" id="{BD2C3213-D6B0-E0E7-AD4A-00C3F996C1E0}"/>
                  </a:ext>
                </a:extLst>
              </p:cNvPr>
              <p:cNvSpPr txBox="1">
                <a:spLocks noRot="1" noChangeAspect="1" noMove="1" noResize="1" noEditPoints="1" noAdjustHandles="1" noChangeArrowheads="1" noChangeShapeType="1" noTextEdit="1"/>
              </p:cNvSpPr>
              <p:nvPr/>
            </p:nvSpPr>
            <p:spPr>
              <a:xfrm>
                <a:off x="7447165" y="1954716"/>
                <a:ext cx="2961930" cy="830997"/>
              </a:xfrm>
              <a:prstGeom prst="rect">
                <a:avLst/>
              </a:prstGeom>
              <a:blipFill>
                <a:blip r:embed="rId4"/>
                <a:stretch>
                  <a:fillRect l="-3292" t="-5882" b="-16176"/>
                </a:stretch>
              </a:blipFill>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CDBC9108-0486-D125-E786-8FAE0D010280}"/>
              </a:ext>
            </a:extLst>
          </p:cNvPr>
          <p:cNvSpPr/>
          <p:nvPr/>
        </p:nvSpPr>
        <p:spPr>
          <a:xfrm rot="18982693">
            <a:off x="4773843" y="2681326"/>
            <a:ext cx="302611" cy="58755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739AE24-2556-E26C-09A6-D6F6AAFA068F}"/>
                  </a:ext>
                </a:extLst>
              </p:cNvPr>
              <p:cNvSpPr txBox="1"/>
              <p:nvPr/>
            </p:nvSpPr>
            <p:spPr>
              <a:xfrm>
                <a:off x="4276946" y="5261325"/>
                <a:ext cx="4956017" cy="1200329"/>
              </a:xfrm>
              <a:prstGeom prst="rect">
                <a:avLst/>
              </a:prstGeom>
              <a:noFill/>
            </p:spPr>
            <p:txBody>
              <a:bodyPr wrap="square" rtlCol="0">
                <a:spAutoFit/>
              </a:bodyPr>
              <a:lstStyle/>
              <a:p>
                <a:r>
                  <a:rPr lang="en-US" altLang="zh-CN" sz="2400" dirty="0"/>
                  <a:t>Formula </a:t>
                </a:r>
                <a14:m>
                  <m:oMath xmlns:m="http://schemas.openxmlformats.org/officeDocument/2006/math">
                    <m:r>
                      <a:rPr lang="en-US" altLang="zh-CN" sz="2400" b="0" i="1" smtClean="0">
                        <a:latin typeface="Cambria Math" panose="02040503050406030204" pitchFamily="18" charset="0"/>
                      </a:rPr>
                      <m:t>𝑓</m:t>
                    </m:r>
                  </m:oMath>
                </a14:m>
                <a:r>
                  <a:rPr lang="zh-CN" altLang="en-US" sz="2400" dirty="0"/>
                  <a:t> </a:t>
                </a:r>
                <a:r>
                  <a:rPr lang="en-US" altLang="zh-CN" sz="2400" dirty="0" err="1"/>
                  <a:t>s.t.</a:t>
                </a:r>
                <a:endParaRPr lang="en-US" altLang="zh-CN" sz="2400" dirty="0"/>
              </a:p>
              <a:p>
                <a:pPr marL="285750" indent="-285750">
                  <a:buFont typeface="Arial" panose="020B0604020202020204" pitchFamily="34" charset="0"/>
                  <a:buChar char="•"/>
                </a:pPr>
                <a14:m>
                  <m:oMath xmlns:m="http://schemas.openxmlformats.org/officeDocument/2006/math">
                    <m:r>
                      <a:rPr lang="en-US" altLang="zh-CN" sz="2400" b="0" i="1" dirty="0" smtClean="0">
                        <a:latin typeface="Cambria Math" panose="02040503050406030204" pitchFamily="18" charset="0"/>
                      </a:rPr>
                      <m:t>𝑓</m:t>
                    </m:r>
                  </m:oMath>
                </a14:m>
                <a:r>
                  <a:rPr lang="en-US" altLang="zh-CN" sz="2400" dirty="0"/>
                  <a:t> holds on all </a:t>
                </a:r>
                <a:r>
                  <a:rPr lang="en-US" altLang="zh-CN" sz="2400" dirty="0">
                    <a:solidFill>
                      <a:schemeClr val="accent6"/>
                    </a:solidFill>
                  </a:rPr>
                  <a:t>positives</a:t>
                </a:r>
              </a:p>
              <a:p>
                <a:pPr marL="285750" indent="-285750">
                  <a:buFont typeface="Arial" panose="020B0604020202020204" pitchFamily="34" charset="0"/>
                  <a:buChar char="•"/>
                </a:pPr>
                <a14:m>
                  <m:oMath xmlns:m="http://schemas.openxmlformats.org/officeDocument/2006/math">
                    <m:r>
                      <a:rPr lang="en-US" altLang="zh-CN" sz="2400" b="0" i="1" dirty="0" smtClean="0">
                        <a:latin typeface="Cambria Math" panose="02040503050406030204" pitchFamily="18" charset="0"/>
                      </a:rPr>
                      <m:t>𝑓</m:t>
                    </m:r>
                  </m:oMath>
                </a14:m>
                <a:r>
                  <a:rPr lang="en-US" altLang="zh-CN" sz="2400" dirty="0"/>
                  <a:t> does </a:t>
                </a:r>
                <a:r>
                  <a:rPr lang="en-US" altLang="zh-CN" sz="2400" dirty="0">
                    <a:solidFill>
                      <a:srgbClr val="FF0000"/>
                    </a:solidFill>
                  </a:rPr>
                  <a:t>not</a:t>
                </a:r>
                <a:r>
                  <a:rPr lang="en-US" altLang="zh-CN" sz="2400" dirty="0"/>
                  <a:t> hold on all </a:t>
                </a:r>
                <a:r>
                  <a:rPr lang="en-US" altLang="zh-CN" sz="2400" dirty="0">
                    <a:solidFill>
                      <a:srgbClr val="FF0000"/>
                    </a:solidFill>
                  </a:rPr>
                  <a:t>negatives</a:t>
                </a:r>
                <a:endParaRPr lang="zh-CN" altLang="en-US" sz="2400" dirty="0">
                  <a:solidFill>
                    <a:srgbClr val="FF0000"/>
                  </a:solidFill>
                </a:endParaRPr>
              </a:p>
            </p:txBody>
          </p:sp>
        </mc:Choice>
        <mc:Fallback xmlns="">
          <p:sp>
            <p:nvSpPr>
              <p:cNvPr id="17" name="文本框 16">
                <a:extLst>
                  <a:ext uri="{FF2B5EF4-FFF2-40B4-BE49-F238E27FC236}">
                    <a16:creationId xmlns:a16="http://schemas.microsoft.com/office/drawing/2014/main" id="{D739AE24-2556-E26C-09A6-D6F6AAFA068F}"/>
                  </a:ext>
                </a:extLst>
              </p:cNvPr>
              <p:cNvSpPr txBox="1">
                <a:spLocks noRot="1" noChangeAspect="1" noMove="1" noResize="1" noEditPoints="1" noAdjustHandles="1" noChangeArrowheads="1" noChangeShapeType="1" noTextEdit="1"/>
              </p:cNvSpPr>
              <p:nvPr/>
            </p:nvSpPr>
            <p:spPr>
              <a:xfrm>
                <a:off x="4276946" y="5261325"/>
                <a:ext cx="4956017" cy="1200329"/>
              </a:xfrm>
              <a:prstGeom prst="rect">
                <a:avLst/>
              </a:prstGeom>
              <a:blipFill>
                <a:blip r:embed="rId5"/>
                <a:stretch>
                  <a:fillRect l="-1968" t="-4061" b="-10660"/>
                </a:stretch>
              </a:blipFill>
            </p:spPr>
            <p:txBody>
              <a:bodyPr/>
              <a:lstStyle/>
              <a:p>
                <a:r>
                  <a:rPr lang="zh-CN" altLang="en-US">
                    <a:noFill/>
                  </a:rPr>
                  <a:t> </a:t>
                </a:r>
              </a:p>
            </p:txBody>
          </p:sp>
        </mc:Fallback>
      </mc:AlternateContent>
      <p:sp>
        <p:nvSpPr>
          <p:cNvPr id="18" name="箭头: 下 17">
            <a:extLst>
              <a:ext uri="{FF2B5EF4-FFF2-40B4-BE49-F238E27FC236}">
                <a16:creationId xmlns:a16="http://schemas.microsoft.com/office/drawing/2014/main" id="{1F2E5F4A-D050-F343-1511-1841BF618651}"/>
              </a:ext>
            </a:extLst>
          </p:cNvPr>
          <p:cNvSpPr/>
          <p:nvPr/>
        </p:nvSpPr>
        <p:spPr>
          <a:xfrm>
            <a:off x="5944694" y="4496406"/>
            <a:ext cx="302611" cy="58755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97011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21F3A-7B55-3815-5D83-F05F348BDA6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432B1C0-EA6B-8569-A2E7-279464FCD1FB}"/>
                  </a:ext>
                </a:extLst>
              </p:cNvPr>
              <p:cNvSpPr txBox="1"/>
              <p:nvPr/>
            </p:nvSpPr>
            <p:spPr>
              <a:xfrm>
                <a:off x="141248" y="4560671"/>
                <a:ext cx="2592503" cy="830997"/>
              </a:xfrm>
              <a:prstGeom prst="rect">
                <a:avLst/>
              </a:prstGeom>
              <a:noFill/>
            </p:spPr>
            <p:txBody>
              <a:bodyPr wrap="square">
                <a:spAutoFit/>
              </a:bodyPr>
              <a:lstStyle/>
              <a:p>
                <a:r>
                  <a:rPr lang="en-US" altLang="zh-CN" sz="2400" b="0" dirty="0"/>
                  <a:t>Pref. </a:t>
                </a:r>
                <a:r>
                  <a:rPr lang="en-US" altLang="zh-CN" sz="2400" dirty="0"/>
                  <a:t>behavior:</a:t>
                </a: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
                        <m:rPr>
                          <m:nor/>
                        </m:rPr>
                        <a:rPr lang="en-US" altLang="zh-CN" sz="2400" b="0" i="0" smtClean="0">
                          <a:latin typeface="Cambria Math" panose="02040503050406030204" pitchFamily="18" charset="0"/>
                        </a:rPr>
                        <m:t>X</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Up</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E</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Enter</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B</m:t>
                      </m:r>
                      <m:r>
                        <a:rPr lang="en-US" altLang="zh-CN" sz="2400" b="0" i="1" smtClean="0">
                          <a:latin typeface="Cambria Math" panose="02040503050406030204" pitchFamily="18" charset="0"/>
                        </a:rPr>
                        <m:t>⟩</m:t>
                      </m:r>
                    </m:oMath>
                  </m:oMathPara>
                </a14:m>
                <a:endParaRPr lang="en-US" altLang="zh-CN" sz="2400" dirty="0"/>
              </a:p>
            </p:txBody>
          </p:sp>
        </mc:Choice>
        <mc:Fallback xmlns="">
          <p:sp>
            <p:nvSpPr>
              <p:cNvPr id="19" name="文本框 18">
                <a:extLst>
                  <a:ext uri="{FF2B5EF4-FFF2-40B4-BE49-F238E27FC236}">
                    <a16:creationId xmlns:a16="http://schemas.microsoft.com/office/drawing/2014/main" id="{7432B1C0-EA6B-8569-A2E7-279464FCD1FB}"/>
                  </a:ext>
                </a:extLst>
              </p:cNvPr>
              <p:cNvSpPr txBox="1">
                <a:spLocks noRot="1" noChangeAspect="1" noMove="1" noResize="1" noEditPoints="1" noAdjustHandles="1" noChangeArrowheads="1" noChangeShapeType="1" noTextEdit="1"/>
              </p:cNvSpPr>
              <p:nvPr/>
            </p:nvSpPr>
            <p:spPr>
              <a:xfrm>
                <a:off x="141248" y="4560671"/>
                <a:ext cx="2592503" cy="830997"/>
              </a:xfrm>
              <a:prstGeom prst="rect">
                <a:avLst/>
              </a:prstGeom>
              <a:blipFill>
                <a:blip r:embed="rId3"/>
                <a:stretch>
                  <a:fillRect l="-3529" t="-5882" b="-11029"/>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036872-19BC-2110-DEB5-7DDD58D8931A}"/>
              </a:ext>
            </a:extLst>
          </p:cNvPr>
          <p:cNvSpPr>
            <a:spLocks noGrp="1"/>
          </p:cNvSpPr>
          <p:nvPr>
            <p:ph type="title"/>
          </p:nvPr>
        </p:nvSpPr>
        <p:spPr/>
        <p:txBody>
          <a:bodyPr/>
          <a:lstStyle/>
          <a:p>
            <a:r>
              <a:rPr lang="en-US" altLang="zh-CN" dirty="0"/>
              <a:t>Example Generation and Identification</a:t>
            </a:r>
            <a:endParaRPr lang="zh-CN" altLang="en-US" dirty="0"/>
          </a:p>
        </p:txBody>
      </p:sp>
      <p:sp>
        <p:nvSpPr>
          <p:cNvPr id="4" name="灯片编号占位符 3">
            <a:extLst>
              <a:ext uri="{FF2B5EF4-FFF2-40B4-BE49-F238E27FC236}">
                <a16:creationId xmlns:a16="http://schemas.microsoft.com/office/drawing/2014/main" id="{BD99FAC4-0105-A963-5AAC-8E08538635DF}"/>
              </a:ext>
            </a:extLst>
          </p:cNvPr>
          <p:cNvSpPr>
            <a:spLocks noGrp="1"/>
          </p:cNvSpPr>
          <p:nvPr>
            <p:ph type="sldNum" sz="quarter" idx="12"/>
          </p:nvPr>
        </p:nvSpPr>
        <p:spPr/>
        <p:txBody>
          <a:bodyPr/>
          <a:lstStyle/>
          <a:p>
            <a:fld id="{74A724E5-CF81-458D-9F9A-C575B439CC43}" type="slidenum">
              <a:rPr lang="zh-CN" altLang="en-US" smtClean="0"/>
              <a:t>43</a:t>
            </a:fld>
            <a:endParaRPr lang="zh-CN" altLang="en-US"/>
          </a:p>
        </p:txBody>
      </p:sp>
      <p:sp>
        <p:nvSpPr>
          <p:cNvPr id="16" name="箭头: 下 15">
            <a:extLst>
              <a:ext uri="{FF2B5EF4-FFF2-40B4-BE49-F238E27FC236}">
                <a16:creationId xmlns:a16="http://schemas.microsoft.com/office/drawing/2014/main" id="{78B0F2DB-6C31-5747-A565-363360CD717B}"/>
              </a:ext>
            </a:extLst>
          </p:cNvPr>
          <p:cNvSpPr/>
          <p:nvPr/>
        </p:nvSpPr>
        <p:spPr>
          <a:xfrm rot="16200000">
            <a:off x="2666803" y="4727302"/>
            <a:ext cx="302611" cy="47114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5ECB46C-8088-E79B-5C3C-89809A8A2F28}"/>
              </a:ext>
            </a:extLst>
          </p:cNvPr>
          <p:cNvSpPr/>
          <p:nvPr/>
        </p:nvSpPr>
        <p:spPr>
          <a:xfrm>
            <a:off x="9828632" y="3716811"/>
            <a:ext cx="1717288" cy="9737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t>LTL Learner</a:t>
            </a:r>
            <a:endParaRPr lang="zh-CN" altLang="en-US" sz="2400" dirty="0"/>
          </a:p>
        </p:txBody>
      </p:sp>
      <p:grpSp>
        <p:nvGrpSpPr>
          <p:cNvPr id="33" name="组合 32">
            <a:extLst>
              <a:ext uri="{FF2B5EF4-FFF2-40B4-BE49-F238E27FC236}">
                <a16:creationId xmlns:a16="http://schemas.microsoft.com/office/drawing/2014/main" id="{57B9854E-D32D-7331-7E7E-6C649528ED68}"/>
              </a:ext>
            </a:extLst>
          </p:cNvPr>
          <p:cNvGrpSpPr/>
          <p:nvPr/>
        </p:nvGrpSpPr>
        <p:grpSpPr>
          <a:xfrm>
            <a:off x="5023632" y="4505941"/>
            <a:ext cx="1258421" cy="656164"/>
            <a:chOff x="8037578" y="3828627"/>
            <a:chExt cx="1258421" cy="656164"/>
          </a:xfrm>
        </p:grpSpPr>
        <p:sp>
          <p:nvSpPr>
            <p:cNvPr id="30" name="箭头: 下 29">
              <a:extLst>
                <a:ext uri="{FF2B5EF4-FFF2-40B4-BE49-F238E27FC236}">
                  <a16:creationId xmlns:a16="http://schemas.microsoft.com/office/drawing/2014/main" id="{12CF8B23-3EC2-1A32-DC44-EC27DC447201}"/>
                </a:ext>
              </a:extLst>
            </p:cNvPr>
            <p:cNvSpPr/>
            <p:nvPr/>
          </p:nvSpPr>
          <p:spPr>
            <a:xfrm rot="16200000">
              <a:off x="8493635" y="3802146"/>
              <a:ext cx="302611" cy="1062679"/>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11A44526-6430-D662-04C1-D7869E16EA4D}"/>
                </a:ext>
              </a:extLst>
            </p:cNvPr>
            <p:cNvSpPr txBox="1"/>
            <p:nvPr/>
          </p:nvSpPr>
          <p:spPr>
            <a:xfrm>
              <a:off x="8037578" y="3828627"/>
              <a:ext cx="1258421" cy="369332"/>
            </a:xfrm>
            <a:prstGeom prst="rect">
              <a:avLst/>
            </a:prstGeom>
            <a:noFill/>
          </p:spPr>
          <p:txBody>
            <a:bodyPr wrap="none" rtlCol="0">
              <a:spAutoFit/>
            </a:bodyPr>
            <a:lstStyle/>
            <a:p>
              <a:r>
                <a:rPr lang="en-US" altLang="zh-CN" dirty="0"/>
                <a:t>Executions</a:t>
              </a:r>
              <a:endParaRPr lang="zh-CN" altLang="en-US" dirty="0"/>
            </a:p>
          </p:txBody>
        </p:sp>
      </p:grpSp>
      <p:graphicFrame>
        <p:nvGraphicFramePr>
          <p:cNvPr id="5" name="表格 4">
            <a:extLst>
              <a:ext uri="{FF2B5EF4-FFF2-40B4-BE49-F238E27FC236}">
                <a16:creationId xmlns:a16="http://schemas.microsoft.com/office/drawing/2014/main" id="{3CE1D424-E2A8-59F9-9225-C0D67A7968B9}"/>
              </a:ext>
            </a:extLst>
          </p:cNvPr>
          <p:cNvGraphicFramePr>
            <a:graphicFrameLocks noGrp="1"/>
          </p:cNvGraphicFramePr>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
        <p:nvSpPr>
          <p:cNvPr id="23" name="矩形 22">
            <a:extLst>
              <a:ext uri="{FF2B5EF4-FFF2-40B4-BE49-F238E27FC236}">
                <a16:creationId xmlns:a16="http://schemas.microsoft.com/office/drawing/2014/main" id="{ED9DF262-6ACB-D4B3-A9AB-C650CE49902B}"/>
              </a:ext>
            </a:extLst>
          </p:cNvPr>
          <p:cNvSpPr/>
          <p:nvPr/>
        </p:nvSpPr>
        <p:spPr>
          <a:xfrm>
            <a:off x="3232053" y="4475975"/>
            <a:ext cx="1717288" cy="9737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t>Example Generation</a:t>
            </a:r>
            <a:endParaRPr lang="zh-CN" altLang="en-US" sz="2400" dirty="0"/>
          </a:p>
        </p:txBody>
      </p:sp>
      <p:sp>
        <p:nvSpPr>
          <p:cNvPr id="24" name="矩形 23">
            <a:extLst>
              <a:ext uri="{FF2B5EF4-FFF2-40B4-BE49-F238E27FC236}">
                <a16:creationId xmlns:a16="http://schemas.microsoft.com/office/drawing/2014/main" id="{8DF65794-4342-E255-BD8A-2822E903E348}"/>
              </a:ext>
            </a:extLst>
          </p:cNvPr>
          <p:cNvSpPr/>
          <p:nvPr/>
        </p:nvSpPr>
        <p:spPr>
          <a:xfrm>
            <a:off x="6334841" y="4475975"/>
            <a:ext cx="2009917" cy="9737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t>Example Identification</a:t>
            </a:r>
            <a:endParaRPr lang="zh-CN" altLang="en-US" sz="2400" dirty="0"/>
          </a:p>
        </p:txBody>
      </p:sp>
      <p:grpSp>
        <p:nvGrpSpPr>
          <p:cNvPr id="27" name="组合 26">
            <a:extLst>
              <a:ext uri="{FF2B5EF4-FFF2-40B4-BE49-F238E27FC236}">
                <a16:creationId xmlns:a16="http://schemas.microsoft.com/office/drawing/2014/main" id="{7855A2F7-B710-10B9-6C15-D1B61894401C}"/>
              </a:ext>
            </a:extLst>
          </p:cNvPr>
          <p:cNvGrpSpPr/>
          <p:nvPr/>
        </p:nvGrpSpPr>
        <p:grpSpPr>
          <a:xfrm rot="20124117">
            <a:off x="8443495" y="4089835"/>
            <a:ext cx="1269322" cy="942013"/>
            <a:chOff x="8053090" y="3542778"/>
            <a:chExt cx="1269322" cy="942013"/>
          </a:xfrm>
        </p:grpSpPr>
        <p:sp>
          <p:nvSpPr>
            <p:cNvPr id="28" name="箭头: 下 27">
              <a:extLst>
                <a:ext uri="{FF2B5EF4-FFF2-40B4-BE49-F238E27FC236}">
                  <a16:creationId xmlns:a16="http://schemas.microsoft.com/office/drawing/2014/main" id="{15492D02-1601-4F89-177F-E084E0231D46}"/>
                </a:ext>
              </a:extLst>
            </p:cNvPr>
            <p:cNvSpPr/>
            <p:nvPr/>
          </p:nvSpPr>
          <p:spPr>
            <a:xfrm rot="16200000">
              <a:off x="8493635" y="3802146"/>
              <a:ext cx="302611" cy="1062679"/>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7F71AD26-90D5-76EB-CB2C-BB5EAFFE037D}"/>
                </a:ext>
              </a:extLst>
            </p:cNvPr>
            <p:cNvSpPr txBox="1"/>
            <p:nvPr/>
          </p:nvSpPr>
          <p:spPr>
            <a:xfrm>
              <a:off x="8053090" y="3542778"/>
              <a:ext cx="1269322" cy="646331"/>
            </a:xfrm>
            <a:prstGeom prst="rect">
              <a:avLst/>
            </a:prstGeom>
            <a:noFill/>
          </p:spPr>
          <p:txBody>
            <a:bodyPr wrap="none" rtlCol="0">
              <a:spAutoFit/>
            </a:bodyPr>
            <a:lstStyle/>
            <a:p>
              <a:r>
                <a:rPr lang="en-US" altLang="zh-CN" dirty="0">
                  <a:solidFill>
                    <a:schemeClr val="accent6"/>
                  </a:solidFill>
                </a:rPr>
                <a:t>Positives</a:t>
              </a:r>
              <a:r>
                <a:rPr lang="en-US" altLang="zh-CN" dirty="0"/>
                <a:t> &amp;</a:t>
              </a:r>
            </a:p>
            <a:p>
              <a:r>
                <a:rPr lang="en-US" altLang="zh-CN" dirty="0">
                  <a:solidFill>
                    <a:srgbClr val="FF0000"/>
                  </a:solidFill>
                </a:rPr>
                <a:t>Negatives</a:t>
              </a:r>
              <a:endParaRPr lang="zh-CN" altLang="en-US" dirty="0">
                <a:solidFill>
                  <a:srgbClr val="FF0000"/>
                </a:solidFill>
              </a:endParaRPr>
            </a:p>
          </p:txBody>
        </p:sp>
      </p:grpSp>
      <p:pic>
        <p:nvPicPr>
          <p:cNvPr id="45" name="图形 44" descr="用户 轮廓">
            <a:extLst>
              <a:ext uri="{FF2B5EF4-FFF2-40B4-BE49-F238E27FC236}">
                <a16:creationId xmlns:a16="http://schemas.microsoft.com/office/drawing/2014/main" id="{F665DA58-9856-DE0C-F090-DC58133419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82599" y="2800588"/>
            <a:ext cx="914400" cy="914400"/>
          </a:xfrm>
          <a:prstGeom prst="rect">
            <a:avLst/>
          </a:prstGeom>
        </p:spPr>
      </p:pic>
      <p:cxnSp>
        <p:nvCxnSpPr>
          <p:cNvPr id="47" name="直接箭头连接符 46">
            <a:extLst>
              <a:ext uri="{FF2B5EF4-FFF2-40B4-BE49-F238E27FC236}">
                <a16:creationId xmlns:a16="http://schemas.microsoft.com/office/drawing/2014/main" id="{7D7EC63C-06DA-B8B5-0B5F-F4B96946C281}"/>
              </a:ext>
            </a:extLst>
          </p:cNvPr>
          <p:cNvCxnSpPr/>
          <p:nvPr/>
        </p:nvCxnSpPr>
        <p:spPr>
          <a:xfrm>
            <a:off x="7339799" y="3776133"/>
            <a:ext cx="0" cy="541867"/>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33068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C95B4-513E-EF76-7AE4-60EA68DDCC9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0D6EBA51-95FA-81CA-E981-C49E5ED77A58}"/>
                  </a:ext>
                </a:extLst>
              </p:cNvPr>
              <p:cNvSpPr txBox="1"/>
              <p:nvPr/>
            </p:nvSpPr>
            <p:spPr>
              <a:xfrm>
                <a:off x="141248" y="4560671"/>
                <a:ext cx="2592503" cy="830997"/>
              </a:xfrm>
              <a:prstGeom prst="rect">
                <a:avLst/>
              </a:prstGeom>
              <a:noFill/>
            </p:spPr>
            <p:txBody>
              <a:bodyPr wrap="square">
                <a:spAutoFit/>
              </a:bodyPr>
              <a:lstStyle/>
              <a:p>
                <a:r>
                  <a:rPr lang="en-US" altLang="zh-CN" sz="2400" b="0" dirty="0"/>
                  <a:t>Pref. </a:t>
                </a:r>
                <a:r>
                  <a:rPr lang="en-US" altLang="zh-CN" sz="2400" dirty="0"/>
                  <a:t>behavior:</a:t>
                </a: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
                        <m:rPr>
                          <m:nor/>
                        </m:rPr>
                        <a:rPr lang="en-US" altLang="zh-CN" sz="2400" b="0" i="0" smtClean="0">
                          <a:latin typeface="Cambria Math" panose="02040503050406030204" pitchFamily="18" charset="0"/>
                        </a:rPr>
                        <m:t>X</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Up</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E</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Enter</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B</m:t>
                      </m:r>
                      <m:r>
                        <a:rPr lang="en-US" altLang="zh-CN" sz="2400" b="0" i="1" smtClean="0">
                          <a:latin typeface="Cambria Math" panose="02040503050406030204" pitchFamily="18" charset="0"/>
                        </a:rPr>
                        <m:t>⟩</m:t>
                      </m:r>
                    </m:oMath>
                  </m:oMathPara>
                </a14:m>
                <a:endParaRPr lang="en-US" altLang="zh-CN" sz="2400" dirty="0"/>
              </a:p>
            </p:txBody>
          </p:sp>
        </mc:Choice>
        <mc:Fallback xmlns="">
          <p:sp>
            <p:nvSpPr>
              <p:cNvPr id="19" name="文本框 18">
                <a:extLst>
                  <a:ext uri="{FF2B5EF4-FFF2-40B4-BE49-F238E27FC236}">
                    <a16:creationId xmlns:a16="http://schemas.microsoft.com/office/drawing/2014/main" id="{0D6EBA51-95FA-81CA-E981-C49E5ED77A58}"/>
                  </a:ext>
                </a:extLst>
              </p:cNvPr>
              <p:cNvSpPr txBox="1">
                <a:spLocks noRot="1" noChangeAspect="1" noMove="1" noResize="1" noEditPoints="1" noAdjustHandles="1" noChangeArrowheads="1" noChangeShapeType="1" noTextEdit="1"/>
              </p:cNvSpPr>
              <p:nvPr/>
            </p:nvSpPr>
            <p:spPr>
              <a:xfrm>
                <a:off x="141248" y="4560671"/>
                <a:ext cx="2592503" cy="830997"/>
              </a:xfrm>
              <a:prstGeom prst="rect">
                <a:avLst/>
              </a:prstGeom>
              <a:blipFill>
                <a:blip r:embed="rId3"/>
                <a:stretch>
                  <a:fillRect l="-3529" t="-5882" b="-11029"/>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D3334D69-055F-E867-CDB5-320292B62E0B}"/>
              </a:ext>
            </a:extLst>
          </p:cNvPr>
          <p:cNvSpPr>
            <a:spLocks noGrp="1"/>
          </p:cNvSpPr>
          <p:nvPr>
            <p:ph type="title"/>
          </p:nvPr>
        </p:nvSpPr>
        <p:spPr/>
        <p:txBody>
          <a:bodyPr/>
          <a:lstStyle/>
          <a:p>
            <a:r>
              <a:rPr lang="en-US" altLang="zh-CN" dirty="0"/>
              <a:t>Weakening Pattern Constraints</a:t>
            </a:r>
            <a:endParaRPr lang="zh-CN" altLang="en-US" dirty="0"/>
          </a:p>
        </p:txBody>
      </p:sp>
      <p:sp>
        <p:nvSpPr>
          <p:cNvPr id="4" name="灯片编号占位符 3">
            <a:extLst>
              <a:ext uri="{FF2B5EF4-FFF2-40B4-BE49-F238E27FC236}">
                <a16:creationId xmlns:a16="http://schemas.microsoft.com/office/drawing/2014/main" id="{26DE2E6A-FC5C-9BD3-9D8E-BC1139E66A84}"/>
              </a:ext>
            </a:extLst>
          </p:cNvPr>
          <p:cNvSpPr>
            <a:spLocks noGrp="1"/>
          </p:cNvSpPr>
          <p:nvPr>
            <p:ph type="sldNum" sz="quarter" idx="12"/>
          </p:nvPr>
        </p:nvSpPr>
        <p:spPr/>
        <p:txBody>
          <a:bodyPr/>
          <a:lstStyle/>
          <a:p>
            <a:fld id="{74A724E5-CF81-458D-9F9A-C575B439CC43}" type="slidenum">
              <a:rPr lang="zh-CN" altLang="en-US" smtClean="0"/>
              <a:t>44</a:t>
            </a:fld>
            <a:endParaRPr lang="zh-CN" altLang="en-US"/>
          </a:p>
        </p:txBody>
      </p:sp>
      <p:sp>
        <p:nvSpPr>
          <p:cNvPr id="16" name="箭头: 下 15">
            <a:extLst>
              <a:ext uri="{FF2B5EF4-FFF2-40B4-BE49-F238E27FC236}">
                <a16:creationId xmlns:a16="http://schemas.microsoft.com/office/drawing/2014/main" id="{88E28B94-33B2-EB5D-412B-7494A24BAB4B}"/>
              </a:ext>
            </a:extLst>
          </p:cNvPr>
          <p:cNvSpPr/>
          <p:nvPr/>
        </p:nvSpPr>
        <p:spPr>
          <a:xfrm rot="16200000">
            <a:off x="2666803" y="4727302"/>
            <a:ext cx="302611" cy="47114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67A18987-13FE-BBB4-FD31-6228DF20E50D}"/>
              </a:ext>
            </a:extLst>
          </p:cNvPr>
          <p:cNvSpPr/>
          <p:nvPr/>
        </p:nvSpPr>
        <p:spPr>
          <a:xfrm>
            <a:off x="9828632" y="3716811"/>
            <a:ext cx="1717288" cy="9737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t>LTL Learner</a:t>
            </a:r>
            <a:endParaRPr lang="zh-CN" altLang="en-US" sz="2400" dirty="0"/>
          </a:p>
        </p:txBody>
      </p:sp>
      <p:grpSp>
        <p:nvGrpSpPr>
          <p:cNvPr id="33" name="组合 32">
            <a:extLst>
              <a:ext uri="{FF2B5EF4-FFF2-40B4-BE49-F238E27FC236}">
                <a16:creationId xmlns:a16="http://schemas.microsoft.com/office/drawing/2014/main" id="{73423233-0273-C54F-795A-F1F735A76E43}"/>
              </a:ext>
            </a:extLst>
          </p:cNvPr>
          <p:cNvGrpSpPr/>
          <p:nvPr/>
        </p:nvGrpSpPr>
        <p:grpSpPr>
          <a:xfrm>
            <a:off x="5023632" y="4505941"/>
            <a:ext cx="1258421" cy="656164"/>
            <a:chOff x="8037578" y="3828627"/>
            <a:chExt cx="1258421" cy="656164"/>
          </a:xfrm>
        </p:grpSpPr>
        <p:sp>
          <p:nvSpPr>
            <p:cNvPr id="30" name="箭头: 下 29">
              <a:extLst>
                <a:ext uri="{FF2B5EF4-FFF2-40B4-BE49-F238E27FC236}">
                  <a16:creationId xmlns:a16="http://schemas.microsoft.com/office/drawing/2014/main" id="{431A440B-98BF-E3C7-6570-DA6271212D3B}"/>
                </a:ext>
              </a:extLst>
            </p:cNvPr>
            <p:cNvSpPr/>
            <p:nvPr/>
          </p:nvSpPr>
          <p:spPr>
            <a:xfrm rot="16200000">
              <a:off x="8493635" y="3802146"/>
              <a:ext cx="302611" cy="1062679"/>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2E2B53AC-2228-0820-1537-81A8F938EB38}"/>
                </a:ext>
              </a:extLst>
            </p:cNvPr>
            <p:cNvSpPr txBox="1"/>
            <p:nvPr/>
          </p:nvSpPr>
          <p:spPr>
            <a:xfrm>
              <a:off x="8037578" y="3828627"/>
              <a:ext cx="1258421" cy="369332"/>
            </a:xfrm>
            <a:prstGeom prst="rect">
              <a:avLst/>
            </a:prstGeom>
            <a:noFill/>
          </p:spPr>
          <p:txBody>
            <a:bodyPr wrap="none" rtlCol="0">
              <a:spAutoFit/>
            </a:bodyPr>
            <a:lstStyle/>
            <a:p>
              <a:r>
                <a:rPr lang="en-US" altLang="zh-CN" dirty="0"/>
                <a:t>Executions</a:t>
              </a:r>
              <a:endParaRPr lang="zh-CN" altLang="en-US" dirty="0"/>
            </a:p>
          </p:txBody>
        </p:sp>
      </p:grpSp>
      <p:graphicFrame>
        <p:nvGraphicFramePr>
          <p:cNvPr id="5" name="表格 4">
            <a:extLst>
              <a:ext uri="{FF2B5EF4-FFF2-40B4-BE49-F238E27FC236}">
                <a16:creationId xmlns:a16="http://schemas.microsoft.com/office/drawing/2014/main" id="{8A03AEEC-E0E2-263B-A97C-21C0FE502233}"/>
              </a:ext>
            </a:extLst>
          </p:cNvPr>
          <p:cNvGraphicFramePr>
            <a:graphicFrameLocks noGrp="1"/>
          </p:cNvGraphicFramePr>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
        <p:nvSpPr>
          <p:cNvPr id="23" name="矩形 22">
            <a:extLst>
              <a:ext uri="{FF2B5EF4-FFF2-40B4-BE49-F238E27FC236}">
                <a16:creationId xmlns:a16="http://schemas.microsoft.com/office/drawing/2014/main" id="{9F711332-536D-C16A-69AF-B482630F3D5B}"/>
              </a:ext>
            </a:extLst>
          </p:cNvPr>
          <p:cNvSpPr/>
          <p:nvPr/>
        </p:nvSpPr>
        <p:spPr>
          <a:xfrm>
            <a:off x="3232053" y="4475975"/>
            <a:ext cx="1717288" cy="9737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t>Example Generation</a:t>
            </a:r>
            <a:endParaRPr lang="zh-CN" altLang="en-US" sz="2400" dirty="0"/>
          </a:p>
        </p:txBody>
      </p:sp>
      <p:sp>
        <p:nvSpPr>
          <p:cNvPr id="24" name="矩形 23">
            <a:extLst>
              <a:ext uri="{FF2B5EF4-FFF2-40B4-BE49-F238E27FC236}">
                <a16:creationId xmlns:a16="http://schemas.microsoft.com/office/drawing/2014/main" id="{094FA8CA-BE44-23A6-49E4-7299B1D95EF1}"/>
              </a:ext>
            </a:extLst>
          </p:cNvPr>
          <p:cNvSpPr/>
          <p:nvPr/>
        </p:nvSpPr>
        <p:spPr>
          <a:xfrm>
            <a:off x="6334841" y="4475975"/>
            <a:ext cx="2009917" cy="9737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t>Example Identification</a:t>
            </a:r>
            <a:endParaRPr lang="zh-CN" altLang="en-US" sz="2400" dirty="0"/>
          </a:p>
        </p:txBody>
      </p:sp>
      <p:sp>
        <p:nvSpPr>
          <p:cNvPr id="3" name="箭头: 下 2">
            <a:extLst>
              <a:ext uri="{FF2B5EF4-FFF2-40B4-BE49-F238E27FC236}">
                <a16:creationId xmlns:a16="http://schemas.microsoft.com/office/drawing/2014/main" id="{2DF44C97-B7B3-F617-DFF6-8742FD70614B}"/>
              </a:ext>
            </a:extLst>
          </p:cNvPr>
          <p:cNvSpPr/>
          <p:nvPr/>
        </p:nvSpPr>
        <p:spPr>
          <a:xfrm rot="16200000">
            <a:off x="6141343" y="473685"/>
            <a:ext cx="302611" cy="642777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内容占位符 7">
                <a:extLst>
                  <a:ext uri="{FF2B5EF4-FFF2-40B4-BE49-F238E27FC236}">
                    <a16:creationId xmlns:a16="http://schemas.microsoft.com/office/drawing/2014/main" id="{B89F0782-4672-FD1B-FE81-B5B58BAD4618}"/>
                  </a:ext>
                </a:extLst>
              </p:cNvPr>
              <p:cNvSpPr>
                <a:spLocks noGrp="1"/>
              </p:cNvSpPr>
              <p:nvPr>
                <p:ph idx="1"/>
              </p:nvPr>
            </p:nvSpPr>
            <p:spPr>
              <a:xfrm>
                <a:off x="138538" y="3363796"/>
                <a:ext cx="3070306" cy="820287"/>
              </a:xfrm>
            </p:spPr>
            <p:txBody>
              <a:bodyPr>
                <a:normAutofit/>
              </a:bodyPr>
              <a:lstStyle/>
              <a:p>
                <a:r>
                  <a:rPr lang="en-US" altLang="zh-CN" sz="2400" dirty="0"/>
                  <a:t>Original safety:</a:t>
                </a:r>
              </a:p>
              <a:p>
                <a:pPr/>
                <a14:m>
                  <m:oMathPara xmlns:m="http://schemas.openxmlformats.org/officeDocument/2006/math">
                    <m:oMathParaPr>
                      <m:jc m:val="centerGroup"/>
                    </m:oMathParaPr>
                    <m:oMath xmlns:m="http://schemas.openxmlformats.org/officeDocument/2006/math">
                      <m:r>
                        <m:rPr>
                          <m:nor/>
                        </m:rPr>
                        <a:rPr lang="en-US" altLang="zh-CN" sz="2400" b="1" i="0" smtClean="0">
                          <a:latin typeface="Cambria Math" panose="02040503050406030204" pitchFamily="18" charset="0"/>
                        </a:rPr>
                        <m:t>G</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𝑋𝑟𝑎𝑦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𝐼𝑛𝑃𝑙𝑎𝑐𝑒</m:t>
                          </m:r>
                        </m:e>
                      </m:d>
                    </m:oMath>
                  </m:oMathPara>
                </a14:m>
                <a:endParaRPr lang="zh-CN" altLang="en-US" sz="2400" dirty="0"/>
              </a:p>
            </p:txBody>
          </p:sp>
        </mc:Choice>
        <mc:Fallback xmlns="">
          <p:sp>
            <p:nvSpPr>
              <p:cNvPr id="6" name="内容占位符 7">
                <a:extLst>
                  <a:ext uri="{FF2B5EF4-FFF2-40B4-BE49-F238E27FC236}">
                    <a16:creationId xmlns:a16="http://schemas.microsoft.com/office/drawing/2014/main" id="{B89F0782-4672-FD1B-FE81-B5B58BAD4618}"/>
                  </a:ext>
                </a:extLst>
              </p:cNvPr>
              <p:cNvSpPr>
                <a:spLocks noGrp="1" noRot="1" noChangeAspect="1" noMove="1" noResize="1" noEditPoints="1" noAdjustHandles="1" noChangeArrowheads="1" noChangeShapeType="1" noTextEdit="1"/>
              </p:cNvSpPr>
              <p:nvPr>
                <p:ph idx="1"/>
              </p:nvPr>
            </p:nvSpPr>
            <p:spPr>
              <a:xfrm>
                <a:off x="138538" y="3363796"/>
                <a:ext cx="3070306" cy="820287"/>
              </a:xfrm>
              <a:blipFill>
                <a:blip r:embed="rId4"/>
                <a:stretch>
                  <a:fillRect l="-3181" t="-10448" b="-2985"/>
                </a:stretch>
              </a:blipFill>
            </p:spPr>
            <p:txBody>
              <a:bodyPr/>
              <a:lstStyle/>
              <a:p>
                <a:r>
                  <a:rPr lang="zh-CN" altLang="en-US">
                    <a:noFill/>
                  </a:rPr>
                  <a:t> </a:t>
                </a:r>
              </a:p>
            </p:txBody>
          </p:sp>
        </mc:Fallback>
      </mc:AlternateContent>
      <p:sp>
        <p:nvSpPr>
          <p:cNvPr id="7" name="箭头: 圆角右 6">
            <a:extLst>
              <a:ext uri="{FF2B5EF4-FFF2-40B4-BE49-F238E27FC236}">
                <a16:creationId xmlns:a16="http://schemas.microsoft.com/office/drawing/2014/main" id="{B90BDAFF-B4C9-9D1D-DF28-D4B16C752E00}"/>
              </a:ext>
            </a:extLst>
          </p:cNvPr>
          <p:cNvSpPr/>
          <p:nvPr/>
        </p:nvSpPr>
        <p:spPr>
          <a:xfrm rot="5400000">
            <a:off x="7204110" y="-150757"/>
            <a:ext cx="973794" cy="5910912"/>
          </a:xfrm>
          <a:prstGeom prst="bentArrow">
            <a:avLst>
              <a:gd name="adj1" fmla="val 15839"/>
              <a:gd name="adj2" fmla="val 16220"/>
              <a:gd name="adj3" fmla="val 18129"/>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tx1"/>
              </a:solidFill>
            </a:endParaRPr>
          </a:p>
        </p:txBody>
      </p:sp>
      <p:sp>
        <p:nvSpPr>
          <p:cNvPr id="8" name="文本框 7">
            <a:extLst>
              <a:ext uri="{FF2B5EF4-FFF2-40B4-BE49-F238E27FC236}">
                <a16:creationId xmlns:a16="http://schemas.microsoft.com/office/drawing/2014/main" id="{7797B131-73CE-045E-AB3E-624E057962EE}"/>
              </a:ext>
            </a:extLst>
          </p:cNvPr>
          <p:cNvSpPr txBox="1"/>
          <p:nvPr/>
        </p:nvSpPr>
        <p:spPr>
          <a:xfrm>
            <a:off x="7087046" y="1929999"/>
            <a:ext cx="1441870" cy="400110"/>
          </a:xfrm>
          <a:prstGeom prst="rect">
            <a:avLst/>
          </a:prstGeom>
          <a:noFill/>
        </p:spPr>
        <p:txBody>
          <a:bodyPr wrap="none" rtlCol="0">
            <a:spAutoFit/>
          </a:bodyPr>
          <a:lstStyle/>
          <a:p>
            <a:r>
              <a:rPr lang="en-US" altLang="zh-CN" sz="2000" dirty="0"/>
              <a:t>Constraints</a:t>
            </a:r>
            <a:endParaRPr lang="zh-CN" altLang="en-US" sz="2000" dirty="0"/>
          </a:p>
        </p:txBody>
      </p:sp>
      <p:grpSp>
        <p:nvGrpSpPr>
          <p:cNvPr id="9" name="组合 8">
            <a:extLst>
              <a:ext uri="{FF2B5EF4-FFF2-40B4-BE49-F238E27FC236}">
                <a16:creationId xmlns:a16="http://schemas.microsoft.com/office/drawing/2014/main" id="{EE3BA4F6-7BE0-1327-8BE5-D4C7EBF4FD9A}"/>
              </a:ext>
            </a:extLst>
          </p:cNvPr>
          <p:cNvGrpSpPr/>
          <p:nvPr/>
        </p:nvGrpSpPr>
        <p:grpSpPr>
          <a:xfrm>
            <a:off x="244530" y="1586822"/>
            <a:ext cx="4208524" cy="1556621"/>
            <a:chOff x="244530" y="1586822"/>
            <a:chExt cx="4208524" cy="1556621"/>
          </a:xfrm>
        </p:grpSpPr>
        <mc:AlternateContent xmlns:mc="http://schemas.openxmlformats.org/markup-compatibility/2006" xmlns:a14="http://schemas.microsoft.com/office/drawing/2010/main">
          <mc:Choice Requires="a14">
            <p:sp>
              <p:nvSpPr>
                <p:cNvPr id="10" name="对话气泡: 圆角矩形 9">
                  <a:extLst>
                    <a:ext uri="{FF2B5EF4-FFF2-40B4-BE49-F238E27FC236}">
                      <a16:creationId xmlns:a16="http://schemas.microsoft.com/office/drawing/2014/main" id="{D93C6D23-F7C1-67E6-9C49-39F53B46FC1D}"/>
                    </a:ext>
                  </a:extLst>
                </p:cNvPr>
                <p:cNvSpPr/>
                <p:nvPr/>
              </p:nvSpPr>
              <p:spPr>
                <a:xfrm>
                  <a:off x="244530" y="1586822"/>
                  <a:ext cx="4208524" cy="1526031"/>
                </a:xfrm>
                <a:prstGeom prst="wedgeRoundRectCallout">
                  <a:avLst>
                    <a:gd name="adj1" fmla="val -32229"/>
                    <a:gd name="adj2" fmla="val 63918"/>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US" altLang="zh-CN" sz="2400" dirty="0">
                      <a:solidFill>
                        <a:schemeClr val="tx1"/>
                      </a:solidFill>
                    </a:rPr>
                    <a:t>Assume safety properties in </a:t>
                  </a:r>
                  <a14:m>
                    <m:oMath xmlns:m="http://schemas.openxmlformats.org/officeDocument/2006/math">
                      <m:r>
                        <m:rPr>
                          <m:nor/>
                        </m:rPr>
                        <a:rPr lang="en-US" altLang="zh-CN" sz="2400" b="1" i="0" smtClean="0">
                          <a:solidFill>
                            <a:schemeClr val="tx1"/>
                          </a:solidFill>
                          <a:latin typeface="Cambria Math" panose="02040503050406030204" pitchFamily="18" charset="0"/>
                        </a:rPr>
                        <m:t>G</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𝜙</m:t>
                      </m:r>
                      <m:r>
                        <a:rPr lang="en-US" altLang="zh-CN" sz="2400" b="0" i="1" smtClean="0">
                          <a:solidFill>
                            <a:schemeClr val="tx1"/>
                          </a:solidFill>
                          <a:latin typeface="Cambria Math" panose="02040503050406030204" pitchFamily="18" charset="0"/>
                        </a:rPr>
                        <m:t>∧</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𝜙</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𝜓</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𝜓</m:t>
                      </m:r>
                      <m:r>
                        <a:rPr lang="en-US" altLang="zh-CN" sz="2400" b="0" i="1" smtClean="0">
                          <a:solidFill>
                            <a:schemeClr val="tx1"/>
                          </a:solidFill>
                          <a:latin typeface="Cambria Math" panose="02040503050406030204" pitchFamily="18" charset="0"/>
                        </a:rPr>
                        <m:t>′∨…)</m:t>
                      </m:r>
                    </m:oMath>
                  </a14:m>
                  <a:endParaRPr lang="en-US" altLang="zh-CN" sz="2400" dirty="0">
                    <a:solidFill>
                      <a:schemeClr val="tx1"/>
                    </a:solidFill>
                  </a:endParaRPr>
                </a:p>
              </p:txBody>
            </p:sp>
          </mc:Choice>
          <mc:Fallback xmlns="">
            <p:sp>
              <p:nvSpPr>
                <p:cNvPr id="26" name="对话气泡: 圆角矩形 25">
                  <a:extLst>
                    <a:ext uri="{FF2B5EF4-FFF2-40B4-BE49-F238E27FC236}">
                      <a16:creationId xmlns:a16="http://schemas.microsoft.com/office/drawing/2014/main" id="{FE000BF9-3783-C769-0439-57E98A6CFA27}"/>
                    </a:ext>
                  </a:extLst>
                </p:cNvPr>
                <p:cNvSpPr>
                  <a:spLocks noRot="1" noChangeAspect="1" noMove="1" noResize="1" noEditPoints="1" noAdjustHandles="1" noChangeArrowheads="1" noChangeShapeType="1" noTextEdit="1"/>
                </p:cNvSpPr>
                <p:nvPr/>
              </p:nvSpPr>
              <p:spPr>
                <a:xfrm>
                  <a:off x="244530" y="1586822"/>
                  <a:ext cx="4208524" cy="1526031"/>
                </a:xfrm>
                <a:prstGeom prst="wedgeRoundRectCallout">
                  <a:avLst>
                    <a:gd name="adj1" fmla="val -32229"/>
                    <a:gd name="adj2" fmla="val 63918"/>
                    <a:gd name="adj3" fmla="val 16667"/>
                  </a:avLst>
                </a:prstGeom>
                <a:blipFill>
                  <a:blip r:embed="rId8"/>
                  <a:stretch>
                    <a:fillRect/>
                  </a:stretch>
                </a:blipFill>
                <a:ln/>
                <a:effectLst>
                  <a:outerShdw blurRad="50800" dist="38100" dir="8100000" algn="tr" rotWithShape="0">
                    <a:prstClr val="black">
                      <a:alpha val="40000"/>
                    </a:prstClr>
                  </a:outerShdw>
                </a:effectLst>
              </p:spPr>
              <p:txBody>
                <a:bodyPr/>
                <a:lstStyle/>
                <a:p>
                  <a:r>
                    <a:rPr lang="zh-CN" altLang="en-US">
                      <a:noFill/>
                    </a:rPr>
                    <a:t> </a:t>
                  </a:r>
                </a:p>
              </p:txBody>
            </p:sp>
          </mc:Fallback>
        </mc:AlternateContent>
        <p:grpSp>
          <p:nvGrpSpPr>
            <p:cNvPr id="11" name="组合 10">
              <a:extLst>
                <a:ext uri="{FF2B5EF4-FFF2-40B4-BE49-F238E27FC236}">
                  <a16:creationId xmlns:a16="http://schemas.microsoft.com/office/drawing/2014/main" id="{D51E30C0-8F0F-EF33-06AD-0FFFE30CB3AC}"/>
                </a:ext>
              </a:extLst>
            </p:cNvPr>
            <p:cNvGrpSpPr/>
            <p:nvPr/>
          </p:nvGrpSpPr>
          <p:grpSpPr>
            <a:xfrm>
              <a:off x="782073" y="2544990"/>
              <a:ext cx="1373829" cy="598453"/>
              <a:chOff x="782073" y="2239964"/>
              <a:chExt cx="1373829" cy="598453"/>
            </a:xfrm>
          </p:grpSpPr>
          <p:sp>
            <p:nvSpPr>
              <p:cNvPr id="15" name="左大括号 14">
                <a:extLst>
                  <a:ext uri="{FF2B5EF4-FFF2-40B4-BE49-F238E27FC236}">
                    <a16:creationId xmlns:a16="http://schemas.microsoft.com/office/drawing/2014/main" id="{E58D5C7A-0B5C-B366-5E7E-8C82B1847ECD}"/>
                  </a:ext>
                </a:extLst>
              </p:cNvPr>
              <p:cNvSpPr/>
              <p:nvPr/>
            </p:nvSpPr>
            <p:spPr>
              <a:xfrm rot="16200000">
                <a:off x="1339133" y="1682904"/>
                <a:ext cx="259709" cy="1373829"/>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FACED249-32CA-3B8B-55FB-0622DD6436DA}"/>
                  </a:ext>
                </a:extLst>
              </p:cNvPr>
              <p:cNvSpPr txBox="1"/>
              <p:nvPr/>
            </p:nvSpPr>
            <p:spPr>
              <a:xfrm>
                <a:off x="1171469" y="2469085"/>
                <a:ext cx="595035" cy="369332"/>
              </a:xfrm>
              <a:prstGeom prst="rect">
                <a:avLst/>
              </a:prstGeom>
              <a:noFill/>
            </p:spPr>
            <p:txBody>
              <a:bodyPr wrap="none" rtlCol="0">
                <a:spAutoFit/>
              </a:bodyPr>
              <a:lstStyle/>
              <a:p>
                <a:r>
                  <a:rPr lang="en-US" altLang="zh-CN" dirty="0"/>
                  <a:t>CNF</a:t>
                </a:r>
                <a:endParaRPr lang="zh-CN" altLang="en-US" dirty="0"/>
              </a:p>
            </p:txBody>
          </p:sp>
        </p:grpSp>
        <p:grpSp>
          <p:nvGrpSpPr>
            <p:cNvPr id="12" name="组合 11">
              <a:extLst>
                <a:ext uri="{FF2B5EF4-FFF2-40B4-BE49-F238E27FC236}">
                  <a16:creationId xmlns:a16="http://schemas.microsoft.com/office/drawing/2014/main" id="{1A46A10D-EC2E-8015-5C34-0D647DDEBF49}"/>
                </a:ext>
              </a:extLst>
            </p:cNvPr>
            <p:cNvGrpSpPr/>
            <p:nvPr/>
          </p:nvGrpSpPr>
          <p:grpSpPr>
            <a:xfrm>
              <a:off x="2617563" y="2544990"/>
              <a:ext cx="1373829" cy="598453"/>
              <a:chOff x="782073" y="2239964"/>
              <a:chExt cx="1373829" cy="598453"/>
            </a:xfrm>
          </p:grpSpPr>
          <p:sp>
            <p:nvSpPr>
              <p:cNvPr id="13" name="左大括号 12">
                <a:extLst>
                  <a:ext uri="{FF2B5EF4-FFF2-40B4-BE49-F238E27FC236}">
                    <a16:creationId xmlns:a16="http://schemas.microsoft.com/office/drawing/2014/main" id="{4A3761AB-E00F-E881-69FB-CB711F3EBC75}"/>
                  </a:ext>
                </a:extLst>
              </p:cNvPr>
              <p:cNvSpPr/>
              <p:nvPr/>
            </p:nvSpPr>
            <p:spPr>
              <a:xfrm rot="16200000">
                <a:off x="1339133" y="1682904"/>
                <a:ext cx="259709" cy="1373829"/>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D7FAD16-43B9-1533-4182-490AE061F118}"/>
                  </a:ext>
                </a:extLst>
              </p:cNvPr>
              <p:cNvSpPr txBox="1"/>
              <p:nvPr/>
            </p:nvSpPr>
            <p:spPr>
              <a:xfrm>
                <a:off x="1171469" y="2469085"/>
                <a:ext cx="617477" cy="369332"/>
              </a:xfrm>
              <a:prstGeom prst="rect">
                <a:avLst/>
              </a:prstGeom>
              <a:noFill/>
            </p:spPr>
            <p:txBody>
              <a:bodyPr wrap="none" rtlCol="0">
                <a:spAutoFit/>
              </a:bodyPr>
              <a:lstStyle/>
              <a:p>
                <a:r>
                  <a:rPr lang="en-US" altLang="zh-CN" dirty="0"/>
                  <a:t>DNF</a:t>
                </a:r>
                <a:endParaRPr lang="zh-CN" altLang="en-US" dirty="0"/>
              </a:p>
            </p:txBody>
          </p:sp>
        </p:grpSp>
      </p:grpSp>
      <p:sp>
        <p:nvSpPr>
          <p:cNvPr id="18" name="文本框 17">
            <a:extLst>
              <a:ext uri="{FF2B5EF4-FFF2-40B4-BE49-F238E27FC236}">
                <a16:creationId xmlns:a16="http://schemas.microsoft.com/office/drawing/2014/main" id="{7BD79801-73E0-F1AF-DCA9-87BB31C51751}"/>
              </a:ext>
            </a:extLst>
          </p:cNvPr>
          <p:cNvSpPr txBox="1"/>
          <p:nvPr/>
        </p:nvSpPr>
        <p:spPr>
          <a:xfrm>
            <a:off x="5388670" y="3199920"/>
            <a:ext cx="1441870" cy="400110"/>
          </a:xfrm>
          <a:prstGeom prst="rect">
            <a:avLst/>
          </a:prstGeom>
          <a:noFill/>
        </p:spPr>
        <p:txBody>
          <a:bodyPr wrap="none" rtlCol="0">
            <a:spAutoFit/>
          </a:bodyPr>
          <a:lstStyle/>
          <a:p>
            <a:r>
              <a:rPr lang="en-US" altLang="zh-CN" sz="2000" dirty="0"/>
              <a:t>Constraints</a:t>
            </a:r>
            <a:endParaRPr lang="zh-CN" altLang="en-US" sz="2000" dirty="0"/>
          </a:p>
        </p:txBody>
      </p:sp>
      <p:grpSp>
        <p:nvGrpSpPr>
          <p:cNvPr id="26" name="组合 25">
            <a:extLst>
              <a:ext uri="{FF2B5EF4-FFF2-40B4-BE49-F238E27FC236}">
                <a16:creationId xmlns:a16="http://schemas.microsoft.com/office/drawing/2014/main" id="{2FB3206C-798A-F32A-804A-1C45CC141873}"/>
              </a:ext>
            </a:extLst>
          </p:cNvPr>
          <p:cNvGrpSpPr/>
          <p:nvPr/>
        </p:nvGrpSpPr>
        <p:grpSpPr>
          <a:xfrm rot="20124117">
            <a:off x="8443495" y="4089835"/>
            <a:ext cx="1269322" cy="942013"/>
            <a:chOff x="8053090" y="3542778"/>
            <a:chExt cx="1269322" cy="942013"/>
          </a:xfrm>
        </p:grpSpPr>
        <p:sp>
          <p:nvSpPr>
            <p:cNvPr id="31" name="箭头: 下 30">
              <a:extLst>
                <a:ext uri="{FF2B5EF4-FFF2-40B4-BE49-F238E27FC236}">
                  <a16:creationId xmlns:a16="http://schemas.microsoft.com/office/drawing/2014/main" id="{D5649BC3-FBDD-A3D9-833B-F1053B3973A6}"/>
                </a:ext>
              </a:extLst>
            </p:cNvPr>
            <p:cNvSpPr/>
            <p:nvPr/>
          </p:nvSpPr>
          <p:spPr>
            <a:xfrm rot="16200000">
              <a:off x="8493635" y="3802146"/>
              <a:ext cx="302611" cy="1062679"/>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5C9FABFE-C6A1-C019-8CF9-729705334FB8}"/>
                </a:ext>
              </a:extLst>
            </p:cNvPr>
            <p:cNvSpPr txBox="1"/>
            <p:nvPr/>
          </p:nvSpPr>
          <p:spPr>
            <a:xfrm>
              <a:off x="8053090" y="3542778"/>
              <a:ext cx="1269322" cy="646331"/>
            </a:xfrm>
            <a:prstGeom prst="rect">
              <a:avLst/>
            </a:prstGeom>
            <a:noFill/>
          </p:spPr>
          <p:txBody>
            <a:bodyPr wrap="none" rtlCol="0">
              <a:spAutoFit/>
            </a:bodyPr>
            <a:lstStyle/>
            <a:p>
              <a:r>
                <a:rPr lang="en-US" altLang="zh-CN" dirty="0">
                  <a:solidFill>
                    <a:schemeClr val="accent6"/>
                  </a:solidFill>
                </a:rPr>
                <a:t>Positives</a:t>
              </a:r>
              <a:r>
                <a:rPr lang="en-US" altLang="zh-CN" dirty="0"/>
                <a:t> &amp;</a:t>
              </a:r>
            </a:p>
            <a:p>
              <a:r>
                <a:rPr lang="en-US" altLang="zh-CN" dirty="0">
                  <a:solidFill>
                    <a:srgbClr val="FF0000"/>
                  </a:solidFill>
                </a:rPr>
                <a:t>Negatives</a:t>
              </a:r>
              <a:endParaRPr lang="zh-CN" altLang="en-US" dirty="0">
                <a:solidFill>
                  <a:srgbClr val="FF0000"/>
                </a:solidFill>
              </a:endParaRPr>
            </a:p>
          </p:txBody>
        </p:sp>
      </p:grpSp>
      <mc:AlternateContent xmlns:mc="http://schemas.openxmlformats.org/markup-compatibility/2006" xmlns:a14="http://schemas.microsoft.com/office/drawing/2010/main">
        <mc:Choice Requires="a14">
          <p:sp>
            <p:nvSpPr>
              <p:cNvPr id="38" name="内容占位符 7">
                <a:extLst>
                  <a:ext uri="{FF2B5EF4-FFF2-40B4-BE49-F238E27FC236}">
                    <a16:creationId xmlns:a16="http://schemas.microsoft.com/office/drawing/2014/main" id="{844CA49B-08F9-C790-CC66-D1CB60CC74A0}"/>
                  </a:ext>
                </a:extLst>
              </p:cNvPr>
              <p:cNvSpPr txBox="1">
                <a:spLocks/>
              </p:cNvSpPr>
              <p:nvPr/>
            </p:nvSpPr>
            <p:spPr>
              <a:xfrm>
                <a:off x="7909932" y="5672777"/>
                <a:ext cx="4140820" cy="7691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2400" dirty="0"/>
                  <a:t>Weakened safety:</a:t>
                </a:r>
              </a:p>
              <a:p>
                <a:pPr algn="ctr"/>
                <a14:m>
                  <m:oMathPara xmlns:m="http://schemas.openxmlformats.org/officeDocument/2006/math">
                    <m:oMathParaPr>
                      <m:jc m:val="centerGroup"/>
                    </m:oMathParaPr>
                    <m:oMath xmlns:m="http://schemas.openxmlformats.org/officeDocument/2006/math">
                      <m:r>
                        <m:rPr>
                          <m:nor/>
                        </m:rPr>
                        <a:rPr lang="en-US" altLang="zh-CN" sz="2400" b="1" smtClean="0">
                          <a:latin typeface="Cambria Math" panose="02040503050406030204" pitchFamily="18" charset="0"/>
                        </a:rPr>
                        <m:t>G</m:t>
                      </m:r>
                      <m:d>
                        <m:dPr>
                          <m:ctrlPr>
                            <a:rPr lang="en-US" altLang="zh-CN" sz="2400" i="1" smtClean="0">
                              <a:latin typeface="Cambria Math" panose="02040503050406030204" pitchFamily="18" charset="0"/>
                            </a:rPr>
                          </m:ctrlPr>
                        </m:dPr>
                        <m:e>
                          <m:r>
                            <a:rPr lang="en-US" altLang="zh-CN" sz="2400" i="1" smtClean="0">
                              <a:latin typeface="Cambria Math" panose="02040503050406030204" pitchFamily="18" charset="0"/>
                            </a:rPr>
                            <m:t>𝑋𝑟𝑎𝑦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𝐹𝑖𝑟𝑒𝑑</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𝐼𝑛𝑃𝑙𝑎𝑐𝑒</m:t>
                          </m:r>
                        </m:e>
                      </m:d>
                    </m:oMath>
                  </m:oMathPara>
                </a14:m>
                <a:endParaRPr lang="zh-CN" altLang="en-US" sz="2400" dirty="0"/>
              </a:p>
            </p:txBody>
          </p:sp>
        </mc:Choice>
        <mc:Fallback xmlns="">
          <p:sp>
            <p:nvSpPr>
              <p:cNvPr id="38" name="内容占位符 7">
                <a:extLst>
                  <a:ext uri="{FF2B5EF4-FFF2-40B4-BE49-F238E27FC236}">
                    <a16:creationId xmlns:a16="http://schemas.microsoft.com/office/drawing/2014/main" id="{844CA49B-08F9-C790-CC66-D1CB60CC74A0}"/>
                  </a:ext>
                </a:extLst>
              </p:cNvPr>
              <p:cNvSpPr txBox="1">
                <a:spLocks noRot="1" noChangeAspect="1" noMove="1" noResize="1" noEditPoints="1" noAdjustHandles="1" noChangeArrowheads="1" noChangeShapeType="1" noTextEdit="1"/>
              </p:cNvSpPr>
              <p:nvPr/>
            </p:nvSpPr>
            <p:spPr>
              <a:xfrm>
                <a:off x="7909932" y="5672777"/>
                <a:ext cx="4140820" cy="769136"/>
              </a:xfrm>
              <a:prstGeom prst="rect">
                <a:avLst/>
              </a:prstGeom>
              <a:blipFill>
                <a:blip r:embed="rId9"/>
                <a:stretch>
                  <a:fillRect t="-11111" b="-9524"/>
                </a:stretch>
              </a:blipFill>
            </p:spPr>
            <p:txBody>
              <a:bodyPr/>
              <a:lstStyle/>
              <a:p>
                <a:r>
                  <a:rPr lang="zh-CN" altLang="en-US">
                    <a:noFill/>
                  </a:rPr>
                  <a:t> </a:t>
                </a:r>
              </a:p>
            </p:txBody>
          </p:sp>
        </mc:Fallback>
      </mc:AlternateContent>
      <p:sp>
        <p:nvSpPr>
          <p:cNvPr id="39" name="箭头: 下 38">
            <a:extLst>
              <a:ext uri="{FF2B5EF4-FFF2-40B4-BE49-F238E27FC236}">
                <a16:creationId xmlns:a16="http://schemas.microsoft.com/office/drawing/2014/main" id="{9D6AF980-F926-0E45-2F14-8B0351B00DF4}"/>
              </a:ext>
            </a:extLst>
          </p:cNvPr>
          <p:cNvSpPr/>
          <p:nvPr/>
        </p:nvSpPr>
        <p:spPr>
          <a:xfrm>
            <a:off x="10540442" y="4797124"/>
            <a:ext cx="302611" cy="769135"/>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5" name="对话气泡: 圆角矩形 34">
            <a:extLst>
              <a:ext uri="{FF2B5EF4-FFF2-40B4-BE49-F238E27FC236}">
                <a16:creationId xmlns:a16="http://schemas.microsoft.com/office/drawing/2014/main" id="{AD1A5104-5595-D70E-7891-6A3C3C5D2B5E}"/>
              </a:ext>
            </a:extLst>
          </p:cNvPr>
          <p:cNvSpPr/>
          <p:nvPr/>
        </p:nvSpPr>
        <p:spPr>
          <a:xfrm>
            <a:off x="5341828" y="2267493"/>
            <a:ext cx="4386373" cy="1387588"/>
          </a:xfrm>
          <a:prstGeom prst="wedgeRoundRectCallout">
            <a:avLst>
              <a:gd name="adj1" fmla="val 53975"/>
              <a:gd name="adj2" fmla="val 86021"/>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solidFill>
                  <a:schemeClr val="tx1"/>
                </a:solidFill>
              </a:rPr>
              <a:t>A constrained LTL learner with Alloy/</a:t>
            </a:r>
            <a:r>
              <a:rPr lang="en-US" altLang="zh-CN" sz="2400" b="1" dirty="0" err="1">
                <a:solidFill>
                  <a:schemeClr val="tx1"/>
                </a:solidFill>
              </a:rPr>
              <a:t>AlloyMax</a:t>
            </a:r>
            <a:r>
              <a:rPr lang="en-US" altLang="zh-CN" sz="2400" b="1" dirty="0">
                <a:solidFill>
                  <a:schemeClr val="tx1"/>
                </a:solidFill>
              </a:rPr>
              <a:t>! (FSE 2021, ICSE 2025)</a:t>
            </a:r>
            <a:endParaRPr lang="en-US" altLang="zh-CN" sz="2400" dirty="0">
              <a:solidFill>
                <a:schemeClr val="tx1"/>
              </a:solidFill>
            </a:endParaRPr>
          </a:p>
        </p:txBody>
      </p:sp>
    </p:spTree>
    <p:extLst>
      <p:ext uri="{BB962C8B-B14F-4D97-AF65-F5344CB8AC3E}">
        <p14:creationId xmlns:p14="http://schemas.microsoft.com/office/powerpoint/2010/main" val="302126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uiExpand="1" build="p"/>
      <p:bldP spid="7" grpId="0" animBg="1"/>
      <p:bldP spid="8" grpId="0"/>
      <p:bldP spid="18" grpId="0"/>
      <p:bldP spid="38" grpId="0"/>
      <p:bldP spid="39" grpId="0" animBg="1"/>
      <p:bldP spid="3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EDF972-C76B-12D3-F2A9-8C418D664EA6}"/>
              </a:ext>
            </a:extLst>
          </p:cNvPr>
          <p:cNvSpPr>
            <a:spLocks noGrp="1"/>
          </p:cNvSpPr>
          <p:nvPr>
            <p:ph type="title"/>
          </p:nvPr>
        </p:nvSpPr>
        <p:spPr/>
        <p:txBody>
          <a:bodyPr/>
          <a:lstStyle/>
          <a:p>
            <a:r>
              <a:rPr lang="en-US" altLang="zh-CN" dirty="0"/>
              <a:t>Specification Weakening Summary</a:t>
            </a:r>
            <a:endParaRPr lang="zh-CN" altLang="en-US" dirty="0"/>
          </a:p>
        </p:txBody>
      </p:sp>
      <p:pic>
        <p:nvPicPr>
          <p:cNvPr id="6" name="内容占位符 5" descr="图片包含 文本&#10;&#10;描述已自动生成">
            <a:extLst>
              <a:ext uri="{FF2B5EF4-FFF2-40B4-BE49-F238E27FC236}">
                <a16:creationId xmlns:a16="http://schemas.microsoft.com/office/drawing/2014/main" id="{C8E5CD77-DBE9-0762-4110-CB0DDB699E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031780"/>
            <a:ext cx="10515600" cy="3939028"/>
          </a:xfrm>
        </p:spPr>
      </p:pic>
      <p:sp>
        <p:nvSpPr>
          <p:cNvPr id="4" name="灯片编号占位符 3">
            <a:extLst>
              <a:ext uri="{FF2B5EF4-FFF2-40B4-BE49-F238E27FC236}">
                <a16:creationId xmlns:a16="http://schemas.microsoft.com/office/drawing/2014/main" id="{CA151316-9DF5-4664-4C0F-1A0D67FA3702}"/>
              </a:ext>
            </a:extLst>
          </p:cNvPr>
          <p:cNvSpPr>
            <a:spLocks noGrp="1"/>
          </p:cNvSpPr>
          <p:nvPr>
            <p:ph type="sldNum" sz="quarter" idx="12"/>
          </p:nvPr>
        </p:nvSpPr>
        <p:spPr/>
        <p:txBody>
          <a:bodyPr/>
          <a:lstStyle/>
          <a:p>
            <a:fld id="{74A724E5-CF81-458D-9F9A-C575B439CC43}" type="slidenum">
              <a:rPr lang="zh-CN" altLang="en-US" smtClean="0"/>
              <a:t>45</a:t>
            </a:fld>
            <a:endParaRPr lang="zh-CN" altLang="en-US"/>
          </a:p>
        </p:txBody>
      </p:sp>
      <p:graphicFrame>
        <p:nvGraphicFramePr>
          <p:cNvPr id="5" name="表格 4">
            <a:extLst>
              <a:ext uri="{FF2B5EF4-FFF2-40B4-BE49-F238E27FC236}">
                <a16:creationId xmlns:a16="http://schemas.microsoft.com/office/drawing/2014/main" id="{DB53C26A-9C10-5AA7-099D-5B78626E9F88}"/>
              </a:ext>
            </a:extLst>
          </p:cNvPr>
          <p:cNvGraphicFramePr>
            <a:graphicFrameLocks noGrp="1"/>
          </p:cNvGraphicFramePr>
          <p:nvPr>
            <p:extLst>
              <p:ext uri="{D42A27DB-BD31-4B8C-83A1-F6EECF244321}">
                <p14:modId xmlns:p14="http://schemas.microsoft.com/office/powerpoint/2010/main" val="193229821"/>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1704959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433E8-A603-FF48-BE74-42AA03DEC71D}"/>
              </a:ext>
            </a:extLst>
          </p:cNvPr>
          <p:cNvSpPr>
            <a:spLocks noGrp="1"/>
          </p:cNvSpPr>
          <p:nvPr>
            <p:ph type="title"/>
          </p:nvPr>
        </p:nvSpPr>
        <p:spPr/>
        <p:txBody>
          <a:bodyPr/>
          <a:lstStyle/>
          <a:p>
            <a:r>
              <a:rPr lang="en-US" altLang="zh-CN" dirty="0"/>
              <a:t>Fortis and Evaluations</a:t>
            </a:r>
            <a:endParaRPr lang="zh-CN" altLang="en-US" dirty="0"/>
          </a:p>
        </p:txBody>
      </p:sp>
      <p:sp>
        <p:nvSpPr>
          <p:cNvPr id="3" name="文本占位符 2">
            <a:extLst>
              <a:ext uri="{FF2B5EF4-FFF2-40B4-BE49-F238E27FC236}">
                <a16:creationId xmlns:a16="http://schemas.microsoft.com/office/drawing/2014/main" id="{F46C5B28-95A7-1E9B-D24F-5342DA55E26C}"/>
              </a:ext>
            </a:extLst>
          </p:cNvPr>
          <p:cNvSpPr>
            <a:spLocks noGrp="1"/>
          </p:cNvSpPr>
          <p:nvPr>
            <p:ph type="body" idx="1"/>
          </p:nvPr>
        </p:nvSpPr>
        <p:spPr/>
        <p:txBody>
          <a:bodyPr/>
          <a:lstStyle/>
          <a:p>
            <a:r>
              <a:rPr lang="en-US" altLang="zh-CN" dirty="0"/>
              <a:t>A tool implementing the proposed approaches.</a:t>
            </a:r>
          </a:p>
          <a:p>
            <a:r>
              <a:rPr lang="en-US" altLang="zh-CN" dirty="0"/>
              <a:t>Evaluations based on 5 case studies.</a:t>
            </a:r>
          </a:p>
          <a:p>
            <a:endParaRPr lang="en-US" altLang="zh-CN" dirty="0"/>
          </a:p>
        </p:txBody>
      </p:sp>
      <p:sp>
        <p:nvSpPr>
          <p:cNvPr id="4" name="灯片编号占位符 3">
            <a:extLst>
              <a:ext uri="{FF2B5EF4-FFF2-40B4-BE49-F238E27FC236}">
                <a16:creationId xmlns:a16="http://schemas.microsoft.com/office/drawing/2014/main" id="{687BB5EC-9B8E-AFD7-FA7F-3D2C4CE01918}"/>
              </a:ext>
            </a:extLst>
          </p:cNvPr>
          <p:cNvSpPr>
            <a:spLocks noGrp="1"/>
          </p:cNvSpPr>
          <p:nvPr>
            <p:ph type="sldNum" sz="quarter" idx="12"/>
          </p:nvPr>
        </p:nvSpPr>
        <p:spPr/>
        <p:txBody>
          <a:bodyPr/>
          <a:lstStyle/>
          <a:p>
            <a:fld id="{74A724E5-CF81-458D-9F9A-C575B439CC43}" type="slidenum">
              <a:rPr lang="zh-CN" altLang="en-US" smtClean="0"/>
              <a:t>46</a:t>
            </a:fld>
            <a:endParaRPr lang="zh-CN" altLang="en-US"/>
          </a:p>
        </p:txBody>
      </p:sp>
      <p:sp>
        <p:nvSpPr>
          <p:cNvPr id="6" name="内容占位符 2">
            <a:extLst>
              <a:ext uri="{FF2B5EF4-FFF2-40B4-BE49-F238E27FC236}">
                <a16:creationId xmlns:a16="http://schemas.microsoft.com/office/drawing/2014/main" id="{FEB15FF9-83A1-62E0-B743-E4ED4B61652D}"/>
              </a:ext>
            </a:extLst>
          </p:cNvPr>
          <p:cNvSpPr txBox="1">
            <a:spLocks/>
          </p:cNvSpPr>
          <p:nvPr/>
        </p:nvSpPr>
        <p:spPr>
          <a:xfrm>
            <a:off x="3941379" y="576676"/>
            <a:ext cx="7412421" cy="9997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2400"/>
              </a:spcBef>
              <a:buFont typeface="Arial" panose="020B0604020202020204" pitchFamily="34" charset="0"/>
              <a:buNone/>
              <a:defRPr sz="2400" kern="1200">
                <a:solidFill>
                  <a:schemeClr val="tx1">
                    <a:tint val="82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82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82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gn="just">
              <a:lnSpc>
                <a:spcPct val="100000"/>
              </a:lnSpc>
            </a:pPr>
            <a:r>
              <a:rPr lang="en-US" altLang="zh-CN" dirty="0">
                <a:latin typeface="+mj-lt"/>
              </a:rPr>
              <a:t>…, we </a:t>
            </a:r>
            <a:r>
              <a:rPr lang="en-US" altLang="zh-CN" b="1" i="1" dirty="0">
                <a:solidFill>
                  <a:schemeClr val="tx1">
                    <a:lumMod val="75000"/>
                    <a:lumOff val="25000"/>
                  </a:schemeClr>
                </a:solidFill>
                <a:latin typeface="+mj-lt"/>
              </a:rPr>
              <a:t>can</a:t>
            </a:r>
            <a:r>
              <a:rPr lang="en-US" altLang="zh-CN" b="1" i="1" dirty="0">
                <a:latin typeface="+mj-lt"/>
              </a:rPr>
              <a:t> </a:t>
            </a:r>
            <a:r>
              <a:rPr lang="en-US" altLang="zh-CN" i="1" dirty="0">
                <a:latin typeface="+mj-lt"/>
              </a:rPr>
              <a:t>systematically measure and improve </a:t>
            </a:r>
            <a:r>
              <a:rPr lang="en-US" altLang="zh-CN" dirty="0">
                <a:latin typeface="+mj-lt"/>
              </a:rPr>
              <a:t>the behavioral robustness …</a:t>
            </a:r>
            <a:endParaRPr lang="zh-CN" altLang="en-US" dirty="0">
              <a:latin typeface="+mj-lt"/>
            </a:endParaRPr>
          </a:p>
        </p:txBody>
      </p:sp>
    </p:spTree>
    <p:extLst>
      <p:ext uri="{BB962C8B-B14F-4D97-AF65-F5344CB8AC3E}">
        <p14:creationId xmlns:p14="http://schemas.microsoft.com/office/powerpoint/2010/main" val="2456893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文本&#10;&#10;描述已自动生成">
            <a:extLst>
              <a:ext uri="{FF2B5EF4-FFF2-40B4-BE49-F238E27FC236}">
                <a16:creationId xmlns:a16="http://schemas.microsoft.com/office/drawing/2014/main" id="{DF84BD78-55D7-640B-4E1C-DE9D0144288C}"/>
              </a:ext>
            </a:extLst>
          </p:cNvPr>
          <p:cNvPicPr>
            <a:picLocks noChangeAspect="1"/>
          </p:cNvPicPr>
          <p:nvPr/>
        </p:nvPicPr>
        <p:blipFill>
          <a:blip r:embed="rId3">
            <a:extLst>
              <a:ext uri="{28A0092B-C50C-407E-A947-70E740481C1C}">
                <a14:useLocalDpi xmlns:a14="http://schemas.microsoft.com/office/drawing/2010/main" val="0"/>
              </a:ext>
            </a:extLst>
          </a:blip>
          <a:srcRect l="12444" t="7090" r="13738" b="26948"/>
          <a:stretch/>
        </p:blipFill>
        <p:spPr>
          <a:xfrm>
            <a:off x="432170" y="4123257"/>
            <a:ext cx="5638677" cy="2721946"/>
          </a:xfrm>
          <a:prstGeom prst="rect">
            <a:avLst/>
          </a:prstGeom>
        </p:spPr>
      </p:pic>
      <p:pic>
        <p:nvPicPr>
          <p:cNvPr id="16" name="图片 15" descr="文本&#10;&#10;描述已自动生成">
            <a:extLst>
              <a:ext uri="{FF2B5EF4-FFF2-40B4-BE49-F238E27FC236}">
                <a16:creationId xmlns:a16="http://schemas.microsoft.com/office/drawing/2014/main" id="{1AD1BDC8-A1A1-FE2E-B2BE-DA24BD83DDDB}"/>
              </a:ext>
            </a:extLst>
          </p:cNvPr>
          <p:cNvPicPr>
            <a:picLocks noChangeAspect="1"/>
          </p:cNvPicPr>
          <p:nvPr/>
        </p:nvPicPr>
        <p:blipFill>
          <a:blip r:embed="rId4">
            <a:extLst>
              <a:ext uri="{28A0092B-C50C-407E-A947-70E740481C1C}">
                <a14:useLocalDpi xmlns:a14="http://schemas.microsoft.com/office/drawing/2010/main" val="0"/>
              </a:ext>
            </a:extLst>
          </a:blip>
          <a:srcRect t="7091" r="31584" b="31637"/>
          <a:stretch/>
        </p:blipFill>
        <p:spPr>
          <a:xfrm>
            <a:off x="432171" y="1384097"/>
            <a:ext cx="5638677" cy="2721946"/>
          </a:xfrm>
          <a:prstGeom prst="rect">
            <a:avLst/>
          </a:prstGeom>
        </p:spPr>
      </p:pic>
      <p:sp>
        <p:nvSpPr>
          <p:cNvPr id="2" name="标题 1">
            <a:extLst>
              <a:ext uri="{FF2B5EF4-FFF2-40B4-BE49-F238E27FC236}">
                <a16:creationId xmlns:a16="http://schemas.microsoft.com/office/drawing/2014/main" id="{1E8DF1E4-3947-3004-18DE-097757A4E094}"/>
              </a:ext>
            </a:extLst>
          </p:cNvPr>
          <p:cNvSpPr>
            <a:spLocks noGrp="1"/>
          </p:cNvSpPr>
          <p:nvPr>
            <p:ph type="title"/>
          </p:nvPr>
        </p:nvSpPr>
        <p:spPr/>
        <p:txBody>
          <a:bodyPr/>
          <a:lstStyle/>
          <a:p>
            <a:r>
              <a:rPr lang="en-US" altLang="zh-CN" dirty="0"/>
              <a:t>Fortis: A Tool for Robust-by-Design</a:t>
            </a:r>
            <a:endParaRPr lang="zh-CN" altLang="en-US" dirty="0"/>
          </a:p>
        </p:txBody>
      </p:sp>
      <p:graphicFrame>
        <p:nvGraphicFramePr>
          <p:cNvPr id="6" name="表格 5">
            <a:extLst>
              <a:ext uri="{FF2B5EF4-FFF2-40B4-BE49-F238E27FC236}">
                <a16:creationId xmlns:a16="http://schemas.microsoft.com/office/drawing/2014/main" id="{C4EBA320-3D64-52AF-7FE9-6B201645BD85}"/>
              </a:ext>
            </a:extLst>
          </p:cNvPr>
          <p:cNvGraphicFramePr>
            <a:graphicFrameLocks noGrp="1"/>
          </p:cNvGraphicFramePr>
          <p:nvPr>
            <p:extLst>
              <p:ext uri="{D42A27DB-BD31-4B8C-83A1-F6EECF244321}">
                <p14:modId xmlns:p14="http://schemas.microsoft.com/office/powerpoint/2010/main" val="3547437586"/>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pic>
        <p:nvPicPr>
          <p:cNvPr id="9" name="图片 8" descr="屏幕的截图&#10;&#10;描述已自动生成">
            <a:extLst>
              <a:ext uri="{FF2B5EF4-FFF2-40B4-BE49-F238E27FC236}">
                <a16:creationId xmlns:a16="http://schemas.microsoft.com/office/drawing/2014/main" id="{FAACB745-AA0A-EB2F-4041-51A0BE1D2152}"/>
              </a:ext>
            </a:extLst>
          </p:cNvPr>
          <p:cNvPicPr>
            <a:picLocks noChangeAspect="1"/>
          </p:cNvPicPr>
          <p:nvPr/>
        </p:nvPicPr>
        <p:blipFill>
          <a:blip r:embed="rId5">
            <a:extLst>
              <a:ext uri="{28A0092B-C50C-407E-A947-70E740481C1C}">
                <a14:useLocalDpi xmlns:a14="http://schemas.microsoft.com/office/drawing/2010/main" val="0"/>
              </a:ext>
            </a:extLst>
          </a:blip>
          <a:srcRect l="16202" t="6830" b="18207"/>
          <a:stretch/>
        </p:blipFill>
        <p:spPr>
          <a:xfrm>
            <a:off x="6127592" y="4123257"/>
            <a:ext cx="5632237" cy="2721946"/>
          </a:xfrm>
          <a:prstGeom prst="rect">
            <a:avLst/>
          </a:prstGeom>
        </p:spPr>
      </p:pic>
      <p:pic>
        <p:nvPicPr>
          <p:cNvPr id="12" name="图片 11" descr="文本&#10;&#10;描述已自动生成">
            <a:extLst>
              <a:ext uri="{FF2B5EF4-FFF2-40B4-BE49-F238E27FC236}">
                <a16:creationId xmlns:a16="http://schemas.microsoft.com/office/drawing/2014/main" id="{895898E6-7CAC-3AAE-06BE-F9B93A551308}"/>
              </a:ext>
            </a:extLst>
          </p:cNvPr>
          <p:cNvPicPr>
            <a:picLocks noChangeAspect="1"/>
          </p:cNvPicPr>
          <p:nvPr/>
        </p:nvPicPr>
        <p:blipFill>
          <a:blip r:embed="rId6">
            <a:extLst>
              <a:ext uri="{28A0092B-C50C-407E-A947-70E740481C1C}">
                <a14:useLocalDpi xmlns:a14="http://schemas.microsoft.com/office/drawing/2010/main" val="0"/>
              </a:ext>
            </a:extLst>
          </a:blip>
          <a:srcRect t="9249" r="11032" b="11254"/>
          <a:stretch/>
        </p:blipFill>
        <p:spPr>
          <a:xfrm>
            <a:off x="6127592" y="1384097"/>
            <a:ext cx="5638677" cy="2721946"/>
          </a:xfrm>
          <a:prstGeom prst="rect">
            <a:avLst/>
          </a:prstGeom>
        </p:spPr>
      </p:pic>
      <p:sp>
        <p:nvSpPr>
          <p:cNvPr id="4" name="灯片编号占位符 3">
            <a:extLst>
              <a:ext uri="{FF2B5EF4-FFF2-40B4-BE49-F238E27FC236}">
                <a16:creationId xmlns:a16="http://schemas.microsoft.com/office/drawing/2014/main" id="{06C57384-F4FC-20CE-6DD8-F175D5367045}"/>
              </a:ext>
            </a:extLst>
          </p:cNvPr>
          <p:cNvSpPr>
            <a:spLocks noGrp="1"/>
          </p:cNvSpPr>
          <p:nvPr>
            <p:ph type="sldNum" sz="quarter" idx="12"/>
          </p:nvPr>
        </p:nvSpPr>
        <p:spPr/>
        <p:txBody>
          <a:bodyPr/>
          <a:lstStyle/>
          <a:p>
            <a:fld id="{74A724E5-CF81-458D-9F9A-C575B439CC43}" type="slidenum">
              <a:rPr lang="zh-CN" altLang="en-US" smtClean="0">
                <a:solidFill>
                  <a:schemeClr val="bg1">
                    <a:lumMod val="95000"/>
                  </a:schemeClr>
                </a:solidFill>
              </a:rPr>
              <a:t>47</a:t>
            </a:fld>
            <a:endParaRPr lang="zh-CN" altLang="en-US" dirty="0">
              <a:solidFill>
                <a:schemeClr val="bg1">
                  <a:lumMod val="95000"/>
                </a:schemeClr>
              </a:solidFill>
            </a:endParaRPr>
          </a:p>
        </p:txBody>
      </p:sp>
      <p:sp>
        <p:nvSpPr>
          <p:cNvPr id="3" name="对话气泡: 圆角矩形 2">
            <a:extLst>
              <a:ext uri="{FF2B5EF4-FFF2-40B4-BE49-F238E27FC236}">
                <a16:creationId xmlns:a16="http://schemas.microsoft.com/office/drawing/2014/main" id="{A829F440-186B-EC49-3954-118B449496A4}"/>
              </a:ext>
            </a:extLst>
          </p:cNvPr>
          <p:cNvSpPr/>
          <p:nvPr/>
        </p:nvSpPr>
        <p:spPr>
          <a:xfrm>
            <a:off x="9556735" y="479023"/>
            <a:ext cx="2147586" cy="781347"/>
          </a:xfrm>
          <a:prstGeom prst="wedgeRoundRectCallout">
            <a:avLst>
              <a:gd name="adj1" fmla="val -60261"/>
              <a:gd name="adj2" fmla="val 32281"/>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solidFill>
                  <a:schemeClr val="tx1"/>
                </a:solidFill>
              </a:rPr>
              <a:t>FMCAD 2023</a:t>
            </a:r>
            <a:endParaRPr lang="en-US" altLang="zh-CN" sz="2400" dirty="0">
              <a:solidFill>
                <a:schemeClr val="tx1"/>
              </a:solidFill>
            </a:endParaRPr>
          </a:p>
        </p:txBody>
      </p:sp>
    </p:spTree>
    <p:extLst>
      <p:ext uri="{BB962C8B-B14F-4D97-AF65-F5344CB8AC3E}">
        <p14:creationId xmlns:p14="http://schemas.microsoft.com/office/powerpoint/2010/main" val="3549674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DF1E4-3947-3004-18DE-097757A4E094}"/>
              </a:ext>
            </a:extLst>
          </p:cNvPr>
          <p:cNvSpPr>
            <a:spLocks noGrp="1"/>
          </p:cNvSpPr>
          <p:nvPr>
            <p:ph type="title"/>
          </p:nvPr>
        </p:nvSpPr>
        <p:spPr/>
        <p:txBody>
          <a:bodyPr/>
          <a:lstStyle/>
          <a:p>
            <a:r>
              <a:rPr lang="en-US" altLang="zh-CN" dirty="0"/>
              <a:t>Evaluation: Applicability and Performance</a:t>
            </a:r>
            <a:endParaRPr lang="zh-CN" altLang="en-US" dirty="0"/>
          </a:p>
        </p:txBody>
      </p:sp>
      <p:sp>
        <p:nvSpPr>
          <p:cNvPr id="7" name="内容占位符 6">
            <a:extLst>
              <a:ext uri="{FF2B5EF4-FFF2-40B4-BE49-F238E27FC236}">
                <a16:creationId xmlns:a16="http://schemas.microsoft.com/office/drawing/2014/main" id="{7EAA075E-639B-B7B2-5EBA-970F29F5D6A2}"/>
              </a:ext>
            </a:extLst>
          </p:cNvPr>
          <p:cNvSpPr>
            <a:spLocks noGrp="1"/>
          </p:cNvSpPr>
          <p:nvPr>
            <p:ph idx="1"/>
          </p:nvPr>
        </p:nvSpPr>
        <p:spPr>
          <a:xfrm>
            <a:off x="838200" y="1825625"/>
            <a:ext cx="10515600" cy="4351338"/>
          </a:xfrm>
        </p:spPr>
        <p:txBody>
          <a:bodyPr/>
          <a:lstStyle/>
          <a:p>
            <a:r>
              <a:rPr lang="en-US" altLang="zh-CN" b="1" dirty="0"/>
              <a:t>RQ</a:t>
            </a:r>
            <a:r>
              <a:rPr lang="en-US" altLang="zh-CN" dirty="0"/>
              <a:t>: Are our techniques applicable across multiple domains of problems?</a:t>
            </a:r>
          </a:p>
          <a:p>
            <a:pPr marL="1143000" lvl="1" indent="-457200"/>
            <a:r>
              <a:rPr lang="en-US" altLang="zh-CN" dirty="0"/>
              <a:t>Demonstrate through case studies.</a:t>
            </a:r>
          </a:p>
          <a:p>
            <a:pPr marL="1143000" lvl="1" indent="-457200"/>
            <a:r>
              <a:rPr lang="en-US" altLang="zh-CN" dirty="0"/>
              <a:t>Be able to:</a:t>
            </a:r>
          </a:p>
          <a:p>
            <a:pPr marL="1600200" lvl="2" indent="-457200">
              <a:buFont typeface="Wingdings" panose="05000000000000000000" pitchFamily="2" charset="2"/>
              <a:buChar char="ü"/>
            </a:pPr>
            <a:r>
              <a:rPr lang="en-US" altLang="zh-CN" dirty="0"/>
              <a:t>Computed robustness.</a:t>
            </a:r>
          </a:p>
          <a:p>
            <a:pPr marL="1600200" lvl="2" indent="-457200">
              <a:buFont typeface="Wingdings" panose="05000000000000000000" pitchFamily="2" charset="2"/>
              <a:buChar char="ü"/>
            </a:pPr>
            <a:r>
              <a:rPr lang="en-US" altLang="zh-CN" dirty="0"/>
              <a:t>Find re-designs by robustification-by-control.</a:t>
            </a:r>
          </a:p>
          <a:p>
            <a:pPr marL="1600200" lvl="2" indent="-457200">
              <a:buFont typeface="Wingdings" panose="05000000000000000000" pitchFamily="2" charset="2"/>
              <a:buChar char="ü"/>
            </a:pPr>
            <a:r>
              <a:rPr lang="en-US" altLang="zh-CN" dirty="0"/>
              <a:t>Weaken their safety properties and find re-designs.</a:t>
            </a:r>
          </a:p>
          <a:p>
            <a:r>
              <a:rPr lang="en-US" altLang="zh-CN" b="1" dirty="0"/>
              <a:t>RQ</a:t>
            </a:r>
            <a:r>
              <a:rPr lang="en-US" altLang="zh-CN" dirty="0"/>
              <a:t>:</a:t>
            </a:r>
            <a:r>
              <a:rPr lang="zh-CN" altLang="en-US" dirty="0"/>
              <a:t> </a:t>
            </a:r>
            <a:r>
              <a:rPr lang="en-US" altLang="zh-CN" dirty="0"/>
              <a:t>How</a:t>
            </a:r>
            <a:r>
              <a:rPr lang="zh-CN" altLang="en-US" dirty="0"/>
              <a:t> </a:t>
            </a:r>
            <a:r>
              <a:rPr lang="en-US" altLang="zh-CN" dirty="0"/>
              <a:t>efficient</a:t>
            </a:r>
            <a:r>
              <a:rPr lang="zh-CN" altLang="en-US" dirty="0"/>
              <a:t> </a:t>
            </a:r>
            <a:r>
              <a:rPr lang="en-US" altLang="zh-CN" dirty="0"/>
              <a:t>do</a:t>
            </a:r>
            <a:r>
              <a:rPr lang="zh-CN" altLang="en-US" dirty="0"/>
              <a:t> </a:t>
            </a:r>
            <a:r>
              <a:rPr lang="en-US" altLang="zh-CN" dirty="0"/>
              <a:t>our</a:t>
            </a:r>
            <a:r>
              <a:rPr lang="zh-CN" altLang="en-US" dirty="0"/>
              <a:t> </a:t>
            </a:r>
            <a:r>
              <a:rPr lang="en-US" altLang="zh-CN" dirty="0"/>
              <a:t>approaches</a:t>
            </a:r>
            <a:r>
              <a:rPr lang="zh-CN" altLang="en-US" dirty="0"/>
              <a:t> </a:t>
            </a:r>
            <a:r>
              <a:rPr lang="en-US" altLang="zh-CN" dirty="0"/>
              <a:t>perform?</a:t>
            </a:r>
            <a:r>
              <a:rPr lang="zh-CN" altLang="en-US" dirty="0"/>
              <a:t> </a:t>
            </a:r>
            <a:r>
              <a:rPr lang="en-US" altLang="zh-CN" dirty="0"/>
              <a:t>How</a:t>
            </a:r>
            <a:r>
              <a:rPr lang="zh-CN" altLang="en-US" dirty="0"/>
              <a:t> </a:t>
            </a:r>
            <a:r>
              <a:rPr lang="en-US" altLang="zh-CN" dirty="0"/>
              <a:t>well do they scale?</a:t>
            </a:r>
          </a:p>
          <a:p>
            <a:pPr marL="1143000" lvl="1" indent="-457200"/>
            <a:r>
              <a:rPr lang="en-US" altLang="zh-CN" dirty="0"/>
              <a:t>Derive benchmarks from the case studies.</a:t>
            </a:r>
          </a:p>
        </p:txBody>
      </p:sp>
      <p:sp>
        <p:nvSpPr>
          <p:cNvPr id="4" name="灯片编号占位符 3">
            <a:extLst>
              <a:ext uri="{FF2B5EF4-FFF2-40B4-BE49-F238E27FC236}">
                <a16:creationId xmlns:a16="http://schemas.microsoft.com/office/drawing/2014/main" id="{06C57384-F4FC-20CE-6DD8-F175D5367045}"/>
              </a:ext>
            </a:extLst>
          </p:cNvPr>
          <p:cNvSpPr>
            <a:spLocks noGrp="1"/>
          </p:cNvSpPr>
          <p:nvPr>
            <p:ph type="sldNum" sz="quarter" idx="12"/>
          </p:nvPr>
        </p:nvSpPr>
        <p:spPr/>
        <p:txBody>
          <a:bodyPr/>
          <a:lstStyle/>
          <a:p>
            <a:fld id="{74A724E5-CF81-458D-9F9A-C575B439CC43}" type="slidenum">
              <a:rPr lang="zh-CN" altLang="en-US" smtClean="0"/>
              <a:t>48</a:t>
            </a:fld>
            <a:endParaRPr lang="zh-CN" altLang="en-US"/>
          </a:p>
        </p:txBody>
      </p:sp>
      <p:graphicFrame>
        <p:nvGraphicFramePr>
          <p:cNvPr id="6" name="表格 5">
            <a:extLst>
              <a:ext uri="{FF2B5EF4-FFF2-40B4-BE49-F238E27FC236}">
                <a16:creationId xmlns:a16="http://schemas.microsoft.com/office/drawing/2014/main" id="{AD2DFF5D-1BE8-293A-95D5-3053079B72C9}"/>
              </a:ext>
            </a:extLst>
          </p:cNvPr>
          <p:cNvGraphicFramePr>
            <a:graphicFrameLocks noGrp="1"/>
          </p:cNvGraphicFramePr>
          <p:nvPr>
            <p:extLst>
              <p:ext uri="{D42A27DB-BD31-4B8C-83A1-F6EECF244321}">
                <p14:modId xmlns:p14="http://schemas.microsoft.com/office/powerpoint/2010/main" val="174708364"/>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36987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D3C998-D416-AFB2-3AD0-4455264DBF37}"/>
              </a:ext>
            </a:extLst>
          </p:cNvPr>
          <p:cNvSpPr>
            <a:spLocks noGrp="1"/>
          </p:cNvSpPr>
          <p:nvPr>
            <p:ph type="title"/>
          </p:nvPr>
        </p:nvSpPr>
        <p:spPr/>
        <p:txBody>
          <a:bodyPr/>
          <a:lstStyle/>
          <a:p>
            <a:r>
              <a:rPr lang="en-US" altLang="zh-CN" dirty="0"/>
              <a:t>Evaluation Case Studies</a:t>
            </a:r>
            <a:endParaRPr lang="zh-CN" altLang="en-US" dirty="0"/>
          </a:p>
        </p:txBody>
      </p:sp>
      <p:sp>
        <p:nvSpPr>
          <p:cNvPr id="4" name="灯片编号占位符 3">
            <a:extLst>
              <a:ext uri="{FF2B5EF4-FFF2-40B4-BE49-F238E27FC236}">
                <a16:creationId xmlns:a16="http://schemas.microsoft.com/office/drawing/2014/main" id="{23BF9669-7EB3-B9CD-1BC0-C9F10736793B}"/>
              </a:ext>
            </a:extLst>
          </p:cNvPr>
          <p:cNvSpPr>
            <a:spLocks noGrp="1"/>
          </p:cNvSpPr>
          <p:nvPr>
            <p:ph type="sldNum" sz="quarter" idx="12"/>
          </p:nvPr>
        </p:nvSpPr>
        <p:spPr/>
        <p:txBody>
          <a:bodyPr/>
          <a:lstStyle/>
          <a:p>
            <a:fld id="{74A724E5-CF81-458D-9F9A-C575B439CC43}" type="slidenum">
              <a:rPr lang="zh-CN" altLang="en-US" smtClean="0"/>
              <a:t>49</a:t>
            </a:fld>
            <a:endParaRPr lang="zh-CN" altLang="en-US"/>
          </a:p>
        </p:txBody>
      </p:sp>
      <p:sp>
        <p:nvSpPr>
          <p:cNvPr id="5" name="内容占位符 3">
            <a:extLst>
              <a:ext uri="{FF2B5EF4-FFF2-40B4-BE49-F238E27FC236}">
                <a16:creationId xmlns:a16="http://schemas.microsoft.com/office/drawing/2014/main" id="{BFF1DCE3-1F42-A463-404D-362F2DD1BE25}"/>
              </a:ext>
            </a:extLst>
          </p:cNvPr>
          <p:cNvSpPr txBox="1">
            <a:spLocks/>
          </p:cNvSpPr>
          <p:nvPr/>
        </p:nvSpPr>
        <p:spPr>
          <a:xfrm>
            <a:off x="4660232" y="1825625"/>
            <a:ext cx="6693567"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Therac-25 radiation machine</a:t>
            </a:r>
          </a:p>
          <a:p>
            <a:r>
              <a:rPr lang="en-US" altLang="zh-CN" dirty="0"/>
              <a:t>ABP protocol</a:t>
            </a:r>
          </a:p>
          <a:p>
            <a:r>
              <a:rPr lang="en-US" altLang="zh-CN" dirty="0"/>
              <a:t>iVotronic voting machine</a:t>
            </a:r>
          </a:p>
          <a:p>
            <a:r>
              <a:rPr lang="en-US" altLang="zh-CN" dirty="0"/>
              <a:t>Oyster public transportation system</a:t>
            </a:r>
          </a:p>
          <a:p>
            <a:r>
              <a:rPr lang="en-US" altLang="zh-CN" dirty="0"/>
              <a:t>Infusion pump</a:t>
            </a:r>
            <a:endParaRPr lang="zh-CN" altLang="en-US" dirty="0"/>
          </a:p>
        </p:txBody>
      </p:sp>
      <p:pic>
        <p:nvPicPr>
          <p:cNvPr id="6" name="Image" descr="Image">
            <a:extLst>
              <a:ext uri="{FF2B5EF4-FFF2-40B4-BE49-F238E27FC236}">
                <a16:creationId xmlns:a16="http://schemas.microsoft.com/office/drawing/2014/main" id="{0F9838A5-AD3A-4CF8-38E0-CFF5EB5FAE35}"/>
              </a:ext>
            </a:extLst>
          </p:cNvPr>
          <p:cNvPicPr>
            <a:picLocks noChangeAspect="1"/>
          </p:cNvPicPr>
          <p:nvPr/>
        </p:nvPicPr>
        <p:blipFill>
          <a:blip r:embed="rId3"/>
          <a:stretch>
            <a:fillRect/>
          </a:stretch>
        </p:blipFill>
        <p:spPr>
          <a:xfrm>
            <a:off x="966534" y="4353363"/>
            <a:ext cx="3461085" cy="2368112"/>
          </a:xfrm>
          <a:prstGeom prst="rect">
            <a:avLst/>
          </a:prstGeom>
          <a:ln w="12700">
            <a:miter lim="400000"/>
          </a:ln>
        </p:spPr>
      </p:pic>
      <p:pic>
        <p:nvPicPr>
          <p:cNvPr id="7" name="Image" descr="Image">
            <a:extLst>
              <a:ext uri="{FF2B5EF4-FFF2-40B4-BE49-F238E27FC236}">
                <a16:creationId xmlns:a16="http://schemas.microsoft.com/office/drawing/2014/main" id="{768D812C-8B6A-825C-A643-C2C9ADDAA741}"/>
              </a:ext>
            </a:extLst>
          </p:cNvPr>
          <p:cNvPicPr>
            <a:picLocks noChangeAspect="1"/>
          </p:cNvPicPr>
          <p:nvPr/>
        </p:nvPicPr>
        <p:blipFill>
          <a:blip r:embed="rId4"/>
          <a:stretch>
            <a:fillRect/>
          </a:stretch>
        </p:blipFill>
        <p:spPr>
          <a:xfrm>
            <a:off x="966534" y="1745342"/>
            <a:ext cx="3461085" cy="2553366"/>
          </a:xfrm>
          <a:prstGeom prst="rect">
            <a:avLst/>
          </a:prstGeom>
          <a:ln w="12700">
            <a:miter lim="400000"/>
          </a:ln>
        </p:spPr>
      </p:pic>
      <p:graphicFrame>
        <p:nvGraphicFramePr>
          <p:cNvPr id="9" name="表格 8">
            <a:extLst>
              <a:ext uri="{FF2B5EF4-FFF2-40B4-BE49-F238E27FC236}">
                <a16:creationId xmlns:a16="http://schemas.microsoft.com/office/drawing/2014/main" id="{16AD6BD6-5BAE-3A02-C9E6-5D13E36F529A}"/>
              </a:ext>
            </a:extLst>
          </p:cNvPr>
          <p:cNvGraphicFramePr>
            <a:graphicFrameLocks noGrp="1"/>
          </p:cNvGraphicFramePr>
          <p:nvPr>
            <p:extLst>
              <p:ext uri="{D42A27DB-BD31-4B8C-83A1-F6EECF244321}">
                <p14:modId xmlns:p14="http://schemas.microsoft.com/office/powerpoint/2010/main" val="174708364"/>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1753857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F8E9D5DA-9847-BB0C-4BFC-B32252F14900}"/>
              </a:ext>
            </a:extLst>
          </p:cNvPr>
          <p:cNvSpPr/>
          <p:nvPr/>
        </p:nvSpPr>
        <p:spPr>
          <a:xfrm>
            <a:off x="838200" y="1777114"/>
            <a:ext cx="5958840" cy="1879810"/>
          </a:xfrm>
          <a:prstGeom prst="roundRect">
            <a:avLst/>
          </a:prstGeom>
          <a:ln>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altLang="zh-CN" sz="2400" b="1" dirty="0"/>
              <a:t>System</a:t>
            </a:r>
            <a:endParaRPr lang="zh-CN" altLang="en-US" sz="2400" b="1" dirty="0"/>
          </a:p>
        </p:txBody>
      </p:sp>
      <p:sp>
        <p:nvSpPr>
          <p:cNvPr id="2" name="标题 1">
            <a:extLst>
              <a:ext uri="{FF2B5EF4-FFF2-40B4-BE49-F238E27FC236}">
                <a16:creationId xmlns:a16="http://schemas.microsoft.com/office/drawing/2014/main" id="{FBE3D0A2-65AA-13D9-46F5-568D6C514AC9}"/>
              </a:ext>
            </a:extLst>
          </p:cNvPr>
          <p:cNvSpPr>
            <a:spLocks noGrp="1"/>
          </p:cNvSpPr>
          <p:nvPr>
            <p:ph type="title"/>
          </p:nvPr>
        </p:nvSpPr>
        <p:spPr/>
        <p:txBody>
          <a:bodyPr/>
          <a:lstStyle/>
          <a:p>
            <a:r>
              <a:rPr lang="en-US" altLang="zh-CN" dirty="0"/>
              <a:t>Our Work: Behavioral Robustness</a:t>
            </a:r>
            <a:endParaRPr lang="zh-CN" altLang="en-US" dirty="0"/>
          </a:p>
        </p:txBody>
      </p:sp>
      <p:sp>
        <p:nvSpPr>
          <p:cNvPr id="4" name="灯片编号占位符 3">
            <a:extLst>
              <a:ext uri="{FF2B5EF4-FFF2-40B4-BE49-F238E27FC236}">
                <a16:creationId xmlns:a16="http://schemas.microsoft.com/office/drawing/2014/main" id="{58314608-9BE7-28FD-0061-C34C6E7A74A3}"/>
              </a:ext>
            </a:extLst>
          </p:cNvPr>
          <p:cNvSpPr>
            <a:spLocks noGrp="1"/>
          </p:cNvSpPr>
          <p:nvPr>
            <p:ph type="sldNum" sz="quarter" idx="12"/>
          </p:nvPr>
        </p:nvSpPr>
        <p:spPr/>
        <p:txBody>
          <a:bodyPr/>
          <a:lstStyle/>
          <a:p>
            <a:fld id="{74A724E5-CF81-458D-9F9A-C575B439CC43}" type="slidenum">
              <a:rPr lang="zh-CN" altLang="en-US" smtClean="0"/>
              <a:t>5</a:t>
            </a:fld>
            <a:endParaRPr lang="zh-CN" altLang="en-US"/>
          </a:p>
        </p:txBody>
      </p:sp>
      <p:grpSp>
        <p:nvGrpSpPr>
          <p:cNvPr id="35" name="组合 34">
            <a:extLst>
              <a:ext uri="{FF2B5EF4-FFF2-40B4-BE49-F238E27FC236}">
                <a16:creationId xmlns:a16="http://schemas.microsoft.com/office/drawing/2014/main" id="{AC2AEF7E-2ED7-8BE3-0B97-33B51CBD799B}"/>
              </a:ext>
            </a:extLst>
          </p:cNvPr>
          <p:cNvGrpSpPr/>
          <p:nvPr/>
        </p:nvGrpSpPr>
        <p:grpSpPr>
          <a:xfrm>
            <a:off x="957086" y="2353178"/>
            <a:ext cx="2504493" cy="1017860"/>
            <a:chOff x="2308917" y="2179159"/>
            <a:chExt cx="2504493" cy="1017860"/>
          </a:xfrm>
        </p:grpSpPr>
        <p:sp>
          <p:nvSpPr>
            <p:cNvPr id="5" name="矩形: 圆角 4">
              <a:extLst>
                <a:ext uri="{FF2B5EF4-FFF2-40B4-BE49-F238E27FC236}">
                  <a16:creationId xmlns:a16="http://schemas.microsoft.com/office/drawing/2014/main" id="{F79F94ED-C3BC-9C78-34DA-2B2D67EC9440}"/>
                </a:ext>
              </a:extLst>
            </p:cNvPr>
            <p:cNvSpPr/>
            <p:nvPr/>
          </p:nvSpPr>
          <p:spPr>
            <a:xfrm>
              <a:off x="2308917" y="2179159"/>
              <a:ext cx="2504493" cy="1017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t>Machine</a:t>
              </a:r>
              <a:endParaRPr lang="zh-CN" altLang="en-US" sz="2400" b="1" dirty="0"/>
            </a:p>
          </p:txBody>
        </p:sp>
        <p:grpSp>
          <p:nvGrpSpPr>
            <p:cNvPr id="27" name="组合 26">
              <a:extLst>
                <a:ext uri="{FF2B5EF4-FFF2-40B4-BE49-F238E27FC236}">
                  <a16:creationId xmlns:a16="http://schemas.microsoft.com/office/drawing/2014/main" id="{AED93C4E-5125-190B-2E26-D5F65A68730E}"/>
                </a:ext>
              </a:extLst>
            </p:cNvPr>
            <p:cNvGrpSpPr/>
            <p:nvPr/>
          </p:nvGrpSpPr>
          <p:grpSpPr>
            <a:xfrm>
              <a:off x="3771110" y="2500779"/>
              <a:ext cx="904552" cy="556746"/>
              <a:chOff x="1609647" y="4009914"/>
              <a:chExt cx="1335369" cy="821911"/>
            </a:xfrm>
          </p:grpSpPr>
          <p:sp>
            <p:nvSpPr>
              <p:cNvPr id="9" name="椭圆 8">
                <a:extLst>
                  <a:ext uri="{FF2B5EF4-FFF2-40B4-BE49-F238E27FC236}">
                    <a16:creationId xmlns:a16="http://schemas.microsoft.com/office/drawing/2014/main" id="{3FB9175B-1161-3AD5-A661-E3CF25BE8464}"/>
                  </a:ext>
                </a:extLst>
              </p:cNvPr>
              <p:cNvSpPr/>
              <p:nvPr/>
            </p:nvSpPr>
            <p:spPr>
              <a:xfrm>
                <a:off x="1609647"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469446C-9A9A-EE48-ED8C-71A6F6E123DE}"/>
                  </a:ext>
                </a:extLst>
              </p:cNvPr>
              <p:cNvSpPr/>
              <p:nvPr/>
            </p:nvSpPr>
            <p:spPr>
              <a:xfrm>
                <a:off x="2600876"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2F1963DF-C3A2-820A-79C4-78116A1D4D39}"/>
                  </a:ext>
                </a:extLst>
              </p:cNvPr>
              <p:cNvSpPr/>
              <p:nvPr/>
            </p:nvSpPr>
            <p:spPr>
              <a:xfrm>
                <a:off x="2124850" y="4487685"/>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3" name="连接符: 曲线 12">
                <a:extLst>
                  <a:ext uri="{FF2B5EF4-FFF2-40B4-BE49-F238E27FC236}">
                    <a16:creationId xmlns:a16="http://schemas.microsoft.com/office/drawing/2014/main" id="{0854C14B-4D19-4322-A136-04BA0361B36D}"/>
                  </a:ext>
                </a:extLst>
              </p:cNvPr>
              <p:cNvCxnSpPr>
                <a:cxnSpLocks/>
                <a:stCxn id="9" idx="0"/>
                <a:endCxn id="10" idx="0"/>
              </p:cNvCxnSpPr>
              <p:nvPr/>
            </p:nvCxnSpPr>
            <p:spPr>
              <a:xfrm rot="5400000" flipH="1" flipV="1">
                <a:off x="2277331" y="3520649"/>
                <a:ext cx="12700" cy="991229"/>
              </a:xfrm>
              <a:prstGeom prst="curvedConnector3">
                <a:avLst>
                  <a:gd name="adj1" fmla="val 1800000"/>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14" name="连接符: 曲线 13">
                <a:extLst>
                  <a:ext uri="{FF2B5EF4-FFF2-40B4-BE49-F238E27FC236}">
                    <a16:creationId xmlns:a16="http://schemas.microsoft.com/office/drawing/2014/main" id="{61DBFF22-1D21-7507-EC0B-4E0D491E8601}"/>
                  </a:ext>
                </a:extLst>
              </p:cNvPr>
              <p:cNvCxnSpPr>
                <a:cxnSpLocks/>
                <a:stCxn id="10" idx="4"/>
                <a:endCxn id="11" idx="6"/>
              </p:cNvCxnSpPr>
              <p:nvPr/>
            </p:nvCxnSpPr>
            <p:spPr>
              <a:xfrm rot="5400000">
                <a:off x="2471292" y="4358101"/>
                <a:ext cx="299352" cy="303956"/>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17" name="连接符: 曲线 16">
                <a:extLst>
                  <a:ext uri="{FF2B5EF4-FFF2-40B4-BE49-F238E27FC236}">
                    <a16:creationId xmlns:a16="http://schemas.microsoft.com/office/drawing/2014/main" id="{170BB557-FB29-6545-47C6-9A4ADEF1B657}"/>
                  </a:ext>
                </a:extLst>
              </p:cNvPr>
              <p:cNvCxnSpPr>
                <a:cxnSpLocks/>
                <a:stCxn id="11" idx="2"/>
                <a:endCxn id="9" idx="4"/>
              </p:cNvCxnSpPr>
              <p:nvPr/>
            </p:nvCxnSpPr>
            <p:spPr>
              <a:xfrm rot="10800000">
                <a:off x="1781718" y="4360403"/>
                <a:ext cx="343133" cy="299352"/>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grpSp>
      </p:grpSp>
      <p:grpSp>
        <p:nvGrpSpPr>
          <p:cNvPr id="36" name="组合 35">
            <a:extLst>
              <a:ext uri="{FF2B5EF4-FFF2-40B4-BE49-F238E27FC236}">
                <a16:creationId xmlns:a16="http://schemas.microsoft.com/office/drawing/2014/main" id="{DA72F5D5-0F86-044D-E53B-423D9895EC23}"/>
              </a:ext>
            </a:extLst>
          </p:cNvPr>
          <p:cNvGrpSpPr/>
          <p:nvPr/>
        </p:nvGrpSpPr>
        <p:grpSpPr>
          <a:xfrm>
            <a:off x="4194616" y="2352548"/>
            <a:ext cx="2504494" cy="1017860"/>
            <a:chOff x="5449277" y="2172772"/>
            <a:chExt cx="2504494" cy="1017860"/>
          </a:xfrm>
        </p:grpSpPr>
        <p:sp>
          <p:nvSpPr>
            <p:cNvPr id="6" name="矩形: 圆角 5">
              <a:extLst>
                <a:ext uri="{FF2B5EF4-FFF2-40B4-BE49-F238E27FC236}">
                  <a16:creationId xmlns:a16="http://schemas.microsoft.com/office/drawing/2014/main" id="{9D2F5026-E687-1B4B-5221-704CE9F49015}"/>
                </a:ext>
              </a:extLst>
            </p:cNvPr>
            <p:cNvSpPr/>
            <p:nvPr/>
          </p:nvSpPr>
          <p:spPr>
            <a:xfrm>
              <a:off x="5449277" y="2172772"/>
              <a:ext cx="2504494" cy="1017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t>Assumed</a:t>
              </a:r>
            </a:p>
            <a:p>
              <a:r>
                <a:rPr lang="en-US" altLang="zh-CN" sz="2400" b="1" dirty="0"/>
                <a:t>Env.</a:t>
              </a:r>
              <a:endParaRPr lang="zh-CN" altLang="en-US" sz="2400" b="1" dirty="0"/>
            </a:p>
          </p:txBody>
        </p:sp>
        <p:grpSp>
          <p:nvGrpSpPr>
            <p:cNvPr id="28" name="组合 27">
              <a:extLst>
                <a:ext uri="{FF2B5EF4-FFF2-40B4-BE49-F238E27FC236}">
                  <a16:creationId xmlns:a16="http://schemas.microsoft.com/office/drawing/2014/main" id="{223A41E1-6257-72AE-0630-A44333F298A4}"/>
                </a:ext>
              </a:extLst>
            </p:cNvPr>
            <p:cNvGrpSpPr/>
            <p:nvPr/>
          </p:nvGrpSpPr>
          <p:grpSpPr>
            <a:xfrm>
              <a:off x="6975465" y="2503915"/>
              <a:ext cx="904552" cy="556746"/>
              <a:chOff x="1609647" y="4009914"/>
              <a:chExt cx="1335369" cy="821911"/>
            </a:xfrm>
          </p:grpSpPr>
          <p:sp>
            <p:nvSpPr>
              <p:cNvPr id="29" name="椭圆 28">
                <a:extLst>
                  <a:ext uri="{FF2B5EF4-FFF2-40B4-BE49-F238E27FC236}">
                    <a16:creationId xmlns:a16="http://schemas.microsoft.com/office/drawing/2014/main" id="{1D085E59-64D3-5FC0-2FAE-514D474B7EAD}"/>
                  </a:ext>
                </a:extLst>
              </p:cNvPr>
              <p:cNvSpPr/>
              <p:nvPr/>
            </p:nvSpPr>
            <p:spPr>
              <a:xfrm>
                <a:off x="1609647"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707C999A-9A31-7EBD-1C83-61BA41FF782B}"/>
                  </a:ext>
                </a:extLst>
              </p:cNvPr>
              <p:cNvSpPr/>
              <p:nvPr/>
            </p:nvSpPr>
            <p:spPr>
              <a:xfrm>
                <a:off x="2600876" y="4016263"/>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7E695ED3-7270-4FE2-65F5-2E982E2DFDF0}"/>
                  </a:ext>
                </a:extLst>
              </p:cNvPr>
              <p:cNvSpPr/>
              <p:nvPr/>
            </p:nvSpPr>
            <p:spPr>
              <a:xfrm>
                <a:off x="2124850" y="4487685"/>
                <a:ext cx="344140" cy="34414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32" name="连接符: 曲线 31">
                <a:extLst>
                  <a:ext uri="{FF2B5EF4-FFF2-40B4-BE49-F238E27FC236}">
                    <a16:creationId xmlns:a16="http://schemas.microsoft.com/office/drawing/2014/main" id="{9EA0ABA5-0DD1-4494-F5D9-188B80799C0E}"/>
                  </a:ext>
                </a:extLst>
              </p:cNvPr>
              <p:cNvCxnSpPr>
                <a:cxnSpLocks/>
                <a:stCxn id="29" idx="0"/>
                <a:endCxn id="30" idx="0"/>
              </p:cNvCxnSpPr>
              <p:nvPr/>
            </p:nvCxnSpPr>
            <p:spPr>
              <a:xfrm rot="5400000" flipH="1" flipV="1">
                <a:off x="2277331" y="3520649"/>
                <a:ext cx="12700" cy="991229"/>
              </a:xfrm>
              <a:prstGeom prst="curvedConnector3">
                <a:avLst>
                  <a:gd name="adj1" fmla="val 1800000"/>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33" name="连接符: 曲线 32">
                <a:extLst>
                  <a:ext uri="{FF2B5EF4-FFF2-40B4-BE49-F238E27FC236}">
                    <a16:creationId xmlns:a16="http://schemas.microsoft.com/office/drawing/2014/main" id="{FAD6ED9E-00B6-7251-71BE-F8680E311FFF}"/>
                  </a:ext>
                </a:extLst>
              </p:cNvPr>
              <p:cNvCxnSpPr>
                <a:cxnSpLocks/>
                <a:stCxn id="30" idx="4"/>
                <a:endCxn id="31" idx="6"/>
              </p:cNvCxnSpPr>
              <p:nvPr/>
            </p:nvCxnSpPr>
            <p:spPr>
              <a:xfrm rot="5400000">
                <a:off x="2471292" y="4358101"/>
                <a:ext cx="299352" cy="303956"/>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34" name="连接符: 曲线 33">
                <a:extLst>
                  <a:ext uri="{FF2B5EF4-FFF2-40B4-BE49-F238E27FC236}">
                    <a16:creationId xmlns:a16="http://schemas.microsoft.com/office/drawing/2014/main" id="{83020F87-81F4-68C5-9DE9-3590E6E97D88}"/>
                  </a:ext>
                </a:extLst>
              </p:cNvPr>
              <p:cNvCxnSpPr>
                <a:cxnSpLocks/>
                <a:stCxn id="31" idx="2"/>
                <a:endCxn id="29" idx="4"/>
              </p:cNvCxnSpPr>
              <p:nvPr/>
            </p:nvCxnSpPr>
            <p:spPr>
              <a:xfrm rot="10800000">
                <a:off x="1781718" y="4360403"/>
                <a:ext cx="343133" cy="299352"/>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grpSp>
      </p:grpSp>
      <p:cxnSp>
        <p:nvCxnSpPr>
          <p:cNvPr id="38" name="直接箭头连接符 37">
            <a:extLst>
              <a:ext uri="{FF2B5EF4-FFF2-40B4-BE49-F238E27FC236}">
                <a16:creationId xmlns:a16="http://schemas.microsoft.com/office/drawing/2014/main" id="{3BDDEC3F-5CCF-20F0-6663-3A65BA764318}"/>
              </a:ext>
            </a:extLst>
          </p:cNvPr>
          <p:cNvCxnSpPr>
            <a:stCxn id="5" idx="3"/>
            <a:endCxn id="6" idx="1"/>
          </p:cNvCxnSpPr>
          <p:nvPr/>
        </p:nvCxnSpPr>
        <p:spPr>
          <a:xfrm flipV="1">
            <a:off x="3461579" y="2861478"/>
            <a:ext cx="733037" cy="630"/>
          </a:xfrm>
          <a:prstGeom prst="straightConnector1">
            <a:avLst/>
          </a:prstGeom>
          <a:ln w="76200">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51" name="矩形: 圆角 50">
            <a:extLst>
              <a:ext uri="{FF2B5EF4-FFF2-40B4-BE49-F238E27FC236}">
                <a16:creationId xmlns:a16="http://schemas.microsoft.com/office/drawing/2014/main" id="{0167BE7B-4048-0553-695B-C8D16FC20821}"/>
              </a:ext>
            </a:extLst>
          </p:cNvPr>
          <p:cNvSpPr/>
          <p:nvPr/>
        </p:nvSpPr>
        <p:spPr>
          <a:xfrm>
            <a:off x="8794137" y="3742419"/>
            <a:ext cx="2559663" cy="10178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1" dirty="0"/>
              <a:t>Safety/Liveness Property</a:t>
            </a:r>
            <a:endParaRPr lang="zh-CN" altLang="en-US" sz="2400" b="1" dirty="0"/>
          </a:p>
        </p:txBody>
      </p:sp>
      <p:cxnSp>
        <p:nvCxnSpPr>
          <p:cNvPr id="53" name="直接箭头连接符 52">
            <a:extLst>
              <a:ext uri="{FF2B5EF4-FFF2-40B4-BE49-F238E27FC236}">
                <a16:creationId xmlns:a16="http://schemas.microsoft.com/office/drawing/2014/main" id="{BB036159-D119-48EC-2DCE-416A82611DA3}"/>
              </a:ext>
            </a:extLst>
          </p:cNvPr>
          <p:cNvCxnSpPr>
            <a:cxnSpLocks/>
            <a:stCxn id="5" idx="2"/>
            <a:endCxn id="40" idx="1"/>
          </p:cNvCxnSpPr>
          <p:nvPr/>
        </p:nvCxnSpPr>
        <p:spPr>
          <a:xfrm>
            <a:off x="2209333" y="3371038"/>
            <a:ext cx="1985283" cy="2398950"/>
          </a:xfrm>
          <a:prstGeom prst="straightConnector1">
            <a:avLst/>
          </a:prstGeom>
          <a:ln w="76200">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56" name="箭头: 右 55">
            <a:extLst>
              <a:ext uri="{FF2B5EF4-FFF2-40B4-BE49-F238E27FC236}">
                <a16:creationId xmlns:a16="http://schemas.microsoft.com/office/drawing/2014/main" id="{F5BDC4E4-C8AC-9E6C-B7A5-01BEEF42C49B}"/>
              </a:ext>
            </a:extLst>
          </p:cNvPr>
          <p:cNvSpPr/>
          <p:nvPr/>
        </p:nvSpPr>
        <p:spPr>
          <a:xfrm rot="1228139">
            <a:off x="6997878" y="2664330"/>
            <a:ext cx="1850945" cy="121628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i="1" dirty="0"/>
              <a:t>satisfy</a:t>
            </a:r>
            <a:endParaRPr lang="zh-CN" altLang="en-US" sz="2800" i="1" dirty="0"/>
          </a:p>
        </p:txBody>
      </p:sp>
      <p:cxnSp>
        <p:nvCxnSpPr>
          <p:cNvPr id="58" name="直接箭头连接符 57">
            <a:extLst>
              <a:ext uri="{FF2B5EF4-FFF2-40B4-BE49-F238E27FC236}">
                <a16:creationId xmlns:a16="http://schemas.microsoft.com/office/drawing/2014/main" id="{231271AE-BF87-6C0F-5B3E-374CADC0904C}"/>
              </a:ext>
            </a:extLst>
          </p:cNvPr>
          <p:cNvCxnSpPr>
            <a:cxnSpLocks/>
            <a:stCxn id="6" idx="2"/>
            <a:endCxn id="40" idx="0"/>
          </p:cNvCxnSpPr>
          <p:nvPr/>
        </p:nvCxnSpPr>
        <p:spPr>
          <a:xfrm>
            <a:off x="5446863" y="3370408"/>
            <a:ext cx="0" cy="1890650"/>
          </a:xfrm>
          <a:prstGeom prst="straightConnector1">
            <a:avLst/>
          </a:prstGeom>
          <a:ln w="38100">
            <a:solidFill>
              <a:schemeClr val="bg1">
                <a:lumMod val="65000"/>
              </a:schemeClr>
            </a:solidFill>
            <a:prstDash val="sysDot"/>
            <a:tailEnd type="triangle"/>
          </a:ln>
        </p:spPr>
        <p:style>
          <a:lnRef idx="2">
            <a:schemeClr val="accent2"/>
          </a:lnRef>
          <a:fillRef idx="0">
            <a:schemeClr val="accent2"/>
          </a:fillRef>
          <a:effectRef idx="1">
            <a:schemeClr val="accent2"/>
          </a:effectRef>
          <a:fontRef idx="minor">
            <a:schemeClr val="tx1"/>
          </a:fontRef>
        </p:style>
      </p:cxnSp>
      <p:sp>
        <p:nvSpPr>
          <p:cNvPr id="61" name="对话气泡: 圆角矩形 60">
            <a:extLst>
              <a:ext uri="{FF2B5EF4-FFF2-40B4-BE49-F238E27FC236}">
                <a16:creationId xmlns:a16="http://schemas.microsoft.com/office/drawing/2014/main" id="{6D3551CE-BF51-996B-A787-92852C52BEBA}"/>
              </a:ext>
            </a:extLst>
          </p:cNvPr>
          <p:cNvSpPr/>
          <p:nvPr/>
        </p:nvSpPr>
        <p:spPr>
          <a:xfrm>
            <a:off x="126126" y="3988733"/>
            <a:ext cx="4954754" cy="1017860"/>
          </a:xfrm>
          <a:prstGeom prst="wedgeRoundRectCallout">
            <a:avLst>
              <a:gd name="adj1" fmla="val 56607"/>
              <a:gd name="adj2" fmla="val 6837"/>
              <a:gd name="adj3" fmla="val 16667"/>
            </a:avLst>
          </a:prstGeom>
          <a:ln w="28575">
            <a:solidFill>
              <a:schemeClr val="accent2"/>
            </a:solid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i="1" dirty="0">
                <a:solidFill>
                  <a:schemeClr val="tx1"/>
                </a:solidFill>
              </a:rPr>
              <a:t>Deviations (Uncertainties):</a:t>
            </a:r>
            <a:r>
              <a:rPr lang="en-US" altLang="zh-CN" sz="2400" i="1" dirty="0"/>
              <a:t> sequences of env events not expected.</a:t>
            </a:r>
            <a:endParaRPr lang="zh-CN" altLang="en-US" sz="2400" i="1" dirty="0"/>
          </a:p>
        </p:txBody>
      </p:sp>
      <p:sp>
        <p:nvSpPr>
          <p:cNvPr id="62" name="箭头: 右 61">
            <a:extLst>
              <a:ext uri="{FF2B5EF4-FFF2-40B4-BE49-F238E27FC236}">
                <a16:creationId xmlns:a16="http://schemas.microsoft.com/office/drawing/2014/main" id="{C859897A-5E4F-A613-168C-7C81B675E847}"/>
              </a:ext>
            </a:extLst>
          </p:cNvPr>
          <p:cNvSpPr/>
          <p:nvPr/>
        </p:nvSpPr>
        <p:spPr>
          <a:xfrm rot="20204730">
            <a:off x="6973047" y="4652917"/>
            <a:ext cx="1850945" cy="1216283"/>
          </a:xfrm>
          <a:prstGeom prst="rightArrow">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i="1" dirty="0"/>
              <a:t>satisfy?</a:t>
            </a:r>
            <a:endParaRPr lang="zh-CN" altLang="en-US" sz="2800" i="1" dirty="0"/>
          </a:p>
        </p:txBody>
      </p:sp>
      <p:grpSp>
        <p:nvGrpSpPr>
          <p:cNvPr id="3" name="组合 2">
            <a:extLst>
              <a:ext uri="{FF2B5EF4-FFF2-40B4-BE49-F238E27FC236}">
                <a16:creationId xmlns:a16="http://schemas.microsoft.com/office/drawing/2014/main" id="{81EE5DFE-D430-9A3B-D5A2-34D39EBB38A2}"/>
              </a:ext>
            </a:extLst>
          </p:cNvPr>
          <p:cNvGrpSpPr/>
          <p:nvPr/>
        </p:nvGrpSpPr>
        <p:grpSpPr>
          <a:xfrm>
            <a:off x="4194616" y="5261058"/>
            <a:ext cx="2504494" cy="1017860"/>
            <a:chOff x="4194616" y="5261058"/>
            <a:chExt cx="2504494" cy="1017860"/>
          </a:xfrm>
        </p:grpSpPr>
        <p:grpSp>
          <p:nvGrpSpPr>
            <p:cNvPr id="39" name="组合 38">
              <a:extLst>
                <a:ext uri="{FF2B5EF4-FFF2-40B4-BE49-F238E27FC236}">
                  <a16:creationId xmlns:a16="http://schemas.microsoft.com/office/drawing/2014/main" id="{A9162612-6FC0-213D-D451-9186ADCCD088}"/>
                </a:ext>
              </a:extLst>
            </p:cNvPr>
            <p:cNvGrpSpPr/>
            <p:nvPr/>
          </p:nvGrpSpPr>
          <p:grpSpPr>
            <a:xfrm>
              <a:off x="4194616" y="5261058"/>
              <a:ext cx="2504494" cy="1017860"/>
              <a:chOff x="5449277" y="2172772"/>
              <a:chExt cx="2504494" cy="1017860"/>
            </a:xfrm>
          </p:grpSpPr>
          <p:sp>
            <p:nvSpPr>
              <p:cNvPr id="40" name="矩形: 圆角 39">
                <a:extLst>
                  <a:ext uri="{FF2B5EF4-FFF2-40B4-BE49-F238E27FC236}">
                    <a16:creationId xmlns:a16="http://schemas.microsoft.com/office/drawing/2014/main" id="{0FCF45BB-A17B-5D58-07FB-409863A31734}"/>
                  </a:ext>
                </a:extLst>
              </p:cNvPr>
              <p:cNvSpPr/>
              <p:nvPr/>
            </p:nvSpPr>
            <p:spPr>
              <a:xfrm>
                <a:off x="5449277" y="2172772"/>
                <a:ext cx="2504494" cy="1017860"/>
              </a:xfrm>
              <a:custGeom>
                <a:avLst/>
                <a:gdLst>
                  <a:gd name="connsiteX0" fmla="*/ 0 w 2504494"/>
                  <a:gd name="connsiteY0" fmla="*/ 169647 h 1017860"/>
                  <a:gd name="connsiteX1" fmla="*/ 169647 w 2504494"/>
                  <a:gd name="connsiteY1" fmla="*/ 0 h 1017860"/>
                  <a:gd name="connsiteX2" fmla="*/ 732599 w 2504494"/>
                  <a:gd name="connsiteY2" fmla="*/ 0 h 1017860"/>
                  <a:gd name="connsiteX3" fmla="*/ 1317203 w 2504494"/>
                  <a:gd name="connsiteY3" fmla="*/ 0 h 1017860"/>
                  <a:gd name="connsiteX4" fmla="*/ 1836851 w 2504494"/>
                  <a:gd name="connsiteY4" fmla="*/ 0 h 1017860"/>
                  <a:gd name="connsiteX5" fmla="*/ 2334847 w 2504494"/>
                  <a:gd name="connsiteY5" fmla="*/ 0 h 1017860"/>
                  <a:gd name="connsiteX6" fmla="*/ 2504494 w 2504494"/>
                  <a:gd name="connsiteY6" fmla="*/ 169647 h 1017860"/>
                  <a:gd name="connsiteX7" fmla="*/ 2504494 w 2504494"/>
                  <a:gd name="connsiteY7" fmla="*/ 848213 h 1017860"/>
                  <a:gd name="connsiteX8" fmla="*/ 2334847 w 2504494"/>
                  <a:gd name="connsiteY8" fmla="*/ 1017860 h 1017860"/>
                  <a:gd name="connsiteX9" fmla="*/ 1836851 w 2504494"/>
                  <a:gd name="connsiteY9" fmla="*/ 1017860 h 1017860"/>
                  <a:gd name="connsiteX10" fmla="*/ 1338855 w 2504494"/>
                  <a:gd name="connsiteY10" fmla="*/ 1017860 h 1017860"/>
                  <a:gd name="connsiteX11" fmla="*/ 862511 w 2504494"/>
                  <a:gd name="connsiteY11" fmla="*/ 1017860 h 1017860"/>
                  <a:gd name="connsiteX12" fmla="*/ 169647 w 2504494"/>
                  <a:gd name="connsiteY12" fmla="*/ 1017860 h 1017860"/>
                  <a:gd name="connsiteX13" fmla="*/ 0 w 2504494"/>
                  <a:gd name="connsiteY13" fmla="*/ 848213 h 1017860"/>
                  <a:gd name="connsiteX14" fmla="*/ 0 w 2504494"/>
                  <a:gd name="connsiteY14" fmla="*/ 169647 h 101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4494" h="1017860" fill="none" extrusionOk="0">
                    <a:moveTo>
                      <a:pt x="0" y="169647"/>
                    </a:moveTo>
                    <a:cubicBezTo>
                      <a:pt x="-4345" y="85731"/>
                      <a:pt x="75819" y="-19198"/>
                      <a:pt x="169647" y="0"/>
                    </a:cubicBezTo>
                    <a:cubicBezTo>
                      <a:pt x="355125" y="-27997"/>
                      <a:pt x="499152" y="25802"/>
                      <a:pt x="732599" y="0"/>
                    </a:cubicBezTo>
                    <a:cubicBezTo>
                      <a:pt x="966046" y="-25802"/>
                      <a:pt x="1178040" y="-1306"/>
                      <a:pt x="1317203" y="0"/>
                    </a:cubicBezTo>
                    <a:cubicBezTo>
                      <a:pt x="1456366" y="1306"/>
                      <a:pt x="1732562" y="5232"/>
                      <a:pt x="1836851" y="0"/>
                    </a:cubicBezTo>
                    <a:cubicBezTo>
                      <a:pt x="1941140" y="-5232"/>
                      <a:pt x="2193939" y="-3022"/>
                      <a:pt x="2334847" y="0"/>
                    </a:cubicBezTo>
                    <a:cubicBezTo>
                      <a:pt x="2437631" y="20113"/>
                      <a:pt x="2499645" y="71959"/>
                      <a:pt x="2504494" y="169647"/>
                    </a:cubicBezTo>
                    <a:cubicBezTo>
                      <a:pt x="2525052" y="460920"/>
                      <a:pt x="2511846" y="603313"/>
                      <a:pt x="2504494" y="848213"/>
                    </a:cubicBezTo>
                    <a:cubicBezTo>
                      <a:pt x="2497094" y="942536"/>
                      <a:pt x="2444666" y="1034582"/>
                      <a:pt x="2334847" y="1017860"/>
                    </a:cubicBezTo>
                    <a:cubicBezTo>
                      <a:pt x="2167437" y="1017859"/>
                      <a:pt x="1976942" y="1008739"/>
                      <a:pt x="1836851" y="1017860"/>
                    </a:cubicBezTo>
                    <a:cubicBezTo>
                      <a:pt x="1696760" y="1026981"/>
                      <a:pt x="1520736" y="1004561"/>
                      <a:pt x="1338855" y="1017860"/>
                    </a:cubicBezTo>
                    <a:cubicBezTo>
                      <a:pt x="1156974" y="1031159"/>
                      <a:pt x="1017114" y="1017617"/>
                      <a:pt x="862511" y="1017860"/>
                    </a:cubicBezTo>
                    <a:cubicBezTo>
                      <a:pt x="707908" y="1018103"/>
                      <a:pt x="402776" y="1038918"/>
                      <a:pt x="169647" y="1017860"/>
                    </a:cubicBezTo>
                    <a:cubicBezTo>
                      <a:pt x="81240" y="1013700"/>
                      <a:pt x="-4640" y="956619"/>
                      <a:pt x="0" y="848213"/>
                    </a:cubicBezTo>
                    <a:cubicBezTo>
                      <a:pt x="-19421" y="611218"/>
                      <a:pt x="23917" y="394669"/>
                      <a:pt x="0" y="169647"/>
                    </a:cubicBezTo>
                    <a:close/>
                  </a:path>
                  <a:path w="2504494" h="1017860" stroke="0" extrusionOk="0">
                    <a:moveTo>
                      <a:pt x="0" y="169647"/>
                    </a:moveTo>
                    <a:cubicBezTo>
                      <a:pt x="-3320" y="74268"/>
                      <a:pt x="82609" y="-5354"/>
                      <a:pt x="169647" y="0"/>
                    </a:cubicBezTo>
                    <a:cubicBezTo>
                      <a:pt x="321005" y="2841"/>
                      <a:pt x="428525" y="23686"/>
                      <a:pt x="645991" y="0"/>
                    </a:cubicBezTo>
                    <a:cubicBezTo>
                      <a:pt x="863457" y="-23686"/>
                      <a:pt x="1004599" y="-22036"/>
                      <a:pt x="1122335" y="0"/>
                    </a:cubicBezTo>
                    <a:cubicBezTo>
                      <a:pt x="1240071" y="22036"/>
                      <a:pt x="1487039" y="-17856"/>
                      <a:pt x="1685287" y="0"/>
                    </a:cubicBezTo>
                    <a:cubicBezTo>
                      <a:pt x="1883535" y="17856"/>
                      <a:pt x="2156184" y="20586"/>
                      <a:pt x="2334847" y="0"/>
                    </a:cubicBezTo>
                    <a:cubicBezTo>
                      <a:pt x="2433384" y="-15771"/>
                      <a:pt x="2519666" y="79390"/>
                      <a:pt x="2504494" y="169647"/>
                    </a:cubicBezTo>
                    <a:cubicBezTo>
                      <a:pt x="2502349" y="317220"/>
                      <a:pt x="2483003" y="647862"/>
                      <a:pt x="2504494" y="848213"/>
                    </a:cubicBezTo>
                    <a:cubicBezTo>
                      <a:pt x="2512696" y="936183"/>
                      <a:pt x="2432376" y="1002394"/>
                      <a:pt x="2334847" y="1017860"/>
                    </a:cubicBezTo>
                    <a:cubicBezTo>
                      <a:pt x="2199483" y="1024424"/>
                      <a:pt x="2082062" y="1015178"/>
                      <a:pt x="1858503" y="1017860"/>
                    </a:cubicBezTo>
                    <a:cubicBezTo>
                      <a:pt x="1634944" y="1020542"/>
                      <a:pt x="1485236" y="1011580"/>
                      <a:pt x="1382159" y="1017860"/>
                    </a:cubicBezTo>
                    <a:cubicBezTo>
                      <a:pt x="1279082" y="1024140"/>
                      <a:pt x="1081538" y="1026692"/>
                      <a:pt x="884163" y="1017860"/>
                    </a:cubicBezTo>
                    <a:cubicBezTo>
                      <a:pt x="686788" y="1009028"/>
                      <a:pt x="321814" y="1013161"/>
                      <a:pt x="169647" y="1017860"/>
                    </a:cubicBezTo>
                    <a:cubicBezTo>
                      <a:pt x="62344" y="1018464"/>
                      <a:pt x="2812" y="924400"/>
                      <a:pt x="0" y="848213"/>
                    </a:cubicBezTo>
                    <a:cubicBezTo>
                      <a:pt x="9198" y="705010"/>
                      <a:pt x="-12259" y="363283"/>
                      <a:pt x="0" y="169647"/>
                    </a:cubicBezTo>
                    <a:close/>
                  </a:path>
                </a:pathLst>
              </a:custGeom>
              <a:ln w="28575">
                <a:solidFill>
                  <a:srgbClr val="FF0000"/>
                </a:solidFill>
                <a:extLst>
                  <a:ext uri="{C807C97D-BFC1-408E-A445-0C87EB9F89A2}">
                    <ask:lineSketchStyleProps xmlns:ask="http://schemas.microsoft.com/office/drawing/2018/sketchyshapes" sd="4286975">
                      <a:prstGeom prst="roundRect">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solidFill>
                      <a:schemeClr val="tx1"/>
                    </a:solidFill>
                  </a:rPr>
                  <a:t>Actual</a:t>
                </a:r>
              </a:p>
              <a:p>
                <a:r>
                  <a:rPr lang="en-US" altLang="zh-CN" sz="2400" b="1" dirty="0">
                    <a:solidFill>
                      <a:schemeClr val="tx1"/>
                    </a:solidFill>
                  </a:rPr>
                  <a:t>Env.</a:t>
                </a:r>
                <a:endParaRPr lang="zh-CN" altLang="en-US" sz="2400" b="1" dirty="0">
                  <a:solidFill>
                    <a:schemeClr val="tx1"/>
                  </a:solidFill>
                </a:endParaRPr>
              </a:p>
            </p:txBody>
          </p:sp>
          <p:grpSp>
            <p:nvGrpSpPr>
              <p:cNvPr id="41" name="组合 40">
                <a:extLst>
                  <a:ext uri="{FF2B5EF4-FFF2-40B4-BE49-F238E27FC236}">
                    <a16:creationId xmlns:a16="http://schemas.microsoft.com/office/drawing/2014/main" id="{0CD5D071-4562-1B23-2D3F-7F6B0B11476B}"/>
                  </a:ext>
                </a:extLst>
              </p:cNvPr>
              <p:cNvGrpSpPr/>
              <p:nvPr/>
            </p:nvGrpSpPr>
            <p:grpSpPr>
              <a:xfrm>
                <a:off x="6975465" y="2503915"/>
                <a:ext cx="904552" cy="556746"/>
                <a:chOff x="1609647" y="4009914"/>
                <a:chExt cx="1335369" cy="821911"/>
              </a:xfrm>
            </p:grpSpPr>
            <p:sp>
              <p:nvSpPr>
                <p:cNvPr id="42" name="椭圆 41">
                  <a:extLst>
                    <a:ext uri="{FF2B5EF4-FFF2-40B4-BE49-F238E27FC236}">
                      <a16:creationId xmlns:a16="http://schemas.microsoft.com/office/drawing/2014/main" id="{96EDBDA0-5BF6-04CE-0631-5599FD0A7906}"/>
                    </a:ext>
                  </a:extLst>
                </p:cNvPr>
                <p:cNvSpPr/>
                <p:nvPr/>
              </p:nvSpPr>
              <p:spPr>
                <a:xfrm>
                  <a:off x="1609647" y="4016263"/>
                  <a:ext cx="344139" cy="344141"/>
                </a:xfrm>
                <a:custGeom>
                  <a:avLst/>
                  <a:gdLst>
                    <a:gd name="connsiteX0" fmla="*/ 0 w 344139"/>
                    <a:gd name="connsiteY0" fmla="*/ 172071 h 344141"/>
                    <a:gd name="connsiteX1" fmla="*/ 172070 w 344139"/>
                    <a:gd name="connsiteY1" fmla="*/ 0 h 344141"/>
                    <a:gd name="connsiteX2" fmla="*/ 344140 w 344139"/>
                    <a:gd name="connsiteY2" fmla="*/ 172071 h 344141"/>
                    <a:gd name="connsiteX3" fmla="*/ 172070 w 344139"/>
                    <a:gd name="connsiteY3" fmla="*/ 344142 h 344141"/>
                    <a:gd name="connsiteX4" fmla="*/ 0 w 344139"/>
                    <a:gd name="connsiteY4" fmla="*/ 172071 h 34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139" h="344141" fill="none" extrusionOk="0">
                      <a:moveTo>
                        <a:pt x="0" y="172071"/>
                      </a:moveTo>
                      <a:cubicBezTo>
                        <a:pt x="-4183" y="80839"/>
                        <a:pt x="69121" y="-18677"/>
                        <a:pt x="172070" y="0"/>
                      </a:cubicBezTo>
                      <a:cubicBezTo>
                        <a:pt x="253169" y="-6179"/>
                        <a:pt x="345228" y="80551"/>
                        <a:pt x="344140" y="172071"/>
                      </a:cubicBezTo>
                      <a:cubicBezTo>
                        <a:pt x="361924" y="261897"/>
                        <a:pt x="276791" y="350166"/>
                        <a:pt x="172070" y="344142"/>
                      </a:cubicBezTo>
                      <a:cubicBezTo>
                        <a:pt x="93405" y="358979"/>
                        <a:pt x="3688" y="271815"/>
                        <a:pt x="0" y="172071"/>
                      </a:cubicBezTo>
                      <a:close/>
                    </a:path>
                    <a:path w="344139" h="344141" stroke="0" extrusionOk="0">
                      <a:moveTo>
                        <a:pt x="0" y="172071"/>
                      </a:moveTo>
                      <a:cubicBezTo>
                        <a:pt x="-8975" y="81305"/>
                        <a:pt x="82299" y="-12989"/>
                        <a:pt x="172070" y="0"/>
                      </a:cubicBezTo>
                      <a:cubicBezTo>
                        <a:pt x="280077" y="-17923"/>
                        <a:pt x="363371" y="83478"/>
                        <a:pt x="344140" y="172071"/>
                      </a:cubicBezTo>
                      <a:cubicBezTo>
                        <a:pt x="351685" y="251321"/>
                        <a:pt x="270382" y="341831"/>
                        <a:pt x="172070" y="344142"/>
                      </a:cubicBezTo>
                      <a:cubicBezTo>
                        <a:pt x="68452" y="322110"/>
                        <a:pt x="-7307" y="282970"/>
                        <a:pt x="0" y="172071"/>
                      </a:cubicBezTo>
                      <a:close/>
                    </a:path>
                  </a:pathLst>
                </a:custGeom>
                <a:ln>
                  <a:solidFill>
                    <a:schemeClr val="bg1">
                      <a:lumMod val="50000"/>
                    </a:schemeClr>
                  </a:solidFill>
                  <a:extLst>
                    <a:ext uri="{C807C97D-BFC1-408E-A445-0C87EB9F89A2}">
                      <ask:lineSketchStyleProps xmlns:ask="http://schemas.microsoft.com/office/drawing/2018/sketchyshapes" sd="221090335">
                        <a:prstGeom prst="ellipse">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634A3FED-8228-0AD5-DD83-594B83BD2657}"/>
                    </a:ext>
                  </a:extLst>
                </p:cNvPr>
                <p:cNvSpPr/>
                <p:nvPr/>
              </p:nvSpPr>
              <p:spPr>
                <a:xfrm>
                  <a:off x="2600876" y="4016263"/>
                  <a:ext cx="344140" cy="344140"/>
                </a:xfrm>
                <a:custGeom>
                  <a:avLst/>
                  <a:gdLst>
                    <a:gd name="connsiteX0" fmla="*/ 0 w 344140"/>
                    <a:gd name="connsiteY0" fmla="*/ 172070 h 344140"/>
                    <a:gd name="connsiteX1" fmla="*/ 172070 w 344140"/>
                    <a:gd name="connsiteY1" fmla="*/ 0 h 344140"/>
                    <a:gd name="connsiteX2" fmla="*/ 344140 w 344140"/>
                    <a:gd name="connsiteY2" fmla="*/ 172070 h 344140"/>
                    <a:gd name="connsiteX3" fmla="*/ 172070 w 344140"/>
                    <a:gd name="connsiteY3" fmla="*/ 344140 h 344140"/>
                    <a:gd name="connsiteX4" fmla="*/ 0 w 344140"/>
                    <a:gd name="connsiteY4" fmla="*/ 172070 h 34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140" h="344140" fill="none" extrusionOk="0">
                      <a:moveTo>
                        <a:pt x="0" y="172070"/>
                      </a:moveTo>
                      <a:cubicBezTo>
                        <a:pt x="4192" y="66268"/>
                        <a:pt x="78416" y="13191"/>
                        <a:pt x="172070" y="0"/>
                      </a:cubicBezTo>
                      <a:cubicBezTo>
                        <a:pt x="274473" y="-12293"/>
                        <a:pt x="346835" y="71845"/>
                        <a:pt x="344140" y="172070"/>
                      </a:cubicBezTo>
                      <a:cubicBezTo>
                        <a:pt x="329816" y="285696"/>
                        <a:pt x="268868" y="345878"/>
                        <a:pt x="172070" y="344140"/>
                      </a:cubicBezTo>
                      <a:cubicBezTo>
                        <a:pt x="58691" y="348297"/>
                        <a:pt x="-2790" y="246908"/>
                        <a:pt x="0" y="172070"/>
                      </a:cubicBezTo>
                      <a:close/>
                    </a:path>
                    <a:path w="344140" h="344140" stroke="0" extrusionOk="0">
                      <a:moveTo>
                        <a:pt x="0" y="172070"/>
                      </a:moveTo>
                      <a:cubicBezTo>
                        <a:pt x="1353" y="83069"/>
                        <a:pt x="81051" y="-9862"/>
                        <a:pt x="172070" y="0"/>
                      </a:cubicBezTo>
                      <a:cubicBezTo>
                        <a:pt x="255152" y="-2452"/>
                        <a:pt x="342598" y="72289"/>
                        <a:pt x="344140" y="172070"/>
                      </a:cubicBezTo>
                      <a:cubicBezTo>
                        <a:pt x="347826" y="274258"/>
                        <a:pt x="259848" y="366593"/>
                        <a:pt x="172070" y="344140"/>
                      </a:cubicBezTo>
                      <a:cubicBezTo>
                        <a:pt x="71695" y="336072"/>
                        <a:pt x="-5806" y="251977"/>
                        <a:pt x="0" y="172070"/>
                      </a:cubicBezTo>
                      <a:close/>
                    </a:path>
                  </a:pathLst>
                </a:custGeom>
                <a:ln>
                  <a:solidFill>
                    <a:schemeClr val="bg1">
                      <a:lumMod val="50000"/>
                    </a:schemeClr>
                  </a:solidFill>
                  <a:extLst>
                    <a:ext uri="{C807C97D-BFC1-408E-A445-0C87EB9F89A2}">
                      <ask:lineSketchStyleProps xmlns:ask="http://schemas.microsoft.com/office/drawing/2018/sketchyshapes" sd="1737693893">
                        <a:prstGeom prst="ellipse">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04871F32-5A4A-465D-8F2C-9AE338874461}"/>
                    </a:ext>
                  </a:extLst>
                </p:cNvPr>
                <p:cNvSpPr/>
                <p:nvPr/>
              </p:nvSpPr>
              <p:spPr>
                <a:xfrm>
                  <a:off x="2124850" y="4487685"/>
                  <a:ext cx="344140" cy="344140"/>
                </a:xfrm>
                <a:custGeom>
                  <a:avLst/>
                  <a:gdLst>
                    <a:gd name="connsiteX0" fmla="*/ 0 w 344140"/>
                    <a:gd name="connsiteY0" fmla="*/ 172070 h 344140"/>
                    <a:gd name="connsiteX1" fmla="*/ 172070 w 344140"/>
                    <a:gd name="connsiteY1" fmla="*/ 0 h 344140"/>
                    <a:gd name="connsiteX2" fmla="*/ 344140 w 344140"/>
                    <a:gd name="connsiteY2" fmla="*/ 172070 h 344140"/>
                    <a:gd name="connsiteX3" fmla="*/ 172070 w 344140"/>
                    <a:gd name="connsiteY3" fmla="*/ 344140 h 344140"/>
                    <a:gd name="connsiteX4" fmla="*/ 0 w 344140"/>
                    <a:gd name="connsiteY4" fmla="*/ 172070 h 34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140" h="344140" fill="none" extrusionOk="0">
                      <a:moveTo>
                        <a:pt x="0" y="172070"/>
                      </a:moveTo>
                      <a:cubicBezTo>
                        <a:pt x="-3529" y="70351"/>
                        <a:pt x="65577" y="16613"/>
                        <a:pt x="172070" y="0"/>
                      </a:cubicBezTo>
                      <a:cubicBezTo>
                        <a:pt x="253577" y="6615"/>
                        <a:pt x="363602" y="68020"/>
                        <a:pt x="344140" y="172070"/>
                      </a:cubicBezTo>
                      <a:cubicBezTo>
                        <a:pt x="337822" y="285854"/>
                        <a:pt x="254938" y="361636"/>
                        <a:pt x="172070" y="344140"/>
                      </a:cubicBezTo>
                      <a:cubicBezTo>
                        <a:pt x="79155" y="347564"/>
                        <a:pt x="-3676" y="276919"/>
                        <a:pt x="0" y="172070"/>
                      </a:cubicBezTo>
                      <a:close/>
                    </a:path>
                    <a:path w="344140" h="344140" stroke="0" extrusionOk="0">
                      <a:moveTo>
                        <a:pt x="0" y="172070"/>
                      </a:moveTo>
                      <a:cubicBezTo>
                        <a:pt x="16549" y="68287"/>
                        <a:pt x="73479" y="-3201"/>
                        <a:pt x="172070" y="0"/>
                      </a:cubicBezTo>
                      <a:cubicBezTo>
                        <a:pt x="272483" y="3100"/>
                        <a:pt x="342401" y="100559"/>
                        <a:pt x="344140" y="172070"/>
                      </a:cubicBezTo>
                      <a:cubicBezTo>
                        <a:pt x="340635" y="261378"/>
                        <a:pt x="261156" y="345858"/>
                        <a:pt x="172070" y="344140"/>
                      </a:cubicBezTo>
                      <a:cubicBezTo>
                        <a:pt x="75201" y="341561"/>
                        <a:pt x="14409" y="252770"/>
                        <a:pt x="0" y="172070"/>
                      </a:cubicBezTo>
                      <a:close/>
                    </a:path>
                  </a:pathLst>
                </a:custGeom>
                <a:ln>
                  <a:solidFill>
                    <a:schemeClr val="bg1">
                      <a:lumMod val="50000"/>
                    </a:schemeClr>
                  </a:solidFill>
                  <a:extLst>
                    <a:ext uri="{C807C97D-BFC1-408E-A445-0C87EB9F89A2}">
                      <ask:lineSketchStyleProps xmlns:ask="http://schemas.microsoft.com/office/drawing/2018/sketchyshapes" sd="3236337725">
                        <a:prstGeom prst="ellipse">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45" name="连接符: 曲线 44">
                  <a:extLst>
                    <a:ext uri="{FF2B5EF4-FFF2-40B4-BE49-F238E27FC236}">
                      <a16:creationId xmlns:a16="http://schemas.microsoft.com/office/drawing/2014/main" id="{45AEAC8D-AED5-680E-9B43-1C998481844D}"/>
                    </a:ext>
                  </a:extLst>
                </p:cNvPr>
                <p:cNvCxnSpPr>
                  <a:cxnSpLocks/>
                  <a:stCxn id="42" idx="0"/>
                  <a:endCxn id="43" idx="0"/>
                </p:cNvCxnSpPr>
                <p:nvPr/>
              </p:nvCxnSpPr>
              <p:spPr>
                <a:xfrm rot="5400000" flipH="1" flipV="1">
                  <a:off x="2277331" y="3520649"/>
                  <a:ext cx="12700" cy="991229"/>
                </a:xfrm>
                <a:prstGeom prst="curvedConnector3">
                  <a:avLst>
                    <a:gd name="adj1" fmla="val 1800000"/>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46" name="连接符: 曲线 45">
                  <a:extLst>
                    <a:ext uri="{FF2B5EF4-FFF2-40B4-BE49-F238E27FC236}">
                      <a16:creationId xmlns:a16="http://schemas.microsoft.com/office/drawing/2014/main" id="{49A82A74-6B29-B980-04F3-004AADBC4BE5}"/>
                    </a:ext>
                  </a:extLst>
                </p:cNvPr>
                <p:cNvCxnSpPr>
                  <a:cxnSpLocks/>
                  <a:stCxn id="43" idx="4"/>
                  <a:endCxn id="44" idx="6"/>
                </p:cNvCxnSpPr>
                <p:nvPr/>
              </p:nvCxnSpPr>
              <p:spPr>
                <a:xfrm rot="5400000">
                  <a:off x="2471292" y="4358101"/>
                  <a:ext cx="299352" cy="303956"/>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47" name="连接符: 曲线 46">
                  <a:extLst>
                    <a:ext uri="{FF2B5EF4-FFF2-40B4-BE49-F238E27FC236}">
                      <a16:creationId xmlns:a16="http://schemas.microsoft.com/office/drawing/2014/main" id="{4D73272B-284E-12D5-BEB5-475CD13AEAB1}"/>
                    </a:ext>
                  </a:extLst>
                </p:cNvPr>
                <p:cNvCxnSpPr>
                  <a:cxnSpLocks/>
                  <a:stCxn id="44" idx="2"/>
                  <a:endCxn id="42" idx="4"/>
                </p:cNvCxnSpPr>
                <p:nvPr/>
              </p:nvCxnSpPr>
              <p:spPr>
                <a:xfrm rot="10800000">
                  <a:off x="1781718" y="4360403"/>
                  <a:ext cx="343133" cy="299352"/>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grpSp>
        </p:grpSp>
        <p:sp>
          <p:nvSpPr>
            <p:cNvPr id="12" name="椭圆 11">
              <a:extLst>
                <a:ext uri="{FF2B5EF4-FFF2-40B4-BE49-F238E27FC236}">
                  <a16:creationId xmlns:a16="http://schemas.microsoft.com/office/drawing/2014/main" id="{F39D2F89-268A-69AA-1F51-D3CF56F9360B}"/>
                </a:ext>
              </a:extLst>
            </p:cNvPr>
            <p:cNvSpPr/>
            <p:nvPr/>
          </p:nvSpPr>
          <p:spPr>
            <a:xfrm>
              <a:off x="5361852" y="5915833"/>
              <a:ext cx="233113" cy="233114"/>
            </a:xfrm>
            <a:custGeom>
              <a:avLst/>
              <a:gdLst>
                <a:gd name="connsiteX0" fmla="*/ 0 w 233113"/>
                <a:gd name="connsiteY0" fmla="*/ 116557 h 233114"/>
                <a:gd name="connsiteX1" fmla="*/ 116557 w 233113"/>
                <a:gd name="connsiteY1" fmla="*/ 0 h 233114"/>
                <a:gd name="connsiteX2" fmla="*/ 233114 w 233113"/>
                <a:gd name="connsiteY2" fmla="*/ 116557 h 233114"/>
                <a:gd name="connsiteX3" fmla="*/ 116557 w 233113"/>
                <a:gd name="connsiteY3" fmla="*/ 233114 h 233114"/>
                <a:gd name="connsiteX4" fmla="*/ 0 w 233113"/>
                <a:gd name="connsiteY4" fmla="*/ 116557 h 233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3" h="233114" fill="none" extrusionOk="0">
                  <a:moveTo>
                    <a:pt x="0" y="116557"/>
                  </a:moveTo>
                  <a:cubicBezTo>
                    <a:pt x="-6205" y="57821"/>
                    <a:pt x="51024" y="-2737"/>
                    <a:pt x="116557" y="0"/>
                  </a:cubicBezTo>
                  <a:cubicBezTo>
                    <a:pt x="171435" y="-4210"/>
                    <a:pt x="234712" y="57341"/>
                    <a:pt x="233114" y="116557"/>
                  </a:cubicBezTo>
                  <a:cubicBezTo>
                    <a:pt x="242693" y="178126"/>
                    <a:pt x="188922" y="238083"/>
                    <a:pt x="116557" y="233114"/>
                  </a:cubicBezTo>
                  <a:cubicBezTo>
                    <a:pt x="61620" y="241668"/>
                    <a:pt x="9220" y="192709"/>
                    <a:pt x="0" y="116557"/>
                  </a:cubicBezTo>
                  <a:close/>
                </a:path>
                <a:path w="233113" h="233114" stroke="0" extrusionOk="0">
                  <a:moveTo>
                    <a:pt x="0" y="116557"/>
                  </a:moveTo>
                  <a:cubicBezTo>
                    <a:pt x="-14283" y="58973"/>
                    <a:pt x="56950" y="-11767"/>
                    <a:pt x="116557" y="0"/>
                  </a:cubicBezTo>
                  <a:cubicBezTo>
                    <a:pt x="185915" y="-6887"/>
                    <a:pt x="239932" y="54467"/>
                    <a:pt x="233114" y="116557"/>
                  </a:cubicBezTo>
                  <a:cubicBezTo>
                    <a:pt x="233900" y="179286"/>
                    <a:pt x="188300" y="227921"/>
                    <a:pt x="116557" y="233114"/>
                  </a:cubicBezTo>
                  <a:cubicBezTo>
                    <a:pt x="46896" y="219545"/>
                    <a:pt x="-4471" y="190638"/>
                    <a:pt x="0" y="116557"/>
                  </a:cubicBezTo>
                  <a:close/>
                </a:path>
              </a:pathLst>
            </a:custGeom>
            <a:ln>
              <a:solidFill>
                <a:schemeClr val="bg1">
                  <a:lumMod val="50000"/>
                </a:schemeClr>
              </a:solidFill>
              <a:extLst>
                <a:ext uri="{C807C97D-BFC1-408E-A445-0C87EB9F89A2}">
                  <ask:lineSketchStyleProps xmlns:ask="http://schemas.microsoft.com/office/drawing/2018/sketchyshapes" sd="221090335">
                    <a:prstGeom prst="ellipse">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cxnSp>
          <p:nvCxnSpPr>
            <p:cNvPr id="15" name="连接符: 曲线 14">
              <a:extLst>
                <a:ext uri="{FF2B5EF4-FFF2-40B4-BE49-F238E27FC236}">
                  <a16:creationId xmlns:a16="http://schemas.microsoft.com/office/drawing/2014/main" id="{1C56379F-46D9-2F25-24BE-2095B1E93764}"/>
                </a:ext>
              </a:extLst>
            </p:cNvPr>
            <p:cNvCxnSpPr>
              <a:cxnSpLocks/>
              <a:stCxn id="44" idx="2"/>
              <a:endCxn id="12" idx="6"/>
            </p:cNvCxnSpPr>
            <p:nvPr/>
          </p:nvCxnSpPr>
          <p:spPr>
            <a:xfrm rot="10800000">
              <a:off x="5594966" y="6032390"/>
              <a:ext cx="474827" cy="12700"/>
            </a:xfrm>
            <a:prstGeom prst="curvedConnector3">
              <a:avLst>
                <a:gd name="adj1" fmla="val 50000"/>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19" name="连接符: 曲线 18">
              <a:extLst>
                <a:ext uri="{FF2B5EF4-FFF2-40B4-BE49-F238E27FC236}">
                  <a16:creationId xmlns:a16="http://schemas.microsoft.com/office/drawing/2014/main" id="{9BB91637-E9BB-23B5-B334-512158389A47}"/>
                </a:ext>
              </a:extLst>
            </p:cNvPr>
            <p:cNvCxnSpPr>
              <a:cxnSpLocks/>
              <a:stCxn id="12" idx="0"/>
              <a:endCxn id="42" idx="2"/>
            </p:cNvCxnSpPr>
            <p:nvPr/>
          </p:nvCxnSpPr>
          <p:spPr>
            <a:xfrm rot="5400000" flipH="1" flipV="1">
              <a:off x="5498219" y="5693249"/>
              <a:ext cx="202774" cy="242395"/>
            </a:xfrm>
            <a:prstGeom prst="curvedConnector2">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grpSp>
      <p:graphicFrame>
        <p:nvGraphicFramePr>
          <p:cNvPr id="8" name="表格 7">
            <a:extLst>
              <a:ext uri="{FF2B5EF4-FFF2-40B4-BE49-F238E27FC236}">
                <a16:creationId xmlns:a16="http://schemas.microsoft.com/office/drawing/2014/main" id="{8A1294C7-A426-C686-57EE-F405842359B4}"/>
              </a:ext>
            </a:extLst>
          </p:cNvPr>
          <p:cNvGraphicFramePr>
            <a:graphicFrameLocks noGrp="1"/>
          </p:cNvGraphicFramePr>
          <p:nvPr>
            <p:extLst>
              <p:ext uri="{D42A27DB-BD31-4B8C-83A1-F6EECF244321}">
                <p14:modId xmlns:p14="http://schemas.microsoft.com/office/powerpoint/2010/main" val="1321454095"/>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301667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6" grpId="0" animBg="1"/>
      <p:bldP spid="61" grpId="0" animBg="1"/>
      <p:bldP spid="6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B251D-692F-87CD-F48E-E9E01CF8A4C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A14AE75-2AAA-6346-1D7F-DE32DDEB39BC}"/>
              </a:ext>
            </a:extLst>
          </p:cNvPr>
          <p:cNvSpPr>
            <a:spLocks noGrp="1"/>
          </p:cNvSpPr>
          <p:nvPr>
            <p:ph type="title"/>
          </p:nvPr>
        </p:nvSpPr>
        <p:spPr/>
        <p:txBody>
          <a:bodyPr/>
          <a:lstStyle/>
          <a:p>
            <a:r>
              <a:rPr lang="en-US" altLang="zh-CN" dirty="0"/>
              <a:t>Robustness Computation Results</a:t>
            </a:r>
            <a:endParaRPr lang="zh-CN" altLang="en-US" dirty="0"/>
          </a:p>
        </p:txBody>
      </p:sp>
      <p:sp>
        <p:nvSpPr>
          <p:cNvPr id="4" name="灯片编号占位符 3">
            <a:extLst>
              <a:ext uri="{FF2B5EF4-FFF2-40B4-BE49-F238E27FC236}">
                <a16:creationId xmlns:a16="http://schemas.microsoft.com/office/drawing/2014/main" id="{EF259689-F186-BB37-0D95-860FEB3B2790}"/>
              </a:ext>
            </a:extLst>
          </p:cNvPr>
          <p:cNvSpPr>
            <a:spLocks noGrp="1"/>
          </p:cNvSpPr>
          <p:nvPr>
            <p:ph type="sldNum" sz="quarter" idx="12"/>
          </p:nvPr>
        </p:nvSpPr>
        <p:spPr/>
        <p:txBody>
          <a:bodyPr/>
          <a:lstStyle/>
          <a:p>
            <a:fld id="{74A724E5-CF81-458D-9F9A-C575B439CC43}" type="slidenum">
              <a:rPr lang="zh-CN" altLang="en-US" smtClean="0"/>
              <a:t>50</a:t>
            </a:fld>
            <a:endParaRPr lang="zh-CN" altLang="en-US"/>
          </a:p>
        </p:txBody>
      </p:sp>
      <p:graphicFrame>
        <p:nvGraphicFramePr>
          <p:cNvPr id="10" name="表格 9">
            <a:extLst>
              <a:ext uri="{FF2B5EF4-FFF2-40B4-BE49-F238E27FC236}">
                <a16:creationId xmlns:a16="http://schemas.microsoft.com/office/drawing/2014/main" id="{1BAEB728-6244-D2F0-FA9E-1811D14F6369}"/>
              </a:ext>
            </a:extLst>
          </p:cNvPr>
          <p:cNvGraphicFramePr>
            <a:graphicFrameLocks noGrp="1"/>
          </p:cNvGraphicFramePr>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graphicFrame>
        <p:nvGraphicFramePr>
          <p:cNvPr id="3" name="表格 2">
            <a:extLst>
              <a:ext uri="{FF2B5EF4-FFF2-40B4-BE49-F238E27FC236}">
                <a16:creationId xmlns:a16="http://schemas.microsoft.com/office/drawing/2014/main" id="{4396739E-8F47-6E3B-F523-03E8ABA6B5C7}"/>
              </a:ext>
            </a:extLst>
          </p:cNvPr>
          <p:cNvGraphicFramePr>
            <a:graphicFrameLocks noGrp="1"/>
          </p:cNvGraphicFramePr>
          <p:nvPr>
            <p:extLst>
              <p:ext uri="{D42A27DB-BD31-4B8C-83A1-F6EECF244321}">
                <p14:modId xmlns:p14="http://schemas.microsoft.com/office/powerpoint/2010/main" val="1412104854"/>
              </p:ext>
            </p:extLst>
          </p:nvPr>
        </p:nvGraphicFramePr>
        <p:xfrm>
          <a:off x="3009900" y="1600835"/>
          <a:ext cx="6172200" cy="5120640"/>
        </p:xfrm>
        <a:graphic>
          <a:graphicData uri="http://schemas.openxmlformats.org/drawingml/2006/table">
            <a:tbl>
              <a:tblPr firstRow="1" bandRow="1">
                <a:tableStyleId>{2D5ABB26-0587-4C30-8999-92F81FD0307C}</a:tableStyleId>
              </a:tblPr>
              <a:tblGrid>
                <a:gridCol w="2057400">
                  <a:extLst>
                    <a:ext uri="{9D8B030D-6E8A-4147-A177-3AD203B41FA5}">
                      <a16:colId xmlns:a16="http://schemas.microsoft.com/office/drawing/2014/main" val="3523820661"/>
                    </a:ext>
                  </a:extLst>
                </a:gridCol>
                <a:gridCol w="2057400">
                  <a:extLst>
                    <a:ext uri="{9D8B030D-6E8A-4147-A177-3AD203B41FA5}">
                      <a16:colId xmlns:a16="http://schemas.microsoft.com/office/drawing/2014/main" val="1216724943"/>
                    </a:ext>
                  </a:extLst>
                </a:gridCol>
                <a:gridCol w="2057400">
                  <a:extLst>
                    <a:ext uri="{9D8B030D-6E8A-4147-A177-3AD203B41FA5}">
                      <a16:colId xmlns:a16="http://schemas.microsoft.com/office/drawing/2014/main" val="1087381986"/>
                    </a:ext>
                  </a:extLst>
                </a:gridCol>
              </a:tblGrid>
              <a:tr h="163706">
                <a:tc>
                  <a:txBody>
                    <a:bodyPr/>
                    <a:lstStyle/>
                    <a:p>
                      <a:pPr algn="ctr"/>
                      <a:r>
                        <a:rPr lang="en-US" altLang="zh-CN" b="1" dirty="0"/>
                        <a:t>Problem</a:t>
                      </a:r>
                      <a:endParaRPr lang="zh-CN" alt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dirty="0"/>
                        <a:t>Model Size</a:t>
                      </a:r>
                      <a:endParaRPr lang="zh-CN" alt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b="1" dirty="0"/>
                        <a:t>Time (s)</a:t>
                      </a:r>
                      <a:endParaRPr lang="zh-CN" alt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6754416"/>
                  </a:ext>
                </a:extLst>
              </a:tr>
              <a:tr h="165980">
                <a:tc>
                  <a:txBody>
                    <a:bodyPr/>
                    <a:lstStyle/>
                    <a:p>
                      <a:pPr algn="l"/>
                      <a:r>
                        <a:rPr lang="en-US" altLang="zh-CN" dirty="0"/>
                        <a:t>Therac-25</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35</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0.098</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8204638"/>
                  </a:ext>
                </a:extLst>
              </a:tr>
              <a:tr h="165980">
                <a:tc>
                  <a:txBody>
                    <a:bodyPr/>
                    <a:lstStyle/>
                    <a:p>
                      <a:pPr algn="l"/>
                      <a:r>
                        <a:rPr lang="en-US" altLang="zh-CN" dirty="0"/>
                        <a:t>Naïve Protocol</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41</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0.102</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0529557"/>
                  </a:ext>
                </a:extLst>
              </a:tr>
              <a:tr h="165980">
                <a:tc>
                  <a:txBody>
                    <a:bodyPr/>
                    <a:lstStyle/>
                    <a:p>
                      <a:pPr algn="l"/>
                      <a:r>
                        <a:rPr lang="en-US" altLang="zh-CN" dirty="0"/>
                        <a:t>ABP</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23</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0.177</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95823867"/>
                  </a:ext>
                </a:extLst>
              </a:tr>
              <a:tr h="165980">
                <a:tc>
                  <a:txBody>
                    <a:bodyPr/>
                    <a:lstStyle/>
                    <a:p>
                      <a:pPr algn="l"/>
                      <a:r>
                        <a:rPr lang="en-US" altLang="zh-CN" dirty="0"/>
                        <a:t>Voting-1-1</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69</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0.150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9380498"/>
                  </a:ext>
                </a:extLst>
              </a:tr>
              <a:tr h="165980">
                <a:tc>
                  <a:txBody>
                    <a:bodyPr/>
                    <a:lstStyle/>
                    <a:p>
                      <a:pPr algn="l"/>
                      <a:r>
                        <a:rPr lang="en-US" altLang="zh-CN" dirty="0"/>
                        <a:t>Voting-2-2</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373</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0.178</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9999071"/>
                  </a:ext>
                </a:extLst>
              </a:tr>
              <a:tr h="165980">
                <a:tc>
                  <a:txBody>
                    <a:bodyPr/>
                    <a:lstStyle/>
                    <a:p>
                      <a:pPr algn="l"/>
                      <a:r>
                        <a:rPr lang="en-US" altLang="zh-CN" dirty="0"/>
                        <a:t>Voting-3-3</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1,109</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0.230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90449294"/>
                  </a:ext>
                </a:extLst>
              </a:tr>
              <a:tr h="165980">
                <a:tc>
                  <a:txBody>
                    <a:bodyPr/>
                    <a:lstStyle/>
                    <a:p>
                      <a:pPr algn="l"/>
                      <a:r>
                        <a:rPr lang="en-US" altLang="zh-CN" dirty="0"/>
                        <a:t>Voting-4-4</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2,469</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0.296</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11927802"/>
                  </a:ext>
                </a:extLst>
              </a:tr>
              <a:tr h="165980">
                <a:tc>
                  <a:txBody>
                    <a:bodyPr/>
                    <a:lstStyle/>
                    <a:p>
                      <a:pPr algn="l"/>
                      <a:r>
                        <a:rPr lang="en-US" altLang="zh-CN" dirty="0"/>
                        <a:t>Oyster-1</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289</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0.203</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8630755"/>
                  </a:ext>
                </a:extLst>
              </a:tr>
              <a:tr h="165980">
                <a:tc>
                  <a:txBody>
                    <a:bodyPr/>
                    <a:lstStyle/>
                    <a:p>
                      <a:pPr algn="l"/>
                      <a:r>
                        <a:rPr lang="en-US" altLang="zh-CN" dirty="0"/>
                        <a:t>Oyster-3</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961</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0.310</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4881670"/>
                  </a:ext>
                </a:extLst>
              </a:tr>
              <a:tr h="165980">
                <a:tc>
                  <a:txBody>
                    <a:bodyPr/>
                    <a:lstStyle/>
                    <a:p>
                      <a:pPr algn="l"/>
                      <a:r>
                        <a:rPr lang="en-US" altLang="zh-CN" dirty="0"/>
                        <a:t>Oyster-5</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2,017</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0.522</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3765981"/>
                  </a:ext>
                </a:extLst>
              </a:tr>
              <a:tr h="165980">
                <a:tc>
                  <a:txBody>
                    <a:bodyPr/>
                    <a:lstStyle/>
                    <a:p>
                      <a:pPr algn="l"/>
                      <a:r>
                        <a:rPr lang="en-US" altLang="zh-CN" dirty="0"/>
                        <a:t>Pump-1</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163</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0.141</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270755"/>
                  </a:ext>
                </a:extLst>
              </a:tr>
              <a:tr h="165980">
                <a:tc>
                  <a:txBody>
                    <a:bodyPr/>
                    <a:lstStyle/>
                    <a:p>
                      <a:pPr algn="l"/>
                      <a:r>
                        <a:rPr lang="en-US" altLang="zh-CN" dirty="0"/>
                        <a:t>Pump-2</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1,679</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0.263</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6208032"/>
                  </a:ext>
                </a:extLst>
              </a:tr>
              <a:tr h="165980">
                <a:tc>
                  <a:txBody>
                    <a:bodyPr/>
                    <a:lstStyle/>
                    <a:p>
                      <a:pPr algn="l"/>
                      <a:r>
                        <a:rPr lang="en-US" altLang="zh-CN" dirty="0"/>
                        <a:t>Pump-3</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19,435</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dirty="0"/>
                        <a:t>1.097</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7783508"/>
                  </a:ext>
                </a:extLst>
              </a:tr>
            </a:tbl>
          </a:graphicData>
        </a:graphic>
      </p:graphicFrame>
      <p:sp>
        <p:nvSpPr>
          <p:cNvPr id="5" name="矩形: 圆角 4">
            <a:extLst>
              <a:ext uri="{FF2B5EF4-FFF2-40B4-BE49-F238E27FC236}">
                <a16:creationId xmlns:a16="http://schemas.microsoft.com/office/drawing/2014/main" id="{2836A732-961A-A344-3C65-41EC7B6D7619}"/>
              </a:ext>
            </a:extLst>
          </p:cNvPr>
          <p:cNvSpPr/>
          <p:nvPr/>
        </p:nvSpPr>
        <p:spPr>
          <a:xfrm>
            <a:off x="7322821" y="1616075"/>
            <a:ext cx="1988820" cy="5066665"/>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46904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18DC8-5B75-17E0-1CBF-F4BCCE932AB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545E753-D8DF-6AC1-307B-F059DD85CE07}"/>
              </a:ext>
            </a:extLst>
          </p:cNvPr>
          <p:cNvSpPr>
            <a:spLocks noGrp="1"/>
          </p:cNvSpPr>
          <p:nvPr>
            <p:ph type="title"/>
          </p:nvPr>
        </p:nvSpPr>
        <p:spPr/>
        <p:txBody>
          <a:bodyPr/>
          <a:lstStyle/>
          <a:p>
            <a:r>
              <a:rPr lang="en-US" altLang="zh-CN" dirty="0"/>
              <a:t>Robustification-by-Control Results</a:t>
            </a:r>
            <a:endParaRPr lang="zh-CN" altLang="en-US" dirty="0"/>
          </a:p>
        </p:txBody>
      </p:sp>
      <p:sp>
        <p:nvSpPr>
          <p:cNvPr id="4" name="灯片编号占位符 3">
            <a:extLst>
              <a:ext uri="{FF2B5EF4-FFF2-40B4-BE49-F238E27FC236}">
                <a16:creationId xmlns:a16="http://schemas.microsoft.com/office/drawing/2014/main" id="{4A6B0B34-04B8-FED4-FA0A-B56949E7812E}"/>
              </a:ext>
            </a:extLst>
          </p:cNvPr>
          <p:cNvSpPr>
            <a:spLocks noGrp="1"/>
          </p:cNvSpPr>
          <p:nvPr>
            <p:ph type="sldNum" sz="quarter" idx="12"/>
          </p:nvPr>
        </p:nvSpPr>
        <p:spPr/>
        <p:txBody>
          <a:bodyPr/>
          <a:lstStyle/>
          <a:p>
            <a:fld id="{74A724E5-CF81-458D-9F9A-C575B439CC43}" type="slidenum">
              <a:rPr lang="zh-CN" altLang="en-US" smtClean="0"/>
              <a:t>51</a:t>
            </a:fld>
            <a:endParaRPr lang="zh-CN" altLang="en-US"/>
          </a:p>
        </p:txBody>
      </p:sp>
      <p:graphicFrame>
        <p:nvGraphicFramePr>
          <p:cNvPr id="11" name="表格 10">
            <a:extLst>
              <a:ext uri="{FF2B5EF4-FFF2-40B4-BE49-F238E27FC236}">
                <a16:creationId xmlns:a16="http://schemas.microsoft.com/office/drawing/2014/main" id="{DB48FB8C-C154-2DF5-E3F3-518A92CD881C}"/>
              </a:ext>
            </a:extLst>
          </p:cNvPr>
          <p:cNvGraphicFramePr>
            <a:graphicFrameLocks noGrp="1"/>
          </p:cNvGraphicFramePr>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graphicFrame>
        <p:nvGraphicFramePr>
          <p:cNvPr id="3" name="表格 2">
            <a:extLst>
              <a:ext uri="{FF2B5EF4-FFF2-40B4-BE49-F238E27FC236}">
                <a16:creationId xmlns:a16="http://schemas.microsoft.com/office/drawing/2014/main" id="{03C4E43D-FF49-A4C7-F557-9080C4AC8F22}"/>
              </a:ext>
            </a:extLst>
          </p:cNvPr>
          <p:cNvGraphicFramePr>
            <a:graphicFrameLocks noGrp="1"/>
          </p:cNvGraphicFramePr>
          <p:nvPr>
            <p:extLst>
              <p:ext uri="{D42A27DB-BD31-4B8C-83A1-F6EECF244321}">
                <p14:modId xmlns:p14="http://schemas.microsoft.com/office/powerpoint/2010/main" val="1770539990"/>
              </p:ext>
            </p:extLst>
          </p:nvPr>
        </p:nvGraphicFramePr>
        <p:xfrm>
          <a:off x="982979" y="1601470"/>
          <a:ext cx="10226041" cy="4754880"/>
        </p:xfrm>
        <a:graphic>
          <a:graphicData uri="http://schemas.openxmlformats.org/drawingml/2006/table">
            <a:tbl>
              <a:tblPr firstRow="1" bandRow="1">
                <a:tableStyleId>{2D5ABB26-0587-4C30-8999-92F81FD0307C}</a:tableStyleId>
              </a:tblPr>
              <a:tblGrid>
                <a:gridCol w="1460863">
                  <a:extLst>
                    <a:ext uri="{9D8B030D-6E8A-4147-A177-3AD203B41FA5}">
                      <a16:colId xmlns:a16="http://schemas.microsoft.com/office/drawing/2014/main" val="537318705"/>
                    </a:ext>
                  </a:extLst>
                </a:gridCol>
                <a:gridCol w="1460863">
                  <a:extLst>
                    <a:ext uri="{9D8B030D-6E8A-4147-A177-3AD203B41FA5}">
                      <a16:colId xmlns:a16="http://schemas.microsoft.com/office/drawing/2014/main" val="3565201200"/>
                    </a:ext>
                  </a:extLst>
                </a:gridCol>
                <a:gridCol w="1460863">
                  <a:extLst>
                    <a:ext uri="{9D8B030D-6E8A-4147-A177-3AD203B41FA5}">
                      <a16:colId xmlns:a16="http://schemas.microsoft.com/office/drawing/2014/main" val="2306944649"/>
                    </a:ext>
                  </a:extLst>
                </a:gridCol>
                <a:gridCol w="1460863">
                  <a:extLst>
                    <a:ext uri="{9D8B030D-6E8A-4147-A177-3AD203B41FA5}">
                      <a16:colId xmlns:a16="http://schemas.microsoft.com/office/drawing/2014/main" val="2778013293"/>
                    </a:ext>
                  </a:extLst>
                </a:gridCol>
                <a:gridCol w="1460863">
                  <a:extLst>
                    <a:ext uri="{9D8B030D-6E8A-4147-A177-3AD203B41FA5}">
                      <a16:colId xmlns:a16="http://schemas.microsoft.com/office/drawing/2014/main" val="1632391031"/>
                    </a:ext>
                  </a:extLst>
                </a:gridCol>
                <a:gridCol w="1460863">
                  <a:extLst>
                    <a:ext uri="{9D8B030D-6E8A-4147-A177-3AD203B41FA5}">
                      <a16:colId xmlns:a16="http://schemas.microsoft.com/office/drawing/2014/main" val="3896476013"/>
                    </a:ext>
                  </a:extLst>
                </a:gridCol>
                <a:gridCol w="1460863">
                  <a:extLst>
                    <a:ext uri="{9D8B030D-6E8A-4147-A177-3AD203B41FA5}">
                      <a16:colId xmlns:a16="http://schemas.microsoft.com/office/drawing/2014/main" val="1566853915"/>
                    </a:ext>
                  </a:extLst>
                </a:gridCol>
              </a:tblGrid>
              <a:tr h="286839">
                <a:tc rowSpan="2">
                  <a:txBody>
                    <a:bodyPr/>
                    <a:lstStyle/>
                    <a:p>
                      <a:pPr algn="ctr"/>
                      <a:r>
                        <a:rPr lang="en-US" altLang="zh-CN" sz="1800" b="1" dirty="0"/>
                        <a:t>Problem</a:t>
                      </a:r>
                      <a:endParaRPr lang="zh-CN" altLang="en-US" sz="18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altLang="zh-CN" sz="1800" b="1" dirty="0"/>
                        <a:t>Vanilla</a:t>
                      </a:r>
                      <a:endParaRPr lang="zh-CN" altLang="en-US" sz="18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altLang="zh-CN" sz="1800" b="1" dirty="0"/>
                        <a:t>OASIS</a:t>
                      </a:r>
                      <a:endParaRPr lang="zh-CN" altLang="en-US" sz="18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altLang="zh-CN" sz="1800" b="1" dirty="0"/>
                        <a:t>Our Approach</a:t>
                      </a:r>
                      <a:endParaRPr lang="zh-CN" altLang="en-US" sz="18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35345088"/>
                  </a:ext>
                </a:extLst>
              </a:tr>
              <a:tr h="286839">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dirty="0"/>
                        <a:t>Solution</a:t>
                      </a:r>
                      <a:endParaRPr lang="zh-CN" altLang="en-US" sz="18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dirty="0"/>
                        <a:t>Time (s)</a:t>
                      </a:r>
                      <a:endParaRPr lang="zh-CN" altLang="en-US" sz="18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dirty="0"/>
                        <a:t>Solution</a:t>
                      </a:r>
                      <a:endParaRPr lang="zh-CN" altLang="en-US" sz="18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dirty="0"/>
                        <a:t>Time (s)</a:t>
                      </a:r>
                      <a:endParaRPr lang="zh-CN" altLang="en-US" sz="18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dirty="0"/>
                        <a:t>Solution</a:t>
                      </a:r>
                      <a:endParaRPr lang="zh-CN" altLang="en-US" sz="18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dirty="0"/>
                        <a:t>Time (s)</a:t>
                      </a:r>
                      <a:endParaRPr lang="zh-CN" altLang="en-US" sz="18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46573064"/>
                  </a:ext>
                </a:extLst>
              </a:tr>
              <a:tr h="286839">
                <a:tc>
                  <a:txBody>
                    <a:bodyPr/>
                    <a:lstStyle/>
                    <a:p>
                      <a:pPr algn="l"/>
                      <a:r>
                        <a:rPr lang="en-US" altLang="zh-CN" sz="1800" dirty="0"/>
                        <a:t>Therac-25</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0.253</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accent6"/>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0.245</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0.369</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1032140"/>
                  </a:ext>
                </a:extLst>
              </a:tr>
              <a:tr h="286839">
                <a:tc>
                  <a:txBody>
                    <a:bodyPr/>
                    <a:lstStyle/>
                    <a:p>
                      <a:pPr algn="l"/>
                      <a:r>
                        <a:rPr lang="en-US" altLang="zh-CN" sz="1800" dirty="0"/>
                        <a:t>Voting-1-1</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0.231</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b="1" dirty="0">
                          <a:solidFill>
                            <a:schemeClr val="accent4"/>
                          </a:solidFill>
                        </a:rPr>
                        <a:t>⊘</a:t>
                      </a:r>
                      <a:endParaRPr lang="zh-CN" altLang="en-US" sz="1800" b="1" dirty="0">
                        <a:solidFill>
                          <a:schemeClr val="accent4"/>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0.322</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0.416</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4259700"/>
                  </a:ext>
                </a:extLst>
              </a:tr>
              <a:tr h="286839">
                <a:tc>
                  <a:txBody>
                    <a:bodyPr/>
                    <a:lstStyle/>
                    <a:p>
                      <a:pPr algn="l"/>
                      <a:r>
                        <a:rPr lang="en-US" altLang="zh-CN" sz="1800" dirty="0"/>
                        <a:t>Voting-2-2</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0.378</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7.864</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1.609</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8473106"/>
                  </a:ext>
                </a:extLst>
              </a:tr>
              <a:tr h="286839">
                <a:tc>
                  <a:txBody>
                    <a:bodyPr/>
                    <a:lstStyle/>
                    <a:p>
                      <a:pPr algn="l"/>
                      <a:r>
                        <a:rPr lang="en-US" altLang="zh-CN" sz="1800" dirty="0"/>
                        <a:t>Voting-3-3</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0.973</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152.846</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8.820</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2998695"/>
                  </a:ext>
                </a:extLst>
              </a:tr>
              <a:tr h="286839">
                <a:tc>
                  <a:txBody>
                    <a:bodyPr/>
                    <a:lstStyle/>
                    <a:p>
                      <a:pPr algn="l"/>
                      <a:r>
                        <a:rPr lang="en-US" altLang="zh-CN" sz="1800" dirty="0"/>
                        <a:t>Voting-4-4</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2.864</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T/O</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95.488</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946114"/>
                  </a:ext>
                </a:extLst>
              </a:tr>
              <a:tr h="286839">
                <a:tc>
                  <a:txBody>
                    <a:bodyPr/>
                    <a:lstStyle/>
                    <a:p>
                      <a:pPr algn="l"/>
                      <a:r>
                        <a:rPr lang="en-US" altLang="zh-CN" sz="1800" dirty="0"/>
                        <a:t>Oyster-1</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accent6"/>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0.310</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0.305</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0.320</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6596565"/>
                  </a:ext>
                </a:extLst>
              </a:tr>
              <a:tr h="286839">
                <a:tc>
                  <a:txBody>
                    <a:bodyPr/>
                    <a:lstStyle/>
                    <a:p>
                      <a:pPr algn="l"/>
                      <a:r>
                        <a:rPr lang="en-US" altLang="zh-CN" sz="1800" dirty="0"/>
                        <a:t>Oyster-3</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accent6"/>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0.417</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0.472</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0.492</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9623914"/>
                  </a:ext>
                </a:extLst>
              </a:tr>
              <a:tr h="286839">
                <a:tc>
                  <a:txBody>
                    <a:bodyPr/>
                    <a:lstStyle/>
                    <a:p>
                      <a:pPr algn="l"/>
                      <a:r>
                        <a:rPr lang="en-US" altLang="zh-CN" sz="1800" dirty="0"/>
                        <a:t>Oyster-5</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accent6"/>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0.592</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0.668</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0.691</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7937101"/>
                  </a:ext>
                </a:extLst>
              </a:tr>
              <a:tr h="286839">
                <a:tc>
                  <a:txBody>
                    <a:bodyPr/>
                    <a:lstStyle/>
                    <a:p>
                      <a:pPr algn="l"/>
                      <a:r>
                        <a:rPr lang="en-US" altLang="zh-CN" sz="1800" dirty="0"/>
                        <a:t>Pump-1</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0.269</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b="1" dirty="0">
                          <a:solidFill>
                            <a:schemeClr val="accent4"/>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0.765</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0.937</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6729204"/>
                  </a:ext>
                </a:extLst>
              </a:tr>
              <a:tr h="286839">
                <a:tc>
                  <a:txBody>
                    <a:bodyPr/>
                    <a:lstStyle/>
                    <a:p>
                      <a:pPr algn="l"/>
                      <a:r>
                        <a:rPr lang="en-US" altLang="zh-CN" sz="1800" dirty="0"/>
                        <a:t>Pump-2</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0.689</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b="1" dirty="0">
                          <a:solidFill>
                            <a:schemeClr val="accent4"/>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5.083</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8.706</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6368145"/>
                  </a:ext>
                </a:extLst>
              </a:tr>
              <a:tr h="286839">
                <a:tc>
                  <a:txBody>
                    <a:bodyPr/>
                    <a:lstStyle/>
                    <a:p>
                      <a:pPr algn="l"/>
                      <a:r>
                        <a:rPr lang="en-US" altLang="zh-CN" sz="1800" dirty="0"/>
                        <a:t>Pump-3</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4.329</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b="1" dirty="0">
                          <a:solidFill>
                            <a:schemeClr val="accent4"/>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222.528</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346.211</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5765422"/>
                  </a:ext>
                </a:extLst>
              </a:tr>
            </a:tbl>
          </a:graphicData>
        </a:graphic>
      </p:graphicFrame>
      <p:sp>
        <p:nvSpPr>
          <p:cNvPr id="5" name="对话气泡: 圆角矩形 4">
            <a:extLst>
              <a:ext uri="{FF2B5EF4-FFF2-40B4-BE49-F238E27FC236}">
                <a16:creationId xmlns:a16="http://schemas.microsoft.com/office/drawing/2014/main" id="{B316884E-9E4C-0E6C-6782-BDA5D6924958}"/>
              </a:ext>
            </a:extLst>
          </p:cNvPr>
          <p:cNvSpPr/>
          <p:nvPr/>
        </p:nvSpPr>
        <p:spPr>
          <a:xfrm>
            <a:off x="1338713" y="2269723"/>
            <a:ext cx="2302109" cy="1052318"/>
          </a:xfrm>
          <a:prstGeom prst="wedgeRoundRectCallout">
            <a:avLst>
              <a:gd name="adj1" fmla="val 48002"/>
              <a:gd name="adj2" fmla="val -76582"/>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solidFill>
                  <a:schemeClr val="tx1"/>
                </a:solidFill>
              </a:rPr>
              <a:t>Only controller synthesis</a:t>
            </a:r>
          </a:p>
        </p:txBody>
      </p:sp>
      <p:sp>
        <p:nvSpPr>
          <p:cNvPr id="6" name="对话气泡: 圆角矩形 5">
            <a:extLst>
              <a:ext uri="{FF2B5EF4-FFF2-40B4-BE49-F238E27FC236}">
                <a16:creationId xmlns:a16="http://schemas.microsoft.com/office/drawing/2014/main" id="{74DBBF86-34A5-54D2-457C-25A80E81FCBA}"/>
              </a:ext>
            </a:extLst>
          </p:cNvPr>
          <p:cNvSpPr/>
          <p:nvPr/>
        </p:nvSpPr>
        <p:spPr>
          <a:xfrm>
            <a:off x="4753088" y="2342574"/>
            <a:ext cx="3979851" cy="1575085"/>
          </a:xfrm>
          <a:prstGeom prst="wedgeRoundRectCallout">
            <a:avLst>
              <a:gd name="adj1" fmla="val 9487"/>
              <a:gd name="adj2" fmla="val -73779"/>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solidFill>
                  <a:schemeClr val="tx1"/>
                </a:solidFill>
              </a:rPr>
              <a:t>Controller synthesis with event abstraction (allowing adding new behaviors).</a:t>
            </a:r>
          </a:p>
        </p:txBody>
      </p:sp>
    </p:spTree>
    <p:extLst>
      <p:ext uri="{BB962C8B-B14F-4D97-AF65-F5344CB8AC3E}">
        <p14:creationId xmlns:p14="http://schemas.microsoft.com/office/powerpoint/2010/main" val="3577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66339-840F-FA79-0CA2-0C7BF55DD7E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2F8D39F-FB3D-F9CE-9510-34557DFA88A0}"/>
              </a:ext>
            </a:extLst>
          </p:cNvPr>
          <p:cNvSpPr>
            <a:spLocks noGrp="1"/>
          </p:cNvSpPr>
          <p:nvPr>
            <p:ph type="title"/>
          </p:nvPr>
        </p:nvSpPr>
        <p:spPr/>
        <p:txBody>
          <a:bodyPr/>
          <a:lstStyle/>
          <a:p>
            <a:r>
              <a:rPr lang="en-US" altLang="zh-CN" dirty="0"/>
              <a:t>Robustification-by-Control Results</a:t>
            </a:r>
            <a:endParaRPr lang="zh-CN" altLang="en-US" dirty="0"/>
          </a:p>
        </p:txBody>
      </p:sp>
      <p:sp>
        <p:nvSpPr>
          <p:cNvPr id="4" name="灯片编号占位符 3">
            <a:extLst>
              <a:ext uri="{FF2B5EF4-FFF2-40B4-BE49-F238E27FC236}">
                <a16:creationId xmlns:a16="http://schemas.microsoft.com/office/drawing/2014/main" id="{6EFFB122-A8D0-9408-D5E2-933A3955C880}"/>
              </a:ext>
            </a:extLst>
          </p:cNvPr>
          <p:cNvSpPr>
            <a:spLocks noGrp="1"/>
          </p:cNvSpPr>
          <p:nvPr>
            <p:ph type="sldNum" sz="quarter" idx="12"/>
          </p:nvPr>
        </p:nvSpPr>
        <p:spPr/>
        <p:txBody>
          <a:bodyPr/>
          <a:lstStyle/>
          <a:p>
            <a:fld id="{74A724E5-CF81-458D-9F9A-C575B439CC43}" type="slidenum">
              <a:rPr lang="zh-CN" altLang="en-US" smtClean="0"/>
              <a:t>52</a:t>
            </a:fld>
            <a:endParaRPr lang="zh-CN" altLang="en-US"/>
          </a:p>
        </p:txBody>
      </p:sp>
      <p:graphicFrame>
        <p:nvGraphicFramePr>
          <p:cNvPr id="11" name="表格 10">
            <a:extLst>
              <a:ext uri="{FF2B5EF4-FFF2-40B4-BE49-F238E27FC236}">
                <a16:creationId xmlns:a16="http://schemas.microsoft.com/office/drawing/2014/main" id="{73E9554A-5604-D2A7-577B-BAB590AE6070}"/>
              </a:ext>
            </a:extLst>
          </p:cNvPr>
          <p:cNvGraphicFramePr>
            <a:graphicFrameLocks noGrp="1"/>
          </p:cNvGraphicFramePr>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graphicFrame>
        <p:nvGraphicFramePr>
          <p:cNvPr id="3" name="表格 2">
            <a:extLst>
              <a:ext uri="{FF2B5EF4-FFF2-40B4-BE49-F238E27FC236}">
                <a16:creationId xmlns:a16="http://schemas.microsoft.com/office/drawing/2014/main" id="{CC7D8B34-9AAA-CF87-2E24-C1C0C6B11D82}"/>
              </a:ext>
            </a:extLst>
          </p:cNvPr>
          <p:cNvGraphicFramePr>
            <a:graphicFrameLocks noGrp="1"/>
          </p:cNvGraphicFramePr>
          <p:nvPr/>
        </p:nvGraphicFramePr>
        <p:xfrm>
          <a:off x="982979" y="1601470"/>
          <a:ext cx="10226041" cy="4754880"/>
        </p:xfrm>
        <a:graphic>
          <a:graphicData uri="http://schemas.openxmlformats.org/drawingml/2006/table">
            <a:tbl>
              <a:tblPr firstRow="1" bandRow="1">
                <a:tableStyleId>{2D5ABB26-0587-4C30-8999-92F81FD0307C}</a:tableStyleId>
              </a:tblPr>
              <a:tblGrid>
                <a:gridCol w="1460863">
                  <a:extLst>
                    <a:ext uri="{9D8B030D-6E8A-4147-A177-3AD203B41FA5}">
                      <a16:colId xmlns:a16="http://schemas.microsoft.com/office/drawing/2014/main" val="537318705"/>
                    </a:ext>
                  </a:extLst>
                </a:gridCol>
                <a:gridCol w="1460863">
                  <a:extLst>
                    <a:ext uri="{9D8B030D-6E8A-4147-A177-3AD203B41FA5}">
                      <a16:colId xmlns:a16="http://schemas.microsoft.com/office/drawing/2014/main" val="3565201200"/>
                    </a:ext>
                  </a:extLst>
                </a:gridCol>
                <a:gridCol w="1460863">
                  <a:extLst>
                    <a:ext uri="{9D8B030D-6E8A-4147-A177-3AD203B41FA5}">
                      <a16:colId xmlns:a16="http://schemas.microsoft.com/office/drawing/2014/main" val="2306944649"/>
                    </a:ext>
                  </a:extLst>
                </a:gridCol>
                <a:gridCol w="1460863">
                  <a:extLst>
                    <a:ext uri="{9D8B030D-6E8A-4147-A177-3AD203B41FA5}">
                      <a16:colId xmlns:a16="http://schemas.microsoft.com/office/drawing/2014/main" val="2778013293"/>
                    </a:ext>
                  </a:extLst>
                </a:gridCol>
                <a:gridCol w="1460863">
                  <a:extLst>
                    <a:ext uri="{9D8B030D-6E8A-4147-A177-3AD203B41FA5}">
                      <a16:colId xmlns:a16="http://schemas.microsoft.com/office/drawing/2014/main" val="1632391031"/>
                    </a:ext>
                  </a:extLst>
                </a:gridCol>
                <a:gridCol w="1460863">
                  <a:extLst>
                    <a:ext uri="{9D8B030D-6E8A-4147-A177-3AD203B41FA5}">
                      <a16:colId xmlns:a16="http://schemas.microsoft.com/office/drawing/2014/main" val="3896476013"/>
                    </a:ext>
                  </a:extLst>
                </a:gridCol>
                <a:gridCol w="1460863">
                  <a:extLst>
                    <a:ext uri="{9D8B030D-6E8A-4147-A177-3AD203B41FA5}">
                      <a16:colId xmlns:a16="http://schemas.microsoft.com/office/drawing/2014/main" val="1566853915"/>
                    </a:ext>
                  </a:extLst>
                </a:gridCol>
              </a:tblGrid>
              <a:tr h="286839">
                <a:tc rowSpan="2">
                  <a:txBody>
                    <a:bodyPr/>
                    <a:lstStyle/>
                    <a:p>
                      <a:pPr algn="ctr"/>
                      <a:r>
                        <a:rPr lang="en-US" altLang="zh-CN" sz="1800" b="1" dirty="0"/>
                        <a:t>Problem</a:t>
                      </a:r>
                      <a:endParaRPr lang="zh-CN" altLang="en-US" sz="18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altLang="zh-CN" sz="1800" b="1" dirty="0"/>
                        <a:t>Vanilla</a:t>
                      </a:r>
                      <a:endParaRPr lang="zh-CN" altLang="en-US" sz="18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altLang="zh-CN" sz="1800" b="1" dirty="0"/>
                        <a:t>OASIS</a:t>
                      </a:r>
                      <a:endParaRPr lang="zh-CN" altLang="en-US" sz="18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altLang="zh-CN" sz="1800" b="1" dirty="0"/>
                        <a:t>Our Approach</a:t>
                      </a:r>
                      <a:endParaRPr lang="zh-CN" altLang="en-US" sz="18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35345088"/>
                  </a:ext>
                </a:extLst>
              </a:tr>
              <a:tr h="286839">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dirty="0"/>
                        <a:t>Solution</a:t>
                      </a:r>
                      <a:endParaRPr lang="zh-CN" altLang="en-US" sz="18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dirty="0"/>
                        <a:t>Time (s)</a:t>
                      </a:r>
                      <a:endParaRPr lang="zh-CN" altLang="en-US" sz="18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dirty="0"/>
                        <a:t>Solution</a:t>
                      </a:r>
                      <a:endParaRPr lang="zh-CN" altLang="en-US" sz="18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dirty="0"/>
                        <a:t>Time (s)</a:t>
                      </a:r>
                      <a:endParaRPr lang="zh-CN" altLang="en-US" sz="18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dirty="0"/>
                        <a:t>Solution</a:t>
                      </a:r>
                      <a:endParaRPr lang="zh-CN" altLang="en-US" sz="18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dirty="0"/>
                        <a:t>Time (s)</a:t>
                      </a:r>
                      <a:endParaRPr lang="zh-CN" altLang="en-US" sz="18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46573064"/>
                  </a:ext>
                </a:extLst>
              </a:tr>
              <a:tr h="286839">
                <a:tc>
                  <a:txBody>
                    <a:bodyPr/>
                    <a:lstStyle/>
                    <a:p>
                      <a:pPr algn="l"/>
                      <a:r>
                        <a:rPr lang="en-US" altLang="zh-CN" sz="1800" dirty="0"/>
                        <a:t>Therac-25</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0.253</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accent6"/>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0.245</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0.369</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1032140"/>
                  </a:ext>
                </a:extLst>
              </a:tr>
              <a:tr h="286839">
                <a:tc>
                  <a:txBody>
                    <a:bodyPr/>
                    <a:lstStyle/>
                    <a:p>
                      <a:pPr algn="l"/>
                      <a:r>
                        <a:rPr lang="en-US" altLang="zh-CN" sz="1800" dirty="0"/>
                        <a:t>Voting-1-1</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0.231</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b="1" dirty="0">
                          <a:solidFill>
                            <a:schemeClr val="accent4"/>
                          </a:solidFill>
                        </a:rPr>
                        <a:t>⊘</a:t>
                      </a:r>
                      <a:endParaRPr lang="zh-CN" altLang="en-US" sz="1800" b="1" dirty="0">
                        <a:solidFill>
                          <a:schemeClr val="accent4"/>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0.322</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0.416</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4259700"/>
                  </a:ext>
                </a:extLst>
              </a:tr>
              <a:tr h="286839">
                <a:tc>
                  <a:txBody>
                    <a:bodyPr/>
                    <a:lstStyle/>
                    <a:p>
                      <a:pPr algn="l"/>
                      <a:r>
                        <a:rPr lang="en-US" altLang="zh-CN" sz="1800" dirty="0"/>
                        <a:t>Voting-2-2</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0.378</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7.864</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1.609</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8473106"/>
                  </a:ext>
                </a:extLst>
              </a:tr>
              <a:tr h="286839">
                <a:tc>
                  <a:txBody>
                    <a:bodyPr/>
                    <a:lstStyle/>
                    <a:p>
                      <a:pPr algn="l"/>
                      <a:r>
                        <a:rPr lang="en-US" altLang="zh-CN" sz="1800" dirty="0"/>
                        <a:t>Voting-3-3</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0.973</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152.846</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8.820</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2998695"/>
                  </a:ext>
                </a:extLst>
              </a:tr>
              <a:tr h="286839">
                <a:tc>
                  <a:txBody>
                    <a:bodyPr/>
                    <a:lstStyle/>
                    <a:p>
                      <a:pPr algn="l"/>
                      <a:r>
                        <a:rPr lang="en-US" altLang="zh-CN" sz="1800" dirty="0"/>
                        <a:t>Voting-4-4</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2.864</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T/O</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95.488</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946114"/>
                  </a:ext>
                </a:extLst>
              </a:tr>
              <a:tr h="286839">
                <a:tc>
                  <a:txBody>
                    <a:bodyPr/>
                    <a:lstStyle/>
                    <a:p>
                      <a:pPr algn="l"/>
                      <a:r>
                        <a:rPr lang="en-US" altLang="zh-CN" sz="1800" dirty="0"/>
                        <a:t>Oyster-1</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accent6"/>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0.310</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0.305</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0.320</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6596565"/>
                  </a:ext>
                </a:extLst>
              </a:tr>
              <a:tr h="286839">
                <a:tc>
                  <a:txBody>
                    <a:bodyPr/>
                    <a:lstStyle/>
                    <a:p>
                      <a:pPr algn="l"/>
                      <a:r>
                        <a:rPr lang="en-US" altLang="zh-CN" sz="1800" dirty="0"/>
                        <a:t>Oyster-3</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accent6"/>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0.417</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0.472</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0.492</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9623914"/>
                  </a:ext>
                </a:extLst>
              </a:tr>
              <a:tr h="286839">
                <a:tc>
                  <a:txBody>
                    <a:bodyPr/>
                    <a:lstStyle/>
                    <a:p>
                      <a:pPr algn="l"/>
                      <a:r>
                        <a:rPr lang="en-US" altLang="zh-CN" sz="1800" dirty="0"/>
                        <a:t>Oyster-5</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accent6"/>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0.592</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0.668</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0.691</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7937101"/>
                  </a:ext>
                </a:extLst>
              </a:tr>
              <a:tr h="286839">
                <a:tc>
                  <a:txBody>
                    <a:bodyPr/>
                    <a:lstStyle/>
                    <a:p>
                      <a:pPr algn="l"/>
                      <a:r>
                        <a:rPr lang="en-US" altLang="zh-CN" sz="1800" dirty="0"/>
                        <a:t>Pump-1</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0.269</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b="1" dirty="0">
                          <a:solidFill>
                            <a:schemeClr val="accent4"/>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0.765</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0.937</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6729204"/>
                  </a:ext>
                </a:extLst>
              </a:tr>
              <a:tr h="286839">
                <a:tc>
                  <a:txBody>
                    <a:bodyPr/>
                    <a:lstStyle/>
                    <a:p>
                      <a:pPr algn="l"/>
                      <a:r>
                        <a:rPr lang="en-US" altLang="zh-CN" sz="1800" dirty="0"/>
                        <a:t>Pump-2</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0.689</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b="1" dirty="0">
                          <a:solidFill>
                            <a:schemeClr val="accent4"/>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5.083</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8.706</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6368145"/>
                  </a:ext>
                </a:extLst>
              </a:tr>
              <a:tr h="286839">
                <a:tc>
                  <a:txBody>
                    <a:bodyPr/>
                    <a:lstStyle/>
                    <a:p>
                      <a:pPr algn="l"/>
                      <a:r>
                        <a:rPr lang="en-US" altLang="zh-CN" sz="1800" dirty="0"/>
                        <a:t>Pump-3</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4.329</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b="1" dirty="0">
                          <a:solidFill>
                            <a:schemeClr val="accent4"/>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222.528</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346.211</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5765422"/>
                  </a:ext>
                </a:extLst>
              </a:tr>
            </a:tbl>
          </a:graphicData>
        </a:graphic>
      </p:graphicFrame>
      <p:sp>
        <p:nvSpPr>
          <p:cNvPr id="12" name="矩形: 圆角 11">
            <a:extLst>
              <a:ext uri="{FF2B5EF4-FFF2-40B4-BE49-F238E27FC236}">
                <a16:creationId xmlns:a16="http://schemas.microsoft.com/office/drawing/2014/main" id="{853E873C-824B-EE10-BD94-008230621806}"/>
              </a:ext>
            </a:extLst>
          </p:cNvPr>
          <p:cNvSpPr/>
          <p:nvPr/>
        </p:nvSpPr>
        <p:spPr>
          <a:xfrm>
            <a:off x="8503919" y="1981200"/>
            <a:ext cx="1325881" cy="4375150"/>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FCF044AA-2BC1-3086-8CCC-A565813C6D8C}"/>
              </a:ext>
            </a:extLst>
          </p:cNvPr>
          <p:cNvSpPr/>
          <p:nvPr/>
        </p:nvSpPr>
        <p:spPr>
          <a:xfrm>
            <a:off x="2606039" y="1981200"/>
            <a:ext cx="1325881" cy="4375150"/>
          </a:xfrm>
          <a:prstGeom prst="roundRect">
            <a:avLst/>
          </a:prstGeom>
          <a:noFill/>
          <a:ln w="38100">
            <a:solidFill>
              <a:schemeClr val="accent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69CCC983-73C1-B30E-75B0-4FC4F186595B}"/>
              </a:ext>
            </a:extLst>
          </p:cNvPr>
          <p:cNvSpPr/>
          <p:nvPr/>
        </p:nvSpPr>
        <p:spPr>
          <a:xfrm>
            <a:off x="5554979" y="1981200"/>
            <a:ext cx="1325881" cy="4375150"/>
          </a:xfrm>
          <a:prstGeom prst="roundRect">
            <a:avLst/>
          </a:prstGeom>
          <a:noFill/>
          <a:ln w="38100">
            <a:solidFill>
              <a:schemeClr val="accent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9586411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8A336-35D9-2F0C-931E-8769EFCCA9C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3E0BCBD-029C-F490-2471-1447C4A7D980}"/>
              </a:ext>
            </a:extLst>
          </p:cNvPr>
          <p:cNvSpPr>
            <a:spLocks noGrp="1"/>
          </p:cNvSpPr>
          <p:nvPr>
            <p:ph type="title"/>
          </p:nvPr>
        </p:nvSpPr>
        <p:spPr/>
        <p:txBody>
          <a:bodyPr/>
          <a:lstStyle/>
          <a:p>
            <a:r>
              <a:rPr lang="en-US" altLang="zh-CN" dirty="0"/>
              <a:t>Robustification-by-Control Results</a:t>
            </a:r>
            <a:endParaRPr lang="zh-CN" altLang="en-US" dirty="0"/>
          </a:p>
        </p:txBody>
      </p:sp>
      <p:sp>
        <p:nvSpPr>
          <p:cNvPr id="4" name="灯片编号占位符 3">
            <a:extLst>
              <a:ext uri="{FF2B5EF4-FFF2-40B4-BE49-F238E27FC236}">
                <a16:creationId xmlns:a16="http://schemas.microsoft.com/office/drawing/2014/main" id="{AC58875A-D164-2BCB-1609-80D5E077C0BD}"/>
              </a:ext>
            </a:extLst>
          </p:cNvPr>
          <p:cNvSpPr>
            <a:spLocks noGrp="1"/>
          </p:cNvSpPr>
          <p:nvPr>
            <p:ph type="sldNum" sz="quarter" idx="12"/>
          </p:nvPr>
        </p:nvSpPr>
        <p:spPr/>
        <p:txBody>
          <a:bodyPr/>
          <a:lstStyle/>
          <a:p>
            <a:fld id="{74A724E5-CF81-458D-9F9A-C575B439CC43}" type="slidenum">
              <a:rPr lang="zh-CN" altLang="en-US" smtClean="0"/>
              <a:t>53</a:t>
            </a:fld>
            <a:endParaRPr lang="zh-CN" altLang="en-US"/>
          </a:p>
        </p:txBody>
      </p:sp>
      <p:graphicFrame>
        <p:nvGraphicFramePr>
          <p:cNvPr id="11" name="表格 10">
            <a:extLst>
              <a:ext uri="{FF2B5EF4-FFF2-40B4-BE49-F238E27FC236}">
                <a16:creationId xmlns:a16="http://schemas.microsoft.com/office/drawing/2014/main" id="{54039A88-642E-1E8A-799F-00EA0FCFA52C}"/>
              </a:ext>
            </a:extLst>
          </p:cNvPr>
          <p:cNvGraphicFramePr>
            <a:graphicFrameLocks noGrp="1"/>
          </p:cNvGraphicFramePr>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graphicFrame>
        <p:nvGraphicFramePr>
          <p:cNvPr id="3" name="表格 2">
            <a:extLst>
              <a:ext uri="{FF2B5EF4-FFF2-40B4-BE49-F238E27FC236}">
                <a16:creationId xmlns:a16="http://schemas.microsoft.com/office/drawing/2014/main" id="{D2A169BD-D0A6-F2A6-896A-BAD549393E0C}"/>
              </a:ext>
            </a:extLst>
          </p:cNvPr>
          <p:cNvGraphicFramePr>
            <a:graphicFrameLocks noGrp="1"/>
          </p:cNvGraphicFramePr>
          <p:nvPr>
            <p:extLst>
              <p:ext uri="{D42A27DB-BD31-4B8C-83A1-F6EECF244321}">
                <p14:modId xmlns:p14="http://schemas.microsoft.com/office/powerpoint/2010/main" val="2614548732"/>
              </p:ext>
            </p:extLst>
          </p:nvPr>
        </p:nvGraphicFramePr>
        <p:xfrm>
          <a:off x="982979" y="1601470"/>
          <a:ext cx="10226041" cy="4754880"/>
        </p:xfrm>
        <a:graphic>
          <a:graphicData uri="http://schemas.openxmlformats.org/drawingml/2006/table">
            <a:tbl>
              <a:tblPr firstRow="1" bandRow="1">
                <a:tableStyleId>{2D5ABB26-0587-4C30-8999-92F81FD0307C}</a:tableStyleId>
              </a:tblPr>
              <a:tblGrid>
                <a:gridCol w="1460863">
                  <a:extLst>
                    <a:ext uri="{9D8B030D-6E8A-4147-A177-3AD203B41FA5}">
                      <a16:colId xmlns:a16="http://schemas.microsoft.com/office/drawing/2014/main" val="537318705"/>
                    </a:ext>
                  </a:extLst>
                </a:gridCol>
                <a:gridCol w="1460863">
                  <a:extLst>
                    <a:ext uri="{9D8B030D-6E8A-4147-A177-3AD203B41FA5}">
                      <a16:colId xmlns:a16="http://schemas.microsoft.com/office/drawing/2014/main" val="3565201200"/>
                    </a:ext>
                  </a:extLst>
                </a:gridCol>
                <a:gridCol w="1460863">
                  <a:extLst>
                    <a:ext uri="{9D8B030D-6E8A-4147-A177-3AD203B41FA5}">
                      <a16:colId xmlns:a16="http://schemas.microsoft.com/office/drawing/2014/main" val="2306944649"/>
                    </a:ext>
                  </a:extLst>
                </a:gridCol>
                <a:gridCol w="1460863">
                  <a:extLst>
                    <a:ext uri="{9D8B030D-6E8A-4147-A177-3AD203B41FA5}">
                      <a16:colId xmlns:a16="http://schemas.microsoft.com/office/drawing/2014/main" val="2778013293"/>
                    </a:ext>
                  </a:extLst>
                </a:gridCol>
                <a:gridCol w="1460863">
                  <a:extLst>
                    <a:ext uri="{9D8B030D-6E8A-4147-A177-3AD203B41FA5}">
                      <a16:colId xmlns:a16="http://schemas.microsoft.com/office/drawing/2014/main" val="1632391031"/>
                    </a:ext>
                  </a:extLst>
                </a:gridCol>
                <a:gridCol w="1460863">
                  <a:extLst>
                    <a:ext uri="{9D8B030D-6E8A-4147-A177-3AD203B41FA5}">
                      <a16:colId xmlns:a16="http://schemas.microsoft.com/office/drawing/2014/main" val="3896476013"/>
                    </a:ext>
                  </a:extLst>
                </a:gridCol>
                <a:gridCol w="1460863">
                  <a:extLst>
                    <a:ext uri="{9D8B030D-6E8A-4147-A177-3AD203B41FA5}">
                      <a16:colId xmlns:a16="http://schemas.microsoft.com/office/drawing/2014/main" val="1566853915"/>
                    </a:ext>
                  </a:extLst>
                </a:gridCol>
              </a:tblGrid>
              <a:tr h="286839">
                <a:tc rowSpan="2">
                  <a:txBody>
                    <a:bodyPr/>
                    <a:lstStyle/>
                    <a:p>
                      <a:pPr algn="ctr"/>
                      <a:r>
                        <a:rPr lang="en-US" altLang="zh-CN" sz="1800" b="1" dirty="0"/>
                        <a:t>Problem</a:t>
                      </a:r>
                      <a:endParaRPr lang="zh-CN" altLang="en-US" sz="18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altLang="zh-CN" sz="1800" b="1" dirty="0"/>
                        <a:t>Vanilla</a:t>
                      </a:r>
                      <a:endParaRPr lang="zh-CN" altLang="en-US" sz="18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altLang="zh-CN" sz="1800" b="1" dirty="0"/>
                        <a:t>OASIS</a:t>
                      </a:r>
                      <a:endParaRPr lang="zh-CN" altLang="en-US" sz="18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altLang="zh-CN" sz="1800" b="1" dirty="0"/>
                        <a:t>Our Approach</a:t>
                      </a:r>
                      <a:endParaRPr lang="zh-CN" altLang="en-US" sz="18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35345088"/>
                  </a:ext>
                </a:extLst>
              </a:tr>
              <a:tr h="286839">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dirty="0"/>
                        <a:t>Solution</a:t>
                      </a:r>
                      <a:endParaRPr lang="zh-CN" altLang="en-US" sz="18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dirty="0"/>
                        <a:t>Time (s)</a:t>
                      </a:r>
                      <a:endParaRPr lang="zh-CN" altLang="en-US" sz="18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dirty="0"/>
                        <a:t>Solution</a:t>
                      </a:r>
                      <a:endParaRPr lang="zh-CN" altLang="en-US" sz="18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dirty="0"/>
                        <a:t>Time (s)</a:t>
                      </a:r>
                      <a:endParaRPr lang="zh-CN" altLang="en-US" sz="18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dirty="0"/>
                        <a:t>Solution</a:t>
                      </a:r>
                      <a:endParaRPr lang="zh-CN" altLang="en-US" sz="18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b="0" dirty="0"/>
                        <a:t>Time (s)</a:t>
                      </a:r>
                      <a:endParaRPr lang="zh-CN" altLang="en-US" sz="18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46573064"/>
                  </a:ext>
                </a:extLst>
              </a:tr>
              <a:tr h="286839">
                <a:tc>
                  <a:txBody>
                    <a:bodyPr/>
                    <a:lstStyle/>
                    <a:p>
                      <a:pPr algn="l"/>
                      <a:r>
                        <a:rPr lang="en-US" altLang="zh-CN" sz="1800" dirty="0"/>
                        <a:t>Therac-25</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0.253</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accent6"/>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0.245</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0.369</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1032140"/>
                  </a:ext>
                </a:extLst>
              </a:tr>
              <a:tr h="286839">
                <a:tc>
                  <a:txBody>
                    <a:bodyPr/>
                    <a:lstStyle/>
                    <a:p>
                      <a:pPr algn="l"/>
                      <a:r>
                        <a:rPr lang="en-US" altLang="zh-CN" sz="1800" dirty="0"/>
                        <a:t>Voting-1-1</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0.231</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b="1" dirty="0">
                          <a:solidFill>
                            <a:schemeClr val="accent4"/>
                          </a:solidFill>
                        </a:rPr>
                        <a:t>⊘</a:t>
                      </a:r>
                      <a:endParaRPr lang="zh-CN" altLang="en-US" sz="1800" b="1" dirty="0">
                        <a:solidFill>
                          <a:schemeClr val="accent4"/>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0.322</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0.416</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4259700"/>
                  </a:ext>
                </a:extLst>
              </a:tr>
              <a:tr h="286839">
                <a:tc>
                  <a:txBody>
                    <a:bodyPr/>
                    <a:lstStyle/>
                    <a:p>
                      <a:pPr algn="l"/>
                      <a:r>
                        <a:rPr lang="en-US" altLang="zh-CN" sz="1800" dirty="0"/>
                        <a:t>Voting-2-2</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0.378</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7.864</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1.609</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8473106"/>
                  </a:ext>
                </a:extLst>
              </a:tr>
              <a:tr h="286839">
                <a:tc>
                  <a:txBody>
                    <a:bodyPr/>
                    <a:lstStyle/>
                    <a:p>
                      <a:pPr algn="l"/>
                      <a:r>
                        <a:rPr lang="en-US" altLang="zh-CN" sz="1800" dirty="0"/>
                        <a:t>Voting-3-3</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0.973</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152.846</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8.820</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2998695"/>
                  </a:ext>
                </a:extLst>
              </a:tr>
              <a:tr h="286839">
                <a:tc>
                  <a:txBody>
                    <a:bodyPr/>
                    <a:lstStyle/>
                    <a:p>
                      <a:pPr algn="l"/>
                      <a:r>
                        <a:rPr lang="en-US" altLang="zh-CN" sz="1800" dirty="0"/>
                        <a:t>Voting-4-4</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2.864</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T/O</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95.488</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946114"/>
                  </a:ext>
                </a:extLst>
              </a:tr>
              <a:tr h="286839">
                <a:tc>
                  <a:txBody>
                    <a:bodyPr/>
                    <a:lstStyle/>
                    <a:p>
                      <a:pPr algn="l"/>
                      <a:r>
                        <a:rPr lang="en-US" altLang="zh-CN" sz="1800" dirty="0"/>
                        <a:t>Oyster-1</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accent6"/>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0.310</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0.305</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0.320</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6596565"/>
                  </a:ext>
                </a:extLst>
              </a:tr>
              <a:tr h="286839">
                <a:tc>
                  <a:txBody>
                    <a:bodyPr/>
                    <a:lstStyle/>
                    <a:p>
                      <a:pPr algn="l"/>
                      <a:r>
                        <a:rPr lang="en-US" altLang="zh-CN" sz="1800" dirty="0"/>
                        <a:t>Oyster-3</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accent6"/>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0.417</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0.472</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0.492</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9623914"/>
                  </a:ext>
                </a:extLst>
              </a:tr>
              <a:tr h="286839">
                <a:tc>
                  <a:txBody>
                    <a:bodyPr/>
                    <a:lstStyle/>
                    <a:p>
                      <a:pPr algn="l"/>
                      <a:r>
                        <a:rPr lang="en-US" altLang="zh-CN" sz="1800" dirty="0"/>
                        <a:t>Oyster-5</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accent6"/>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0.592</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0.668</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0.691</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7937101"/>
                  </a:ext>
                </a:extLst>
              </a:tr>
              <a:tr h="286839">
                <a:tc>
                  <a:txBody>
                    <a:bodyPr/>
                    <a:lstStyle/>
                    <a:p>
                      <a:pPr algn="l"/>
                      <a:r>
                        <a:rPr lang="en-US" altLang="zh-CN" sz="1800" dirty="0"/>
                        <a:t>Pump-1</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0.269</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b="1" dirty="0">
                          <a:solidFill>
                            <a:schemeClr val="accent4"/>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0.765</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0.937</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6729204"/>
                  </a:ext>
                </a:extLst>
              </a:tr>
              <a:tr h="286839">
                <a:tc>
                  <a:txBody>
                    <a:bodyPr/>
                    <a:lstStyle/>
                    <a:p>
                      <a:pPr algn="l"/>
                      <a:r>
                        <a:rPr lang="en-US" altLang="zh-CN" sz="1800" dirty="0"/>
                        <a:t>Pump-2</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0.689</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b="1" dirty="0">
                          <a:solidFill>
                            <a:schemeClr val="accent4"/>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5.083</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8.706</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6368145"/>
                  </a:ext>
                </a:extLst>
              </a:tr>
              <a:tr h="286839">
                <a:tc>
                  <a:txBody>
                    <a:bodyPr/>
                    <a:lstStyle/>
                    <a:p>
                      <a:pPr algn="l"/>
                      <a:r>
                        <a:rPr lang="en-US" altLang="zh-CN" sz="1800" dirty="0"/>
                        <a:t>Pump-3</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b="1" dirty="0">
                          <a:solidFill>
                            <a:srgbClr val="FF0000"/>
                          </a:solidFill>
                        </a:rPr>
                        <a:t>×</a:t>
                      </a:r>
                      <a:endParaRPr lang="zh-CN" altLang="en-US" sz="1800"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4.329</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b="1" dirty="0">
                          <a:solidFill>
                            <a:schemeClr val="accent4"/>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222.528</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zh-CN" altLang="en-US" sz="1800" b="1" dirty="0">
                          <a:solidFill>
                            <a:schemeClr val="accent6"/>
                          </a:solidFill>
                        </a:rPr>
                        <a:t>✓</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CN" sz="1800" dirty="0"/>
                        <a:t>346.211</a:t>
                      </a:r>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5765422"/>
                  </a:ext>
                </a:extLst>
              </a:tr>
            </a:tbl>
          </a:graphicData>
        </a:graphic>
      </p:graphicFrame>
      <p:sp>
        <p:nvSpPr>
          <p:cNvPr id="12" name="矩形: 圆角 11">
            <a:extLst>
              <a:ext uri="{FF2B5EF4-FFF2-40B4-BE49-F238E27FC236}">
                <a16:creationId xmlns:a16="http://schemas.microsoft.com/office/drawing/2014/main" id="{417974FC-14CC-1B8B-1E49-9AB4650767D6}"/>
              </a:ext>
            </a:extLst>
          </p:cNvPr>
          <p:cNvSpPr/>
          <p:nvPr/>
        </p:nvSpPr>
        <p:spPr>
          <a:xfrm>
            <a:off x="9966959" y="1981200"/>
            <a:ext cx="1325881" cy="4375150"/>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BF13E660-0A1C-E60A-1905-8FEDC354338B}"/>
              </a:ext>
            </a:extLst>
          </p:cNvPr>
          <p:cNvSpPr/>
          <p:nvPr/>
        </p:nvSpPr>
        <p:spPr>
          <a:xfrm>
            <a:off x="4069079" y="1981200"/>
            <a:ext cx="1325881" cy="4375150"/>
          </a:xfrm>
          <a:prstGeom prst="roundRect">
            <a:avLst/>
          </a:prstGeom>
          <a:noFill/>
          <a:ln w="38100">
            <a:solidFill>
              <a:schemeClr val="accent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D9268485-9543-0627-0744-7FB42341CF0D}"/>
              </a:ext>
            </a:extLst>
          </p:cNvPr>
          <p:cNvSpPr/>
          <p:nvPr/>
        </p:nvSpPr>
        <p:spPr>
          <a:xfrm>
            <a:off x="7018019" y="1981200"/>
            <a:ext cx="1325881" cy="4375150"/>
          </a:xfrm>
          <a:prstGeom prst="roundRect">
            <a:avLst/>
          </a:prstGeom>
          <a:noFill/>
          <a:ln w="38100">
            <a:solidFill>
              <a:schemeClr val="accent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69595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8D49F-7E2E-D211-7627-69A0540836B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C80DF26-4E89-B8EF-E674-E41A122B064A}"/>
              </a:ext>
            </a:extLst>
          </p:cNvPr>
          <p:cNvSpPr>
            <a:spLocks noGrp="1"/>
          </p:cNvSpPr>
          <p:nvPr>
            <p:ph type="title"/>
          </p:nvPr>
        </p:nvSpPr>
        <p:spPr/>
        <p:txBody>
          <a:bodyPr/>
          <a:lstStyle/>
          <a:p>
            <a:r>
              <a:rPr lang="en-US" altLang="zh-CN" dirty="0"/>
              <a:t>Specification Weakening Results</a:t>
            </a:r>
            <a:endParaRPr lang="zh-CN" altLang="en-US" dirty="0"/>
          </a:p>
        </p:txBody>
      </p:sp>
      <p:sp>
        <p:nvSpPr>
          <p:cNvPr id="4" name="灯片编号占位符 3">
            <a:extLst>
              <a:ext uri="{FF2B5EF4-FFF2-40B4-BE49-F238E27FC236}">
                <a16:creationId xmlns:a16="http://schemas.microsoft.com/office/drawing/2014/main" id="{75B085F2-2194-F17A-A5D7-A225F6E4587E}"/>
              </a:ext>
            </a:extLst>
          </p:cNvPr>
          <p:cNvSpPr>
            <a:spLocks noGrp="1"/>
          </p:cNvSpPr>
          <p:nvPr>
            <p:ph type="sldNum" sz="quarter" idx="12"/>
          </p:nvPr>
        </p:nvSpPr>
        <p:spPr/>
        <p:txBody>
          <a:bodyPr/>
          <a:lstStyle/>
          <a:p>
            <a:fld id="{74A724E5-CF81-458D-9F9A-C575B439CC43}" type="slidenum">
              <a:rPr lang="zh-CN" altLang="en-US" smtClean="0"/>
              <a:t>54</a:t>
            </a:fld>
            <a:endParaRPr lang="zh-CN" altLang="en-US"/>
          </a:p>
        </p:txBody>
      </p:sp>
      <p:graphicFrame>
        <p:nvGraphicFramePr>
          <p:cNvPr id="12" name="表格 11">
            <a:extLst>
              <a:ext uri="{FF2B5EF4-FFF2-40B4-BE49-F238E27FC236}">
                <a16:creationId xmlns:a16="http://schemas.microsoft.com/office/drawing/2014/main" id="{9BF930B3-3022-B0A5-5C4B-4ADF05317E97}"/>
              </a:ext>
            </a:extLst>
          </p:cNvPr>
          <p:cNvGraphicFramePr>
            <a:graphicFrameLocks noGrp="1"/>
          </p:cNvGraphicFramePr>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graphicFrame>
        <p:nvGraphicFramePr>
          <p:cNvPr id="9" name="内容占位符 8">
            <a:extLst>
              <a:ext uri="{FF2B5EF4-FFF2-40B4-BE49-F238E27FC236}">
                <a16:creationId xmlns:a16="http://schemas.microsoft.com/office/drawing/2014/main" id="{22746D83-7C92-F82C-7B0A-8E2170EA610F}"/>
              </a:ext>
            </a:extLst>
          </p:cNvPr>
          <p:cNvGraphicFramePr>
            <a:graphicFrameLocks noGrp="1"/>
          </p:cNvGraphicFramePr>
          <p:nvPr>
            <p:ph idx="1"/>
            <p:extLst>
              <p:ext uri="{D42A27DB-BD31-4B8C-83A1-F6EECF244321}">
                <p14:modId xmlns:p14="http://schemas.microsoft.com/office/powerpoint/2010/main" val="1782470652"/>
              </p:ext>
            </p:extLst>
          </p:nvPr>
        </p:nvGraphicFramePr>
        <p:xfrm>
          <a:off x="838200" y="4470041"/>
          <a:ext cx="10515600" cy="1849120"/>
        </p:xfrm>
        <a:graphic>
          <a:graphicData uri="http://schemas.openxmlformats.org/drawingml/2006/table">
            <a:tbl>
              <a:tblPr firstRow="1" bandRow="1">
                <a:tableStyleId>{2D5ABB26-0587-4C30-8999-92F81FD0307C}</a:tableStyleId>
              </a:tblPr>
              <a:tblGrid>
                <a:gridCol w="1813562">
                  <a:extLst>
                    <a:ext uri="{9D8B030D-6E8A-4147-A177-3AD203B41FA5}">
                      <a16:colId xmlns:a16="http://schemas.microsoft.com/office/drawing/2014/main" val="3327318798"/>
                    </a:ext>
                  </a:extLst>
                </a:gridCol>
                <a:gridCol w="2392678">
                  <a:extLst>
                    <a:ext uri="{9D8B030D-6E8A-4147-A177-3AD203B41FA5}">
                      <a16:colId xmlns:a16="http://schemas.microsoft.com/office/drawing/2014/main" val="3386685104"/>
                    </a:ext>
                  </a:extLst>
                </a:gridCol>
                <a:gridCol w="1958342">
                  <a:extLst>
                    <a:ext uri="{9D8B030D-6E8A-4147-A177-3AD203B41FA5}">
                      <a16:colId xmlns:a16="http://schemas.microsoft.com/office/drawing/2014/main" val="3919882650"/>
                    </a:ext>
                  </a:extLst>
                </a:gridCol>
                <a:gridCol w="2072640">
                  <a:extLst>
                    <a:ext uri="{9D8B030D-6E8A-4147-A177-3AD203B41FA5}">
                      <a16:colId xmlns:a16="http://schemas.microsoft.com/office/drawing/2014/main" val="3793655636"/>
                    </a:ext>
                  </a:extLst>
                </a:gridCol>
                <a:gridCol w="2278378">
                  <a:extLst>
                    <a:ext uri="{9D8B030D-6E8A-4147-A177-3AD203B41FA5}">
                      <a16:colId xmlns:a16="http://schemas.microsoft.com/office/drawing/2014/main" val="4258138703"/>
                    </a:ext>
                  </a:extLst>
                </a:gridCol>
              </a:tblGrid>
              <a:tr h="0">
                <a:tc>
                  <a:txBody>
                    <a:bodyPr/>
                    <a:lstStyle/>
                    <a:p>
                      <a:pPr algn="ctr"/>
                      <a:r>
                        <a:rPr lang="en-US" altLang="zh-CN" b="1" dirty="0"/>
                        <a:t>Problem</a:t>
                      </a:r>
                      <a:endParaRPr lang="zh-CN"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t>1</a:t>
                      </a:r>
                      <a:r>
                        <a:rPr lang="en-US" altLang="zh-CN" b="1" baseline="30000" dirty="0"/>
                        <a:t>st</a:t>
                      </a:r>
                      <a:r>
                        <a:rPr lang="en-US" altLang="zh-CN" b="1" dirty="0"/>
                        <a:t>-Robustification</a:t>
                      </a:r>
                      <a:endParaRPr lang="zh-CN"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t>Example Gen.</a:t>
                      </a:r>
                      <a:endParaRPr lang="zh-CN"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t>LTL Learn.</a:t>
                      </a:r>
                      <a:endParaRPr lang="zh-CN"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t>2</a:t>
                      </a:r>
                      <a:r>
                        <a:rPr lang="en-US" altLang="zh-CN" b="1" baseline="30000" dirty="0"/>
                        <a:t>nd</a:t>
                      </a:r>
                      <a:r>
                        <a:rPr lang="en-US" altLang="zh-CN" b="1" dirty="0"/>
                        <a:t>-Robustification</a:t>
                      </a:r>
                      <a:endParaRPr lang="zh-CN"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4033881"/>
                  </a:ext>
                </a:extLst>
              </a:tr>
              <a:tr h="370840">
                <a:tc>
                  <a:txBody>
                    <a:bodyPr/>
                    <a:lstStyle/>
                    <a:p>
                      <a:r>
                        <a:rPr lang="en-US" altLang="zh-CN" dirty="0"/>
                        <a:t>Therac-25</a:t>
                      </a:r>
                      <a:endParaRPr lang="zh-CN" altLang="en-US" dirty="0"/>
                    </a:p>
                  </a:txBody>
                  <a:tcPr>
                    <a:lnT w="12700" cap="flat" cmpd="sng" algn="ctr">
                      <a:solidFill>
                        <a:schemeClr val="tx1"/>
                      </a:solidFill>
                      <a:prstDash val="solid"/>
                      <a:round/>
                      <a:headEnd type="none" w="med" len="med"/>
                      <a:tailEnd type="none" w="med" len="med"/>
                    </a:lnT>
                  </a:tcPr>
                </a:tc>
                <a:tc>
                  <a:txBody>
                    <a:bodyPr/>
                    <a:lstStyle/>
                    <a:p>
                      <a:pPr algn="r"/>
                      <a:r>
                        <a:rPr lang="en-US" altLang="zh-CN" dirty="0"/>
                        <a:t>0.059</a:t>
                      </a:r>
                      <a:endParaRPr lang="zh-CN" altLang="en-US" dirty="0"/>
                    </a:p>
                  </a:txBody>
                  <a:tcPr>
                    <a:lnT w="12700" cap="flat" cmpd="sng" algn="ctr">
                      <a:solidFill>
                        <a:schemeClr val="tx1"/>
                      </a:solidFill>
                      <a:prstDash val="solid"/>
                      <a:round/>
                      <a:headEnd type="none" w="med" len="med"/>
                      <a:tailEnd type="none" w="med" len="med"/>
                    </a:lnT>
                  </a:tcPr>
                </a:tc>
                <a:tc>
                  <a:txBody>
                    <a:bodyPr/>
                    <a:lstStyle/>
                    <a:p>
                      <a:pPr algn="r"/>
                      <a:r>
                        <a:rPr lang="en-US" altLang="zh-CN" dirty="0"/>
                        <a:t>0.023</a:t>
                      </a:r>
                      <a:endParaRPr lang="zh-CN" altLang="en-US" dirty="0"/>
                    </a:p>
                  </a:txBody>
                  <a:tcPr>
                    <a:lnT w="12700" cap="flat" cmpd="sng" algn="ctr">
                      <a:solidFill>
                        <a:schemeClr val="tx1"/>
                      </a:solidFill>
                      <a:prstDash val="solid"/>
                      <a:round/>
                      <a:headEnd type="none" w="med" len="med"/>
                      <a:tailEnd type="none" w="med" len="med"/>
                    </a:lnT>
                  </a:tcPr>
                </a:tc>
                <a:tc>
                  <a:txBody>
                    <a:bodyPr/>
                    <a:lstStyle/>
                    <a:p>
                      <a:pPr algn="r"/>
                      <a:r>
                        <a:rPr lang="en-US" altLang="zh-CN" dirty="0"/>
                        <a:t>0.131</a:t>
                      </a:r>
                      <a:endParaRPr lang="zh-CN" altLang="en-US" dirty="0"/>
                    </a:p>
                  </a:txBody>
                  <a:tcPr>
                    <a:lnT w="12700" cap="flat" cmpd="sng" algn="ctr">
                      <a:solidFill>
                        <a:schemeClr val="tx1"/>
                      </a:solidFill>
                      <a:prstDash val="solid"/>
                      <a:round/>
                      <a:headEnd type="none" w="med" len="med"/>
                      <a:tailEnd type="none" w="med" len="med"/>
                    </a:lnT>
                  </a:tcPr>
                </a:tc>
                <a:tc>
                  <a:txBody>
                    <a:bodyPr/>
                    <a:lstStyle/>
                    <a:p>
                      <a:pPr algn="r"/>
                      <a:r>
                        <a:rPr lang="en-US" altLang="zh-CN" dirty="0"/>
                        <a:t>0.084</a:t>
                      </a:r>
                      <a:endParaRPr lang="zh-CN" alt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74496572"/>
                  </a:ext>
                </a:extLst>
              </a:tr>
              <a:tr h="370840">
                <a:tc>
                  <a:txBody>
                    <a:bodyPr/>
                    <a:lstStyle/>
                    <a:p>
                      <a:r>
                        <a:rPr lang="en-US" altLang="zh-CN" dirty="0"/>
                        <a:t>Voting</a:t>
                      </a:r>
                      <a:endParaRPr lang="zh-CN" altLang="en-US" dirty="0"/>
                    </a:p>
                  </a:txBody>
                  <a:tcPr/>
                </a:tc>
                <a:tc>
                  <a:txBody>
                    <a:bodyPr/>
                    <a:lstStyle/>
                    <a:p>
                      <a:pPr algn="r"/>
                      <a:r>
                        <a:rPr lang="en-US" altLang="zh-CN" dirty="0"/>
                        <a:t>0.116</a:t>
                      </a:r>
                      <a:endParaRPr lang="zh-CN" altLang="en-US" dirty="0"/>
                    </a:p>
                  </a:txBody>
                  <a:tcPr/>
                </a:tc>
                <a:tc>
                  <a:txBody>
                    <a:bodyPr/>
                    <a:lstStyle/>
                    <a:p>
                      <a:pPr algn="r"/>
                      <a:r>
                        <a:rPr lang="en-US" altLang="zh-CN" dirty="0"/>
                        <a:t>0.038</a:t>
                      </a:r>
                      <a:endParaRPr lang="zh-CN" altLang="en-US" dirty="0"/>
                    </a:p>
                  </a:txBody>
                  <a:tcPr/>
                </a:tc>
                <a:tc>
                  <a:txBody>
                    <a:bodyPr/>
                    <a:lstStyle/>
                    <a:p>
                      <a:pPr algn="r"/>
                      <a:r>
                        <a:rPr lang="en-US" altLang="zh-CN" dirty="0"/>
                        <a:t>0.221</a:t>
                      </a:r>
                      <a:endParaRPr lang="zh-CN" altLang="en-US" dirty="0"/>
                    </a:p>
                  </a:txBody>
                  <a:tcPr/>
                </a:tc>
                <a:tc>
                  <a:txBody>
                    <a:bodyPr/>
                    <a:lstStyle/>
                    <a:p>
                      <a:pPr algn="r"/>
                      <a:r>
                        <a:rPr lang="en-US" altLang="zh-CN" dirty="0"/>
                        <a:t>0.176</a:t>
                      </a:r>
                      <a:endParaRPr lang="zh-CN" altLang="en-US" dirty="0"/>
                    </a:p>
                  </a:txBody>
                  <a:tcPr/>
                </a:tc>
                <a:extLst>
                  <a:ext uri="{0D108BD9-81ED-4DB2-BD59-A6C34878D82A}">
                    <a16:rowId xmlns:a16="http://schemas.microsoft.com/office/drawing/2014/main" val="4220225430"/>
                  </a:ext>
                </a:extLst>
              </a:tr>
              <a:tr h="370840">
                <a:tc>
                  <a:txBody>
                    <a:bodyPr/>
                    <a:lstStyle/>
                    <a:p>
                      <a:r>
                        <a:rPr lang="en-US" altLang="zh-CN" dirty="0"/>
                        <a:t>Oyster</a:t>
                      </a:r>
                      <a:endParaRPr lang="zh-CN" altLang="en-US" dirty="0"/>
                    </a:p>
                  </a:txBody>
                  <a:tcPr/>
                </a:tc>
                <a:tc>
                  <a:txBody>
                    <a:bodyPr/>
                    <a:lstStyle/>
                    <a:p>
                      <a:pPr algn="r"/>
                      <a:r>
                        <a:rPr lang="en-US" altLang="zh-CN" dirty="0"/>
                        <a:t>0.154</a:t>
                      </a:r>
                      <a:endParaRPr lang="zh-CN" altLang="en-US" dirty="0"/>
                    </a:p>
                  </a:txBody>
                  <a:tcPr/>
                </a:tc>
                <a:tc>
                  <a:txBody>
                    <a:bodyPr/>
                    <a:lstStyle/>
                    <a:p>
                      <a:pPr algn="r"/>
                      <a:r>
                        <a:rPr lang="en-US" altLang="zh-CN" dirty="0"/>
                        <a:t>0.129</a:t>
                      </a:r>
                      <a:endParaRPr lang="zh-CN" altLang="en-US" dirty="0"/>
                    </a:p>
                  </a:txBody>
                  <a:tcPr/>
                </a:tc>
                <a:tc>
                  <a:txBody>
                    <a:bodyPr/>
                    <a:lstStyle/>
                    <a:p>
                      <a:pPr algn="r"/>
                      <a:r>
                        <a:rPr lang="en-US" altLang="zh-CN" dirty="0"/>
                        <a:t>0.385</a:t>
                      </a:r>
                      <a:endParaRPr lang="zh-CN" altLang="en-US" dirty="0"/>
                    </a:p>
                  </a:txBody>
                  <a:tcPr/>
                </a:tc>
                <a:tc>
                  <a:txBody>
                    <a:bodyPr/>
                    <a:lstStyle/>
                    <a:p>
                      <a:pPr algn="r"/>
                      <a:r>
                        <a:rPr lang="en-US" altLang="zh-CN" dirty="0"/>
                        <a:t>0.277</a:t>
                      </a:r>
                      <a:endParaRPr lang="zh-CN" altLang="en-US" dirty="0"/>
                    </a:p>
                  </a:txBody>
                  <a:tcPr/>
                </a:tc>
                <a:extLst>
                  <a:ext uri="{0D108BD9-81ED-4DB2-BD59-A6C34878D82A}">
                    <a16:rowId xmlns:a16="http://schemas.microsoft.com/office/drawing/2014/main" val="1776799204"/>
                  </a:ext>
                </a:extLst>
              </a:tr>
              <a:tr h="370840">
                <a:tc>
                  <a:txBody>
                    <a:bodyPr/>
                    <a:lstStyle/>
                    <a:p>
                      <a:r>
                        <a:rPr lang="en-US" altLang="zh-CN" dirty="0"/>
                        <a:t>Pump</a:t>
                      </a:r>
                      <a:endParaRPr lang="zh-CN" altLang="en-US" dirty="0"/>
                    </a:p>
                  </a:txBody>
                  <a:tcPr>
                    <a:lnB w="12700" cap="flat" cmpd="sng" algn="ctr">
                      <a:solidFill>
                        <a:schemeClr val="tx1"/>
                      </a:solidFill>
                      <a:prstDash val="solid"/>
                      <a:round/>
                      <a:headEnd type="none" w="med" len="med"/>
                      <a:tailEnd type="none" w="med" len="med"/>
                    </a:lnB>
                  </a:tcPr>
                </a:tc>
                <a:tc>
                  <a:txBody>
                    <a:bodyPr/>
                    <a:lstStyle/>
                    <a:p>
                      <a:pPr algn="r"/>
                      <a:r>
                        <a:rPr lang="en-US" altLang="zh-CN" dirty="0"/>
                        <a:t>0.408</a:t>
                      </a:r>
                      <a:endParaRPr lang="zh-CN" altLang="en-US" dirty="0"/>
                    </a:p>
                  </a:txBody>
                  <a:tcPr>
                    <a:lnB w="12700" cap="flat" cmpd="sng" algn="ctr">
                      <a:solidFill>
                        <a:schemeClr val="tx1"/>
                      </a:solidFill>
                      <a:prstDash val="solid"/>
                      <a:round/>
                      <a:headEnd type="none" w="med" len="med"/>
                      <a:tailEnd type="none" w="med" len="med"/>
                    </a:lnB>
                  </a:tcPr>
                </a:tc>
                <a:tc>
                  <a:txBody>
                    <a:bodyPr/>
                    <a:lstStyle/>
                    <a:p>
                      <a:pPr algn="r"/>
                      <a:r>
                        <a:rPr lang="en-US" altLang="zh-CN" dirty="0"/>
                        <a:t>0.179</a:t>
                      </a:r>
                      <a:endParaRPr lang="zh-CN" altLang="en-US" dirty="0"/>
                    </a:p>
                  </a:txBody>
                  <a:tcPr>
                    <a:lnB w="12700" cap="flat" cmpd="sng" algn="ctr">
                      <a:solidFill>
                        <a:schemeClr val="tx1"/>
                      </a:solidFill>
                      <a:prstDash val="solid"/>
                      <a:round/>
                      <a:headEnd type="none" w="med" len="med"/>
                      <a:tailEnd type="none" w="med" len="med"/>
                    </a:lnB>
                  </a:tcPr>
                </a:tc>
                <a:tc>
                  <a:txBody>
                    <a:bodyPr/>
                    <a:lstStyle/>
                    <a:p>
                      <a:pPr algn="r"/>
                      <a:r>
                        <a:rPr lang="en-US" altLang="zh-CN" dirty="0"/>
                        <a:t>0.993</a:t>
                      </a:r>
                      <a:endParaRPr lang="zh-CN" altLang="en-US" dirty="0"/>
                    </a:p>
                  </a:txBody>
                  <a:tcPr>
                    <a:lnB w="12700" cap="flat" cmpd="sng" algn="ctr">
                      <a:solidFill>
                        <a:schemeClr val="tx1"/>
                      </a:solidFill>
                      <a:prstDash val="solid"/>
                      <a:round/>
                      <a:headEnd type="none" w="med" len="med"/>
                      <a:tailEnd type="none" w="med" len="med"/>
                    </a:lnB>
                  </a:tcPr>
                </a:tc>
                <a:tc>
                  <a:txBody>
                    <a:bodyPr/>
                    <a:lstStyle/>
                    <a:p>
                      <a:pPr algn="r"/>
                      <a:r>
                        <a:rPr lang="en-US" altLang="zh-CN" dirty="0"/>
                        <a:t>0.691</a:t>
                      </a:r>
                      <a:endParaRPr lang="zh-CN"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4373013"/>
                  </a:ext>
                </a:extLst>
              </a:tr>
            </a:tbl>
          </a:graphicData>
        </a:graphic>
      </p:graphicFrame>
      <p:sp>
        <p:nvSpPr>
          <p:cNvPr id="13" name="矩形: 圆角 12">
            <a:extLst>
              <a:ext uri="{FF2B5EF4-FFF2-40B4-BE49-F238E27FC236}">
                <a16:creationId xmlns:a16="http://schemas.microsoft.com/office/drawing/2014/main" id="{E06B5E43-5C73-58BE-DAA9-B749781B8992}"/>
              </a:ext>
            </a:extLst>
          </p:cNvPr>
          <p:cNvSpPr/>
          <p:nvPr/>
        </p:nvSpPr>
        <p:spPr>
          <a:xfrm>
            <a:off x="5120642" y="4470041"/>
            <a:ext cx="4000500" cy="1849120"/>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98EA8EB7-271B-6B48-A775-924BF5896C2A}"/>
              </a:ext>
            </a:extLst>
          </p:cNvPr>
          <p:cNvGrpSpPr/>
          <p:nvPr/>
        </p:nvGrpSpPr>
        <p:grpSpPr>
          <a:xfrm>
            <a:off x="569753" y="1497800"/>
            <a:ext cx="5439912" cy="2808404"/>
            <a:chOff x="2105637" y="1459094"/>
            <a:chExt cx="5439912" cy="2808404"/>
          </a:xfrm>
        </p:grpSpPr>
        <p:sp>
          <p:nvSpPr>
            <p:cNvPr id="3" name="矩形: 圆角 2">
              <a:extLst>
                <a:ext uri="{FF2B5EF4-FFF2-40B4-BE49-F238E27FC236}">
                  <a16:creationId xmlns:a16="http://schemas.microsoft.com/office/drawing/2014/main" id="{C3600BB7-A57A-D48F-A5AF-4BB662A7E17B}"/>
                </a:ext>
              </a:extLst>
            </p:cNvPr>
            <p:cNvSpPr/>
            <p:nvPr/>
          </p:nvSpPr>
          <p:spPr>
            <a:xfrm>
              <a:off x="2952925" y="2998756"/>
              <a:ext cx="3522409" cy="1268742"/>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zh-CN" altLang="en-US" sz="1400" dirty="0"/>
            </a:p>
          </p:txBody>
        </p:sp>
        <p:sp>
          <p:nvSpPr>
            <p:cNvPr id="5" name="矩形: 圆角 4">
              <a:extLst>
                <a:ext uri="{FF2B5EF4-FFF2-40B4-BE49-F238E27FC236}">
                  <a16:creationId xmlns:a16="http://schemas.microsoft.com/office/drawing/2014/main" id="{216B37C4-B1D6-8F01-A38E-EDB74DE8654E}"/>
                </a:ext>
              </a:extLst>
            </p:cNvPr>
            <p:cNvSpPr/>
            <p:nvPr/>
          </p:nvSpPr>
          <p:spPr>
            <a:xfrm>
              <a:off x="5987729" y="1459094"/>
              <a:ext cx="1557820" cy="1401535"/>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zh-CN" altLang="en-US" sz="1400" dirty="0"/>
            </a:p>
          </p:txBody>
        </p:sp>
        <p:grpSp>
          <p:nvGrpSpPr>
            <p:cNvPr id="6" name="组合 5">
              <a:extLst>
                <a:ext uri="{FF2B5EF4-FFF2-40B4-BE49-F238E27FC236}">
                  <a16:creationId xmlns:a16="http://schemas.microsoft.com/office/drawing/2014/main" id="{7D1BE2BF-6D88-D963-5C58-67AC14B1AD90}"/>
                </a:ext>
              </a:extLst>
            </p:cNvPr>
            <p:cNvGrpSpPr/>
            <p:nvPr/>
          </p:nvGrpSpPr>
          <p:grpSpPr>
            <a:xfrm>
              <a:off x="5999404" y="1516429"/>
              <a:ext cx="1454245" cy="1241670"/>
              <a:chOff x="3338489" y="2667835"/>
              <a:chExt cx="2024313" cy="1728408"/>
            </a:xfrm>
          </p:grpSpPr>
          <p:pic>
            <p:nvPicPr>
              <p:cNvPr id="7" name="Graphic 19" descr="Blueprint with solid fill">
                <a:extLst>
                  <a:ext uri="{FF2B5EF4-FFF2-40B4-BE49-F238E27FC236}">
                    <a16:creationId xmlns:a16="http://schemas.microsoft.com/office/drawing/2014/main" id="{8FA437B0-432F-E5D8-3FBE-FE78885097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3441" y="2667835"/>
                <a:ext cx="914400" cy="914400"/>
              </a:xfrm>
              <a:prstGeom prst="rect">
                <a:avLst/>
              </a:prstGeom>
            </p:spPr>
          </p:pic>
          <p:sp>
            <p:nvSpPr>
              <p:cNvPr id="14" name="TextBox 20">
                <a:extLst>
                  <a:ext uri="{FF2B5EF4-FFF2-40B4-BE49-F238E27FC236}">
                    <a16:creationId xmlns:a16="http://schemas.microsoft.com/office/drawing/2014/main" id="{64E3ED28-3984-35C2-5CBC-43C76BDEEE76}"/>
                  </a:ext>
                </a:extLst>
              </p:cNvPr>
              <p:cNvSpPr txBox="1"/>
              <p:nvPr/>
            </p:nvSpPr>
            <p:spPr>
              <a:xfrm>
                <a:off x="3338489" y="3582235"/>
                <a:ext cx="2024313" cy="814008"/>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Robustification</a:t>
                </a:r>
              </a:p>
              <a:p>
                <a:pPr algn="ctr"/>
                <a:r>
                  <a:rPr lang="en-US" sz="1600" dirty="0">
                    <a:latin typeface="Times New Roman" panose="02020603050405020304" pitchFamily="18" charset="0"/>
                    <a:cs typeface="Times New Roman" panose="02020603050405020304" pitchFamily="18" charset="0"/>
                  </a:rPr>
                  <a:t>by Control</a:t>
                </a:r>
              </a:p>
            </p:txBody>
          </p:sp>
        </p:grpSp>
        <p:sp>
          <p:nvSpPr>
            <p:cNvPr id="15" name="菱形 14">
              <a:extLst>
                <a:ext uri="{FF2B5EF4-FFF2-40B4-BE49-F238E27FC236}">
                  <a16:creationId xmlns:a16="http://schemas.microsoft.com/office/drawing/2014/main" id="{B2C4CBED-B198-8822-FB49-E9A8FF34DC89}"/>
                </a:ext>
              </a:extLst>
            </p:cNvPr>
            <p:cNvSpPr/>
            <p:nvPr/>
          </p:nvSpPr>
          <p:spPr>
            <a:xfrm>
              <a:off x="2105637" y="1735622"/>
              <a:ext cx="3015005" cy="67527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Requirements</a:t>
              </a:r>
            </a:p>
            <a:p>
              <a:pPr algn="ctr"/>
              <a:r>
                <a:rPr lang="en-US" altLang="zh-CN" sz="1600" dirty="0">
                  <a:latin typeface="Times New Roman" panose="02020603050405020304" pitchFamily="18" charset="0"/>
                  <a:cs typeface="Times New Roman" panose="02020603050405020304" pitchFamily="18" charset="0"/>
                </a:rPr>
                <a:t>Conflicts?</a:t>
              </a:r>
              <a:endParaRPr lang="zh-CN" altLang="en-US" sz="1600" dirty="0">
                <a:latin typeface="Times New Roman" panose="02020603050405020304" pitchFamily="18" charset="0"/>
                <a:cs typeface="Times New Roman" panose="02020603050405020304" pitchFamily="18" charset="0"/>
              </a:endParaRPr>
            </a:p>
          </p:txBody>
        </p:sp>
        <p:grpSp>
          <p:nvGrpSpPr>
            <p:cNvPr id="16" name="组合 15">
              <a:extLst>
                <a:ext uri="{FF2B5EF4-FFF2-40B4-BE49-F238E27FC236}">
                  <a16:creationId xmlns:a16="http://schemas.microsoft.com/office/drawing/2014/main" id="{34803C8C-D8E1-4CD3-9D8F-8D3944D83402}"/>
                </a:ext>
              </a:extLst>
            </p:cNvPr>
            <p:cNvGrpSpPr/>
            <p:nvPr/>
          </p:nvGrpSpPr>
          <p:grpSpPr>
            <a:xfrm>
              <a:off x="3045590" y="3011099"/>
              <a:ext cx="1271502" cy="1241670"/>
              <a:chOff x="3465680" y="2667835"/>
              <a:chExt cx="1769933" cy="1728408"/>
            </a:xfrm>
          </p:grpSpPr>
          <p:pic>
            <p:nvPicPr>
              <p:cNvPr id="17" name="Graphic 19" descr="Blueprint with solid fill">
                <a:extLst>
                  <a:ext uri="{FF2B5EF4-FFF2-40B4-BE49-F238E27FC236}">
                    <a16:creationId xmlns:a16="http://schemas.microsoft.com/office/drawing/2014/main" id="{E9EDF572-2E50-2D49-3401-E0E8748DC0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3441" y="2667835"/>
                <a:ext cx="914400" cy="914400"/>
              </a:xfrm>
              <a:prstGeom prst="rect">
                <a:avLst/>
              </a:prstGeom>
            </p:spPr>
          </p:pic>
          <p:sp>
            <p:nvSpPr>
              <p:cNvPr id="18" name="TextBox 20">
                <a:extLst>
                  <a:ext uri="{FF2B5EF4-FFF2-40B4-BE49-F238E27FC236}">
                    <a16:creationId xmlns:a16="http://schemas.microsoft.com/office/drawing/2014/main" id="{AEF793A5-1BA1-ADD8-713F-F431824D5BBD}"/>
                  </a:ext>
                </a:extLst>
              </p:cNvPr>
              <p:cNvSpPr txBox="1"/>
              <p:nvPr/>
            </p:nvSpPr>
            <p:spPr>
              <a:xfrm>
                <a:off x="3465680" y="3582235"/>
                <a:ext cx="1769933" cy="814008"/>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Specification</a:t>
                </a:r>
              </a:p>
              <a:p>
                <a:pPr algn="ctr"/>
                <a:r>
                  <a:rPr lang="en-US" sz="1600" dirty="0">
                    <a:latin typeface="Times New Roman" panose="02020603050405020304" pitchFamily="18" charset="0"/>
                    <a:cs typeface="Times New Roman" panose="02020603050405020304" pitchFamily="18" charset="0"/>
                  </a:rPr>
                  <a:t>Weakening</a:t>
                </a:r>
              </a:p>
            </p:txBody>
          </p:sp>
        </p:grpSp>
        <p:sp>
          <p:nvSpPr>
            <p:cNvPr id="19" name="箭头: 右 18">
              <a:extLst>
                <a:ext uri="{FF2B5EF4-FFF2-40B4-BE49-F238E27FC236}">
                  <a16:creationId xmlns:a16="http://schemas.microsoft.com/office/drawing/2014/main" id="{CFEA5B0F-779C-913E-4D72-AB3DCD1E36AC}"/>
                </a:ext>
              </a:extLst>
            </p:cNvPr>
            <p:cNvSpPr/>
            <p:nvPr/>
          </p:nvSpPr>
          <p:spPr>
            <a:xfrm rot="10800000">
              <a:off x="5248249" y="1942868"/>
              <a:ext cx="623548" cy="26548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20" name="箭头: 右 19">
              <a:extLst>
                <a:ext uri="{FF2B5EF4-FFF2-40B4-BE49-F238E27FC236}">
                  <a16:creationId xmlns:a16="http://schemas.microsoft.com/office/drawing/2014/main" id="{BBD6F5E5-B971-29A2-1923-6BCF4C49DC16}"/>
                </a:ext>
              </a:extLst>
            </p:cNvPr>
            <p:cNvSpPr/>
            <p:nvPr/>
          </p:nvSpPr>
          <p:spPr>
            <a:xfrm rot="5400000">
              <a:off x="3392505" y="2589952"/>
              <a:ext cx="441854" cy="23142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21" name="箭头: 圆角右 20">
              <a:extLst>
                <a:ext uri="{FF2B5EF4-FFF2-40B4-BE49-F238E27FC236}">
                  <a16:creationId xmlns:a16="http://schemas.microsoft.com/office/drawing/2014/main" id="{782FAD25-FDEC-4507-24CC-CB1B4F8C46A7}"/>
                </a:ext>
              </a:extLst>
            </p:cNvPr>
            <p:cNvSpPr/>
            <p:nvPr/>
          </p:nvSpPr>
          <p:spPr>
            <a:xfrm rot="16200000" flipV="1">
              <a:off x="6300540" y="2925043"/>
              <a:ext cx="656895" cy="679173"/>
            </a:xfrm>
            <a:prstGeom prst="bentArrow">
              <a:avLst>
                <a:gd name="adj1" fmla="val 16945"/>
                <a:gd name="adj2" fmla="val 20969"/>
                <a:gd name="adj3" fmla="val 19476"/>
                <a:gd name="adj4" fmla="val 4599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solidFill>
                  <a:schemeClr val="tx1"/>
                </a:solidFill>
              </a:endParaRPr>
            </a:p>
          </p:txBody>
        </p:sp>
        <p:sp>
          <p:nvSpPr>
            <p:cNvPr id="22" name="文本框 21">
              <a:extLst>
                <a:ext uri="{FF2B5EF4-FFF2-40B4-BE49-F238E27FC236}">
                  <a16:creationId xmlns:a16="http://schemas.microsoft.com/office/drawing/2014/main" id="{ED18D8D3-EE44-15E9-5C76-5DB106A5D3D7}"/>
                </a:ext>
              </a:extLst>
            </p:cNvPr>
            <p:cNvSpPr txBox="1"/>
            <p:nvPr/>
          </p:nvSpPr>
          <p:spPr>
            <a:xfrm>
              <a:off x="3059119" y="2478533"/>
              <a:ext cx="522025"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Yes</a:t>
              </a:r>
              <a:endParaRPr lang="zh-CN" altLang="en-US" sz="1400" dirty="0">
                <a:latin typeface="Times New Roman" panose="02020603050405020304" pitchFamily="18" charset="0"/>
                <a:cs typeface="Times New Roman" panose="02020603050405020304" pitchFamily="18" charset="0"/>
              </a:endParaRPr>
            </a:p>
          </p:txBody>
        </p:sp>
        <p:grpSp>
          <p:nvGrpSpPr>
            <p:cNvPr id="23" name="组合 22">
              <a:extLst>
                <a:ext uri="{FF2B5EF4-FFF2-40B4-BE49-F238E27FC236}">
                  <a16:creationId xmlns:a16="http://schemas.microsoft.com/office/drawing/2014/main" id="{CFAE152D-45E2-8E50-43FA-2047330390C7}"/>
                </a:ext>
              </a:extLst>
            </p:cNvPr>
            <p:cNvGrpSpPr/>
            <p:nvPr/>
          </p:nvGrpSpPr>
          <p:grpSpPr>
            <a:xfrm>
              <a:off x="4973682" y="3011099"/>
              <a:ext cx="1327608" cy="1241670"/>
              <a:chOff x="302817" y="4890057"/>
              <a:chExt cx="1848034" cy="1728408"/>
            </a:xfrm>
          </p:grpSpPr>
          <p:pic>
            <p:nvPicPr>
              <p:cNvPr id="24" name="图形 23" descr="文档 轮廓">
                <a:extLst>
                  <a:ext uri="{FF2B5EF4-FFF2-40B4-BE49-F238E27FC236}">
                    <a16:creationId xmlns:a16="http://schemas.microsoft.com/office/drawing/2014/main" id="{3D9361A0-ABAD-B92D-7B73-77AEF64110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631" y="4890057"/>
                <a:ext cx="914400" cy="914400"/>
              </a:xfrm>
              <a:prstGeom prst="rect">
                <a:avLst/>
              </a:prstGeom>
            </p:spPr>
          </p:pic>
          <p:sp>
            <p:nvSpPr>
              <p:cNvPr id="25" name="TextBox 14">
                <a:extLst>
                  <a:ext uri="{FF2B5EF4-FFF2-40B4-BE49-F238E27FC236}">
                    <a16:creationId xmlns:a16="http://schemas.microsoft.com/office/drawing/2014/main" id="{C5828EBD-FCFB-F6C1-13A2-E63B8907BD00}"/>
                  </a:ext>
                </a:extLst>
              </p:cNvPr>
              <p:cNvSpPr txBox="1"/>
              <p:nvPr/>
            </p:nvSpPr>
            <p:spPr>
              <a:xfrm>
                <a:off x="302817" y="5804457"/>
                <a:ext cx="1848034" cy="814008"/>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Resolved</a:t>
                </a:r>
              </a:p>
              <a:p>
                <a:pPr algn="ctr"/>
                <a:r>
                  <a:rPr lang="en-US" sz="1600" dirty="0">
                    <a:latin typeface="Times New Roman" panose="02020603050405020304" pitchFamily="18" charset="0"/>
                    <a:cs typeface="Times New Roman" panose="02020603050405020304" pitchFamily="18" charset="0"/>
                  </a:rPr>
                  <a:t>Requirements</a:t>
                </a:r>
              </a:p>
            </p:txBody>
          </p:sp>
        </p:grpSp>
        <p:sp>
          <p:nvSpPr>
            <p:cNvPr id="26" name="箭头: 右 25">
              <a:extLst>
                <a:ext uri="{FF2B5EF4-FFF2-40B4-BE49-F238E27FC236}">
                  <a16:creationId xmlns:a16="http://schemas.microsoft.com/office/drawing/2014/main" id="{CBE70410-D0E5-34B1-7A50-88D450DD19ED}"/>
                </a:ext>
              </a:extLst>
            </p:cNvPr>
            <p:cNvSpPr/>
            <p:nvPr/>
          </p:nvSpPr>
          <p:spPr>
            <a:xfrm>
              <a:off x="4427204" y="3395053"/>
              <a:ext cx="723886" cy="23142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grpSp>
      <p:sp>
        <p:nvSpPr>
          <p:cNvPr id="29" name="内容占位符 6">
            <a:extLst>
              <a:ext uri="{FF2B5EF4-FFF2-40B4-BE49-F238E27FC236}">
                <a16:creationId xmlns:a16="http://schemas.microsoft.com/office/drawing/2014/main" id="{281AC223-B183-D057-FB23-2A1E41EC1F10}"/>
              </a:ext>
            </a:extLst>
          </p:cNvPr>
          <p:cNvSpPr txBox="1">
            <a:spLocks/>
          </p:cNvSpPr>
          <p:nvPr/>
        </p:nvSpPr>
        <p:spPr>
          <a:xfrm>
            <a:off x="6238701" y="1690688"/>
            <a:ext cx="5602270" cy="25956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Bef>
                <a:spcPts val="1200"/>
              </a:spcBef>
              <a:buFont typeface="+mj-lt"/>
              <a:buAutoNum type="arabicPeriod"/>
            </a:pPr>
            <a:r>
              <a:rPr lang="en-US" altLang="zh-CN" dirty="0"/>
              <a:t>Run robustification-by-control</a:t>
            </a:r>
          </a:p>
          <a:p>
            <a:pPr marL="514350" indent="-514350">
              <a:spcBef>
                <a:spcPts val="1200"/>
              </a:spcBef>
              <a:buFont typeface="+mj-lt"/>
              <a:buAutoNum type="arabicPeriod"/>
            </a:pPr>
            <a:r>
              <a:rPr lang="en-US" altLang="zh-CN" dirty="0"/>
              <a:t>Example generation</a:t>
            </a:r>
          </a:p>
          <a:p>
            <a:pPr marL="514350" indent="-514350">
              <a:spcBef>
                <a:spcPts val="1200"/>
              </a:spcBef>
              <a:buFont typeface="+mj-lt"/>
              <a:buAutoNum type="arabicPeriod"/>
            </a:pPr>
            <a:r>
              <a:rPr lang="en-US" altLang="zh-CN" dirty="0"/>
              <a:t>LTL learning</a:t>
            </a:r>
          </a:p>
          <a:p>
            <a:pPr marL="514350" indent="-514350">
              <a:spcBef>
                <a:spcPts val="1200"/>
              </a:spcBef>
              <a:buFont typeface="+mj-lt"/>
              <a:buAutoNum type="arabicPeriod"/>
            </a:pPr>
            <a:r>
              <a:rPr lang="en-US" altLang="zh-CN" dirty="0"/>
              <a:t>Re-run robustification-by-control</a:t>
            </a:r>
          </a:p>
        </p:txBody>
      </p:sp>
    </p:spTree>
    <p:extLst>
      <p:ext uri="{BB962C8B-B14F-4D97-AF65-F5344CB8AC3E}">
        <p14:creationId xmlns:p14="http://schemas.microsoft.com/office/powerpoint/2010/main" val="35643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C75D0-A224-1F68-7DEA-23ECF7C09AA2}"/>
              </a:ext>
            </a:extLst>
          </p:cNvPr>
          <p:cNvSpPr>
            <a:spLocks noGrp="1"/>
          </p:cNvSpPr>
          <p:nvPr>
            <p:ph type="title"/>
          </p:nvPr>
        </p:nvSpPr>
        <p:spPr/>
        <p:txBody>
          <a:bodyPr/>
          <a:lstStyle/>
          <a:p>
            <a:r>
              <a:rPr lang="en-US" altLang="zh-CN" dirty="0"/>
              <a:t>Future Work</a:t>
            </a:r>
            <a:endParaRPr lang="zh-CN" altLang="en-US" dirty="0"/>
          </a:p>
        </p:txBody>
      </p:sp>
      <p:sp>
        <p:nvSpPr>
          <p:cNvPr id="3" name="文本占位符 2">
            <a:extLst>
              <a:ext uri="{FF2B5EF4-FFF2-40B4-BE49-F238E27FC236}">
                <a16:creationId xmlns:a16="http://schemas.microsoft.com/office/drawing/2014/main" id="{29DD5001-FAC3-F733-B5CD-307D2856501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A0460B1-E6D8-D493-0BB0-48F942EF2E55}"/>
              </a:ext>
            </a:extLst>
          </p:cNvPr>
          <p:cNvSpPr>
            <a:spLocks noGrp="1"/>
          </p:cNvSpPr>
          <p:nvPr>
            <p:ph type="sldNum" sz="quarter" idx="12"/>
          </p:nvPr>
        </p:nvSpPr>
        <p:spPr/>
        <p:txBody>
          <a:bodyPr/>
          <a:lstStyle/>
          <a:p>
            <a:fld id="{74A724E5-CF81-458D-9F9A-C575B439CC43}" type="slidenum">
              <a:rPr lang="zh-CN" altLang="en-US" smtClean="0"/>
              <a:t>55</a:t>
            </a:fld>
            <a:endParaRPr lang="zh-CN" altLang="en-US"/>
          </a:p>
        </p:txBody>
      </p:sp>
    </p:spTree>
    <p:extLst>
      <p:ext uri="{BB962C8B-B14F-4D97-AF65-F5344CB8AC3E}">
        <p14:creationId xmlns:p14="http://schemas.microsoft.com/office/powerpoint/2010/main" val="20483888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907D66-20C0-1E82-7902-E3B98A5A7780}"/>
              </a:ext>
            </a:extLst>
          </p:cNvPr>
          <p:cNvSpPr>
            <a:spLocks noGrp="1"/>
          </p:cNvSpPr>
          <p:nvPr>
            <p:ph type="title"/>
          </p:nvPr>
        </p:nvSpPr>
        <p:spPr/>
        <p:txBody>
          <a:bodyPr/>
          <a:lstStyle/>
          <a:p>
            <a:r>
              <a:rPr lang="en-US" altLang="zh-CN" dirty="0"/>
              <a:t>From Liveness to many more…</a:t>
            </a:r>
            <a:endParaRPr lang="zh-CN" altLang="en-US" dirty="0"/>
          </a:p>
        </p:txBody>
      </p:sp>
      <p:sp>
        <p:nvSpPr>
          <p:cNvPr id="3" name="内容占位符 2">
            <a:extLst>
              <a:ext uri="{FF2B5EF4-FFF2-40B4-BE49-F238E27FC236}">
                <a16:creationId xmlns:a16="http://schemas.microsoft.com/office/drawing/2014/main" id="{892AF3CD-B0F1-8756-19AE-2AEE835B4A3D}"/>
              </a:ext>
            </a:extLst>
          </p:cNvPr>
          <p:cNvSpPr>
            <a:spLocks noGrp="1"/>
          </p:cNvSpPr>
          <p:nvPr>
            <p:ph idx="1"/>
          </p:nvPr>
        </p:nvSpPr>
        <p:spPr>
          <a:xfrm>
            <a:off x="838200" y="1825625"/>
            <a:ext cx="10515600" cy="4895850"/>
          </a:xfrm>
        </p:spPr>
        <p:txBody>
          <a:bodyPr/>
          <a:lstStyle/>
          <a:p>
            <a:r>
              <a:rPr lang="en-US" altLang="zh-CN" dirty="0"/>
              <a:t>Robustness w.r.t. liveness properties.</a:t>
            </a:r>
          </a:p>
          <a:p>
            <a:pPr marL="1143000" lvl="1" indent="-457200"/>
            <a:r>
              <a:rPr lang="en-US" altLang="zh-CN" dirty="0"/>
              <a:t>Liveness spec: LTL?</a:t>
            </a:r>
          </a:p>
          <a:p>
            <a:pPr marL="1143000" lvl="1" indent="-457200"/>
            <a:r>
              <a:rPr lang="en-US" altLang="zh-CN" dirty="0"/>
              <a:t>Weakest assumption for liveness: the minimum set of behaviors?</a:t>
            </a:r>
          </a:p>
          <a:p>
            <a:pPr marL="1143000" lvl="1" indent="-457200"/>
            <a:r>
              <a:rPr lang="en-US" altLang="zh-CN" dirty="0"/>
              <a:t>General LTL: a mix of safety and liveness.</a:t>
            </a:r>
          </a:p>
          <a:p>
            <a:pPr marL="457200" indent="-457200"/>
            <a:r>
              <a:rPr lang="en-US" altLang="zh-CN" dirty="0"/>
              <a:t>Robustification w.r.t. LTL.</a:t>
            </a:r>
          </a:p>
          <a:p>
            <a:pPr marL="1143000" lvl="1" indent="-457200"/>
            <a:r>
              <a:rPr lang="en-US" altLang="zh-CN" dirty="0"/>
              <a:t>Reactive synthesis: how to encode retaining behavior and cost?</a:t>
            </a:r>
          </a:p>
          <a:p>
            <a:pPr marL="1143000" lvl="1" indent="-457200"/>
            <a:r>
              <a:rPr lang="en-US" altLang="zh-CN" dirty="0"/>
              <a:t>Need of adding new behaviors (e.g., retry, use of OASIS).</a:t>
            </a:r>
          </a:p>
          <a:p>
            <a:pPr marL="457200" indent="-457200"/>
            <a:r>
              <a:rPr lang="en-US" altLang="zh-CN" dirty="0"/>
              <a:t>Specification weakening w.r.t. LTL.</a:t>
            </a:r>
          </a:p>
          <a:p>
            <a:pPr marL="1143000" lvl="1" indent="-457200"/>
            <a:r>
              <a:rPr lang="en-US" altLang="zh-CN" dirty="0"/>
              <a:t>Weakening for liveness: robust LTL (</a:t>
            </a:r>
            <a:r>
              <a:rPr lang="en-US" altLang="zh-CN" dirty="0" err="1"/>
              <a:t>rLTL</a:t>
            </a:r>
            <a:r>
              <a:rPr lang="en-US" altLang="zh-CN" dirty="0"/>
              <a:t>)?</a:t>
            </a:r>
          </a:p>
        </p:txBody>
      </p:sp>
      <p:sp>
        <p:nvSpPr>
          <p:cNvPr id="4" name="灯片编号占位符 3">
            <a:extLst>
              <a:ext uri="{FF2B5EF4-FFF2-40B4-BE49-F238E27FC236}">
                <a16:creationId xmlns:a16="http://schemas.microsoft.com/office/drawing/2014/main" id="{99F927B4-8A98-A095-EC7A-FF56AE66F0C6}"/>
              </a:ext>
            </a:extLst>
          </p:cNvPr>
          <p:cNvSpPr>
            <a:spLocks noGrp="1"/>
          </p:cNvSpPr>
          <p:nvPr>
            <p:ph type="sldNum" sz="quarter" idx="12"/>
          </p:nvPr>
        </p:nvSpPr>
        <p:spPr/>
        <p:txBody>
          <a:bodyPr/>
          <a:lstStyle/>
          <a:p>
            <a:fld id="{74A724E5-CF81-458D-9F9A-C575B439CC43}" type="slidenum">
              <a:rPr lang="zh-CN" altLang="en-US" smtClean="0"/>
              <a:t>56</a:t>
            </a:fld>
            <a:endParaRPr lang="zh-CN" altLang="en-US"/>
          </a:p>
        </p:txBody>
      </p:sp>
      <p:graphicFrame>
        <p:nvGraphicFramePr>
          <p:cNvPr id="5" name="表格 4">
            <a:extLst>
              <a:ext uri="{FF2B5EF4-FFF2-40B4-BE49-F238E27FC236}">
                <a16:creationId xmlns:a16="http://schemas.microsoft.com/office/drawing/2014/main" id="{41294FEA-4E98-C22D-33B6-F85B0F52EE49}"/>
              </a:ext>
            </a:extLst>
          </p:cNvPr>
          <p:cNvGraphicFramePr>
            <a:graphicFrameLocks noGrp="1"/>
          </p:cNvGraphicFramePr>
          <p:nvPr>
            <p:extLst>
              <p:ext uri="{D42A27DB-BD31-4B8C-83A1-F6EECF244321}">
                <p14:modId xmlns:p14="http://schemas.microsoft.com/office/powerpoint/2010/main" val="2128122518"/>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93082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5D79068-49C0-FEE2-39A2-CD06152DB63A}"/>
              </a:ext>
            </a:extLst>
          </p:cNvPr>
          <p:cNvSpPr>
            <a:spLocks noGrp="1"/>
          </p:cNvSpPr>
          <p:nvPr>
            <p:ph type="title"/>
          </p:nvPr>
        </p:nvSpPr>
        <p:spPr/>
        <p:txBody>
          <a:bodyPr/>
          <a:lstStyle/>
          <a:p>
            <a:r>
              <a:rPr lang="en-US" altLang="zh-CN" dirty="0"/>
              <a:t>Conclusion</a:t>
            </a:r>
            <a:endParaRPr lang="zh-CN" altLang="en-US" dirty="0"/>
          </a:p>
        </p:txBody>
      </p:sp>
      <p:sp>
        <p:nvSpPr>
          <p:cNvPr id="6" name="文本占位符 5">
            <a:extLst>
              <a:ext uri="{FF2B5EF4-FFF2-40B4-BE49-F238E27FC236}">
                <a16:creationId xmlns:a16="http://schemas.microsoft.com/office/drawing/2014/main" id="{987D2D82-0C59-1F0C-86B4-F40FB792908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B72A3D-3019-9F97-CD05-F25DCFBA0DE3}"/>
              </a:ext>
            </a:extLst>
          </p:cNvPr>
          <p:cNvSpPr>
            <a:spLocks noGrp="1"/>
          </p:cNvSpPr>
          <p:nvPr>
            <p:ph type="sldNum" sz="quarter" idx="12"/>
          </p:nvPr>
        </p:nvSpPr>
        <p:spPr/>
        <p:txBody>
          <a:bodyPr/>
          <a:lstStyle/>
          <a:p>
            <a:fld id="{74A724E5-CF81-458D-9F9A-C575B439CC43}" type="slidenum">
              <a:rPr lang="zh-CN" altLang="en-US" smtClean="0"/>
              <a:t>57</a:t>
            </a:fld>
            <a:endParaRPr lang="zh-CN" altLang="en-US"/>
          </a:p>
        </p:txBody>
      </p:sp>
    </p:spTree>
    <p:extLst>
      <p:ext uri="{BB962C8B-B14F-4D97-AF65-F5344CB8AC3E}">
        <p14:creationId xmlns:p14="http://schemas.microsoft.com/office/powerpoint/2010/main" val="11332926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41510-91C5-8FBC-AF23-6956540B2E43}"/>
              </a:ext>
            </a:extLst>
          </p:cNvPr>
          <p:cNvSpPr>
            <a:spLocks noGrp="1"/>
          </p:cNvSpPr>
          <p:nvPr>
            <p:ph type="title"/>
          </p:nvPr>
        </p:nvSpPr>
        <p:spPr/>
        <p:txBody>
          <a:bodyPr/>
          <a:lstStyle/>
          <a:p>
            <a:r>
              <a:rPr lang="en-US" altLang="zh-CN" dirty="0"/>
              <a:t>Contributions Summary</a:t>
            </a:r>
            <a:endParaRPr lang="zh-CN" altLang="en-US" dirty="0"/>
          </a:p>
        </p:txBody>
      </p:sp>
      <p:pic>
        <p:nvPicPr>
          <p:cNvPr id="56" name="图片 55" descr="图示&#10;&#10;描述已自动生成">
            <a:extLst>
              <a:ext uri="{FF2B5EF4-FFF2-40B4-BE49-F238E27FC236}">
                <a16:creationId xmlns:a16="http://schemas.microsoft.com/office/drawing/2014/main" id="{545BDB17-49F7-4210-2EE5-67D85921A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1437" y="1251847"/>
            <a:ext cx="8490496" cy="5605991"/>
          </a:xfrm>
          <a:prstGeom prst="rect">
            <a:avLst/>
          </a:prstGeom>
        </p:spPr>
      </p:pic>
      <p:sp>
        <p:nvSpPr>
          <p:cNvPr id="8" name="矩形: 圆角 7">
            <a:extLst>
              <a:ext uri="{FF2B5EF4-FFF2-40B4-BE49-F238E27FC236}">
                <a16:creationId xmlns:a16="http://schemas.microsoft.com/office/drawing/2014/main" id="{331F7E71-883B-F2D4-DE15-0F3B5AD0A474}"/>
              </a:ext>
            </a:extLst>
          </p:cNvPr>
          <p:cNvSpPr/>
          <p:nvPr/>
        </p:nvSpPr>
        <p:spPr>
          <a:xfrm>
            <a:off x="2304586" y="1251847"/>
            <a:ext cx="8577348" cy="5582138"/>
          </a:xfrm>
          <a:prstGeom prst="roundRect">
            <a:avLst>
              <a:gd name="adj" fmla="val 5335"/>
            </a:avLst>
          </a:prstGeom>
          <a:noFill/>
          <a:ln w="19050">
            <a:solidFill>
              <a:schemeClr val="bg1">
                <a:lumMod val="50000"/>
              </a:schemeClr>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7" name="对话气泡: 圆角矩形 6">
            <a:extLst>
              <a:ext uri="{FF2B5EF4-FFF2-40B4-BE49-F238E27FC236}">
                <a16:creationId xmlns:a16="http://schemas.microsoft.com/office/drawing/2014/main" id="{A4DDC5C7-5E9C-6BA7-109D-5608D84AFD14}"/>
              </a:ext>
            </a:extLst>
          </p:cNvPr>
          <p:cNvSpPr/>
          <p:nvPr/>
        </p:nvSpPr>
        <p:spPr>
          <a:xfrm>
            <a:off x="228561" y="1608669"/>
            <a:ext cx="1949644" cy="1094091"/>
          </a:xfrm>
          <a:prstGeom prst="wedgeRoundRectCallout">
            <a:avLst>
              <a:gd name="adj1" fmla="val 55033"/>
              <a:gd name="adj2" fmla="val 82930"/>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t>Contrib. 4</a:t>
            </a:r>
            <a:r>
              <a:rPr lang="en-US" altLang="zh-CN" sz="2400" dirty="0"/>
              <a:t>: tool </a:t>
            </a:r>
            <a:r>
              <a:rPr lang="en-US" altLang="zh-CN" sz="2400" b="1" i="1" dirty="0"/>
              <a:t>Fortis</a:t>
            </a:r>
            <a:endParaRPr lang="zh-CN" altLang="en-US" sz="2400" b="1" i="1" dirty="0"/>
          </a:p>
        </p:txBody>
      </p:sp>
      <p:sp>
        <p:nvSpPr>
          <p:cNvPr id="59" name="对话气泡: 圆角矩形 58">
            <a:extLst>
              <a:ext uri="{FF2B5EF4-FFF2-40B4-BE49-F238E27FC236}">
                <a16:creationId xmlns:a16="http://schemas.microsoft.com/office/drawing/2014/main" id="{9A130BAD-248B-7289-EEF5-5D57FD4558AF}"/>
              </a:ext>
            </a:extLst>
          </p:cNvPr>
          <p:cNvSpPr/>
          <p:nvPr/>
        </p:nvSpPr>
        <p:spPr>
          <a:xfrm>
            <a:off x="155751" y="3423015"/>
            <a:ext cx="3064523" cy="1620477"/>
          </a:xfrm>
          <a:prstGeom prst="wedgeRoundRectCallout">
            <a:avLst>
              <a:gd name="adj1" fmla="val 33680"/>
              <a:gd name="adj2" fmla="val 61866"/>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Weaken the safety property to maintain more system functionality.</a:t>
            </a:r>
            <a:endParaRPr lang="zh-CN" altLang="en-US" sz="2400" i="1" dirty="0"/>
          </a:p>
        </p:txBody>
      </p:sp>
      <p:sp>
        <p:nvSpPr>
          <p:cNvPr id="58" name="对话气泡: 圆角矩形 57">
            <a:extLst>
              <a:ext uri="{FF2B5EF4-FFF2-40B4-BE49-F238E27FC236}">
                <a16:creationId xmlns:a16="http://schemas.microsoft.com/office/drawing/2014/main" id="{52C0EBC9-F90E-F157-9526-14CD3F47F02E}"/>
              </a:ext>
            </a:extLst>
          </p:cNvPr>
          <p:cNvSpPr/>
          <p:nvPr/>
        </p:nvSpPr>
        <p:spPr>
          <a:xfrm>
            <a:off x="8112161" y="4380710"/>
            <a:ext cx="3924088" cy="1325563"/>
          </a:xfrm>
          <a:prstGeom prst="wedgeRoundRectCallout">
            <a:avLst>
              <a:gd name="adj1" fmla="val -48147"/>
              <a:gd name="adj2" fmla="val -82994"/>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Improve robustness by generating a controller w.r.t. the safety property.</a:t>
            </a:r>
            <a:endParaRPr lang="zh-CN" altLang="en-US" sz="2400" i="1" dirty="0"/>
          </a:p>
        </p:txBody>
      </p:sp>
      <p:sp>
        <p:nvSpPr>
          <p:cNvPr id="5" name="对话气泡: 圆角矩形 4">
            <a:extLst>
              <a:ext uri="{FF2B5EF4-FFF2-40B4-BE49-F238E27FC236}">
                <a16:creationId xmlns:a16="http://schemas.microsoft.com/office/drawing/2014/main" id="{5DE3A813-C8C1-7711-EBF2-FF9FC22B6AA5}"/>
              </a:ext>
            </a:extLst>
          </p:cNvPr>
          <p:cNvSpPr/>
          <p:nvPr/>
        </p:nvSpPr>
        <p:spPr>
          <a:xfrm>
            <a:off x="7927447" y="488945"/>
            <a:ext cx="4035992" cy="1325563"/>
          </a:xfrm>
          <a:prstGeom prst="wedgeRoundRectCallout">
            <a:avLst>
              <a:gd name="adj1" fmla="val -55949"/>
              <a:gd name="adj2" fmla="val 32775"/>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A behavioral notion of robustness based on LTS and its computation method.</a:t>
            </a:r>
            <a:endParaRPr lang="zh-CN" altLang="en-US" sz="2400" i="1" dirty="0"/>
          </a:p>
        </p:txBody>
      </p:sp>
      <p:graphicFrame>
        <p:nvGraphicFramePr>
          <p:cNvPr id="3" name="表格 2">
            <a:extLst>
              <a:ext uri="{FF2B5EF4-FFF2-40B4-BE49-F238E27FC236}">
                <a16:creationId xmlns:a16="http://schemas.microsoft.com/office/drawing/2014/main" id="{65315260-D725-CB0F-CC3D-4B5F1EE80A91}"/>
              </a:ext>
            </a:extLst>
          </p:cNvPr>
          <p:cNvGraphicFramePr>
            <a:graphicFrameLocks noGrp="1"/>
          </p:cNvGraphicFramePr>
          <p:nvPr>
            <p:extLst>
              <p:ext uri="{D42A27DB-BD31-4B8C-83A1-F6EECF244321}">
                <p14:modId xmlns:p14="http://schemas.microsoft.com/office/powerpoint/2010/main" val="1153078640"/>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702157329"/>
                  </a:ext>
                </a:extLst>
              </a:tr>
            </a:tbl>
          </a:graphicData>
        </a:graphic>
      </p:graphicFrame>
      <p:sp>
        <p:nvSpPr>
          <p:cNvPr id="4" name="灯片编号占位符 3">
            <a:extLst>
              <a:ext uri="{FF2B5EF4-FFF2-40B4-BE49-F238E27FC236}">
                <a16:creationId xmlns:a16="http://schemas.microsoft.com/office/drawing/2014/main" id="{040311A9-FCC4-40B1-F8AA-0AC8E082DF00}"/>
              </a:ext>
            </a:extLst>
          </p:cNvPr>
          <p:cNvSpPr>
            <a:spLocks noGrp="1"/>
          </p:cNvSpPr>
          <p:nvPr>
            <p:ph type="sldNum" sz="quarter" idx="12"/>
          </p:nvPr>
        </p:nvSpPr>
        <p:spPr/>
        <p:txBody>
          <a:bodyPr/>
          <a:lstStyle/>
          <a:p>
            <a:fld id="{74A724E5-CF81-458D-9F9A-C575B439CC43}" type="slidenum">
              <a:rPr lang="zh-CN" altLang="en-US" smtClean="0"/>
              <a:t>58</a:t>
            </a:fld>
            <a:endParaRPr lang="zh-CN" altLang="en-US" dirty="0"/>
          </a:p>
        </p:txBody>
      </p:sp>
    </p:spTree>
    <p:extLst>
      <p:ext uri="{BB962C8B-B14F-4D97-AF65-F5344CB8AC3E}">
        <p14:creationId xmlns:p14="http://schemas.microsoft.com/office/powerpoint/2010/main" val="19753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59" grpId="0" animBg="1"/>
      <p:bldP spid="58" grpId="0" animBg="1"/>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E5DC68-1775-6C28-E1FC-0D83F012D07D}"/>
              </a:ext>
            </a:extLst>
          </p:cNvPr>
          <p:cNvSpPr>
            <a:spLocks noGrp="1"/>
          </p:cNvSpPr>
          <p:nvPr>
            <p:ph type="title"/>
          </p:nvPr>
        </p:nvSpPr>
        <p:spPr/>
        <p:txBody>
          <a:bodyPr/>
          <a:lstStyle/>
          <a:p>
            <a:r>
              <a:rPr lang="en-US" altLang="zh-CN" dirty="0"/>
              <a:t>Acknowledgements</a:t>
            </a:r>
            <a:endParaRPr lang="zh-CN" altLang="en-US" dirty="0"/>
          </a:p>
        </p:txBody>
      </p:sp>
      <p:sp>
        <p:nvSpPr>
          <p:cNvPr id="4" name="灯片编号占位符 3">
            <a:extLst>
              <a:ext uri="{FF2B5EF4-FFF2-40B4-BE49-F238E27FC236}">
                <a16:creationId xmlns:a16="http://schemas.microsoft.com/office/drawing/2014/main" id="{8F3186C3-7E7F-CE43-017C-4AD6682A092F}"/>
              </a:ext>
            </a:extLst>
          </p:cNvPr>
          <p:cNvSpPr>
            <a:spLocks noGrp="1"/>
          </p:cNvSpPr>
          <p:nvPr>
            <p:ph type="sldNum" sz="quarter" idx="12"/>
          </p:nvPr>
        </p:nvSpPr>
        <p:spPr/>
        <p:txBody>
          <a:bodyPr/>
          <a:lstStyle/>
          <a:p>
            <a:fld id="{74A724E5-CF81-458D-9F9A-C575B439CC43}" type="slidenum">
              <a:rPr lang="zh-CN" altLang="en-US" smtClean="0"/>
              <a:t>59</a:t>
            </a:fld>
            <a:endParaRPr lang="zh-CN" altLang="en-US"/>
          </a:p>
        </p:txBody>
      </p:sp>
      <p:pic>
        <p:nvPicPr>
          <p:cNvPr id="1026" name="Picture 2" descr="David Garlan">
            <a:extLst>
              <a:ext uri="{FF2B5EF4-FFF2-40B4-BE49-F238E27FC236}">
                <a16:creationId xmlns:a16="http://schemas.microsoft.com/office/drawing/2014/main" id="{4B987C28-A0F2-71A5-CC2E-B04C031C2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229" y="1923905"/>
            <a:ext cx="1642095" cy="16420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onathan Aldrich">
            <a:extLst>
              <a:ext uri="{FF2B5EF4-FFF2-40B4-BE49-F238E27FC236}">
                <a16:creationId xmlns:a16="http://schemas.microsoft.com/office/drawing/2014/main" id="{51F59EA8-AFAD-E8F4-E46C-0A162961B4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056" y="3594932"/>
            <a:ext cx="1642094" cy="16420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unsuk Kang">
            <a:extLst>
              <a:ext uri="{FF2B5EF4-FFF2-40B4-BE49-F238E27FC236}">
                <a16:creationId xmlns:a16="http://schemas.microsoft.com/office/drawing/2014/main" id="{63B8CDFC-6A85-8980-B864-6B62F6403708}"/>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903056" y="1923905"/>
            <a:ext cx="1642094" cy="16420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bastián Uchitel | Fundación Konex">
            <a:extLst>
              <a:ext uri="{FF2B5EF4-FFF2-40B4-BE49-F238E27FC236}">
                <a16:creationId xmlns:a16="http://schemas.microsoft.com/office/drawing/2014/main" id="{86317837-B504-E00A-F446-A8D7ED941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6229" y="3597402"/>
            <a:ext cx="1642095" cy="164209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2447E62C-B562-3216-1AB0-FF0F51355B40}"/>
              </a:ext>
            </a:extLst>
          </p:cNvPr>
          <p:cNvPicPr>
            <a:picLocks noChangeAspect="1"/>
          </p:cNvPicPr>
          <p:nvPr/>
        </p:nvPicPr>
        <p:blipFill>
          <a:blip r:embed="rId7"/>
          <a:stretch>
            <a:fillRect/>
          </a:stretch>
        </p:blipFill>
        <p:spPr>
          <a:xfrm>
            <a:off x="5538685" y="1944806"/>
            <a:ext cx="3192437" cy="3076931"/>
          </a:xfrm>
          <a:prstGeom prst="rect">
            <a:avLst/>
          </a:prstGeom>
        </p:spPr>
      </p:pic>
      <p:sp>
        <p:nvSpPr>
          <p:cNvPr id="9" name="文本框 8">
            <a:extLst>
              <a:ext uri="{FF2B5EF4-FFF2-40B4-BE49-F238E27FC236}">
                <a16:creationId xmlns:a16="http://schemas.microsoft.com/office/drawing/2014/main" id="{5DEF84EB-F517-FAE2-B6B5-44080565AB1F}"/>
              </a:ext>
            </a:extLst>
          </p:cNvPr>
          <p:cNvSpPr txBox="1"/>
          <p:nvPr/>
        </p:nvSpPr>
        <p:spPr>
          <a:xfrm>
            <a:off x="6226582" y="1427355"/>
            <a:ext cx="1816642" cy="461665"/>
          </a:xfrm>
          <a:prstGeom prst="rect">
            <a:avLst/>
          </a:prstGeom>
          <a:noFill/>
        </p:spPr>
        <p:txBody>
          <a:bodyPr wrap="square" rtlCol="0">
            <a:spAutoFit/>
          </a:bodyPr>
          <a:lstStyle/>
          <a:p>
            <a:pPr algn="ctr"/>
            <a:r>
              <a:rPr lang="en-US" altLang="zh-CN" sz="2400" b="1" dirty="0" err="1"/>
              <a:t>SoDA</a:t>
            </a:r>
            <a:r>
              <a:rPr lang="en-US" altLang="zh-CN" sz="2400" b="1" dirty="0"/>
              <a:t> Lab</a:t>
            </a:r>
            <a:endParaRPr lang="zh-CN" altLang="en-US" sz="2400" b="1" dirty="0"/>
          </a:p>
        </p:txBody>
      </p:sp>
      <p:sp>
        <p:nvSpPr>
          <p:cNvPr id="10" name="文本框 9">
            <a:extLst>
              <a:ext uri="{FF2B5EF4-FFF2-40B4-BE49-F238E27FC236}">
                <a16:creationId xmlns:a16="http://schemas.microsoft.com/office/drawing/2014/main" id="{A54312B1-D13D-0A62-935E-BB2CDED1E2E2}"/>
              </a:ext>
            </a:extLst>
          </p:cNvPr>
          <p:cNvSpPr txBox="1"/>
          <p:nvPr/>
        </p:nvSpPr>
        <p:spPr>
          <a:xfrm>
            <a:off x="9308177" y="1427355"/>
            <a:ext cx="2217560" cy="461665"/>
          </a:xfrm>
          <a:prstGeom prst="rect">
            <a:avLst/>
          </a:prstGeom>
          <a:noFill/>
        </p:spPr>
        <p:txBody>
          <a:bodyPr wrap="square" rtlCol="0">
            <a:spAutoFit/>
          </a:bodyPr>
          <a:lstStyle/>
          <a:p>
            <a:pPr algn="ctr"/>
            <a:r>
              <a:rPr lang="en-US" altLang="zh-CN" sz="2400" b="1" dirty="0"/>
              <a:t>ABLE Group</a:t>
            </a:r>
            <a:endParaRPr lang="zh-CN" altLang="en-US" sz="2400" b="1" dirty="0"/>
          </a:p>
        </p:txBody>
      </p:sp>
      <p:sp>
        <p:nvSpPr>
          <p:cNvPr id="11" name="文本框 10">
            <a:extLst>
              <a:ext uri="{FF2B5EF4-FFF2-40B4-BE49-F238E27FC236}">
                <a16:creationId xmlns:a16="http://schemas.microsoft.com/office/drawing/2014/main" id="{E296BC6E-3706-9B22-4D1C-63031E41D8F3}"/>
              </a:ext>
            </a:extLst>
          </p:cNvPr>
          <p:cNvSpPr txBox="1"/>
          <p:nvPr/>
        </p:nvSpPr>
        <p:spPr>
          <a:xfrm>
            <a:off x="773788" y="1433307"/>
            <a:ext cx="3604882" cy="461665"/>
          </a:xfrm>
          <a:prstGeom prst="rect">
            <a:avLst/>
          </a:prstGeom>
          <a:noFill/>
        </p:spPr>
        <p:txBody>
          <a:bodyPr wrap="square" rtlCol="0">
            <a:spAutoFit/>
          </a:bodyPr>
          <a:lstStyle/>
          <a:p>
            <a:pPr algn="ctr"/>
            <a:r>
              <a:rPr lang="en-US" altLang="zh-CN" sz="2400" b="1" dirty="0"/>
              <a:t>Thesis Committee</a:t>
            </a:r>
            <a:endParaRPr lang="zh-CN" altLang="en-US" sz="2400" b="1" dirty="0"/>
          </a:p>
        </p:txBody>
      </p:sp>
      <p:graphicFrame>
        <p:nvGraphicFramePr>
          <p:cNvPr id="12" name="表格 11">
            <a:extLst>
              <a:ext uri="{FF2B5EF4-FFF2-40B4-BE49-F238E27FC236}">
                <a16:creationId xmlns:a16="http://schemas.microsoft.com/office/drawing/2014/main" id="{687CD309-D09D-3716-A58A-A2A599F50004}"/>
              </a:ext>
            </a:extLst>
          </p:cNvPr>
          <p:cNvGraphicFramePr>
            <a:graphicFrameLocks noGrp="1"/>
          </p:cNvGraphicFramePr>
          <p:nvPr>
            <p:extLst>
              <p:ext uri="{D42A27DB-BD31-4B8C-83A1-F6EECF244321}">
                <p14:modId xmlns:p14="http://schemas.microsoft.com/office/powerpoint/2010/main" val="3844805705"/>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702157329"/>
                  </a:ext>
                </a:extLst>
              </a:tr>
            </a:tbl>
          </a:graphicData>
        </a:graphic>
      </p:graphicFrame>
      <p:sp>
        <p:nvSpPr>
          <p:cNvPr id="3" name="文本框 2">
            <a:extLst>
              <a:ext uri="{FF2B5EF4-FFF2-40B4-BE49-F238E27FC236}">
                <a16:creationId xmlns:a16="http://schemas.microsoft.com/office/drawing/2014/main" id="{D652F886-77F4-2074-4F17-B22FD5054F7A}"/>
              </a:ext>
            </a:extLst>
          </p:cNvPr>
          <p:cNvSpPr txBox="1"/>
          <p:nvPr/>
        </p:nvSpPr>
        <p:spPr>
          <a:xfrm>
            <a:off x="838200" y="5504377"/>
            <a:ext cx="7021153" cy="400110"/>
          </a:xfrm>
          <a:prstGeom prst="rect">
            <a:avLst/>
          </a:prstGeom>
          <a:noFill/>
        </p:spPr>
        <p:txBody>
          <a:bodyPr wrap="none" rtlCol="0">
            <a:spAutoFit/>
          </a:bodyPr>
          <a:lstStyle/>
          <a:p>
            <a:r>
              <a:rPr lang="en-US" altLang="zh-CN" sz="2000" b="1" dirty="0"/>
              <a:t>Thanks to other faculties, colleagues, staff in S3D and MSE.</a:t>
            </a:r>
            <a:endParaRPr lang="zh-CN" altLang="en-US" sz="2000" b="1" dirty="0"/>
          </a:p>
        </p:txBody>
      </p:sp>
      <p:sp>
        <p:nvSpPr>
          <p:cNvPr id="5" name="文本框 4">
            <a:extLst>
              <a:ext uri="{FF2B5EF4-FFF2-40B4-BE49-F238E27FC236}">
                <a16:creationId xmlns:a16="http://schemas.microsoft.com/office/drawing/2014/main" id="{A60C8B77-BC07-4497-9BBA-535CBD0F64D8}"/>
              </a:ext>
            </a:extLst>
          </p:cNvPr>
          <p:cNvSpPr txBox="1"/>
          <p:nvPr/>
        </p:nvSpPr>
        <p:spPr>
          <a:xfrm>
            <a:off x="838200" y="6123543"/>
            <a:ext cx="5605830" cy="400110"/>
          </a:xfrm>
          <a:prstGeom prst="rect">
            <a:avLst/>
          </a:prstGeom>
          <a:noFill/>
        </p:spPr>
        <p:txBody>
          <a:bodyPr wrap="none" rtlCol="0">
            <a:spAutoFit/>
          </a:bodyPr>
          <a:lstStyle/>
          <a:p>
            <a:r>
              <a:rPr lang="en-US" altLang="zh-CN" sz="2000" b="1" dirty="0"/>
              <a:t>Thanks to my family for their endless support</a:t>
            </a:r>
            <a:endParaRPr lang="zh-CN" altLang="en-US" sz="2000" b="1" dirty="0"/>
          </a:p>
        </p:txBody>
      </p:sp>
      <p:pic>
        <p:nvPicPr>
          <p:cNvPr id="13" name="图形 12" descr="红心 纯色填充">
            <a:extLst>
              <a:ext uri="{FF2B5EF4-FFF2-40B4-BE49-F238E27FC236}">
                <a16:creationId xmlns:a16="http://schemas.microsoft.com/office/drawing/2014/main" id="{8B4CD4F4-B4F9-63D9-BFEA-F93B8457E9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52841" y="6101554"/>
            <a:ext cx="426981" cy="426981"/>
          </a:xfrm>
          <a:prstGeom prst="rect">
            <a:avLst/>
          </a:prstGeom>
        </p:spPr>
      </p:pic>
      <p:grpSp>
        <p:nvGrpSpPr>
          <p:cNvPr id="16" name="组合 15">
            <a:extLst>
              <a:ext uri="{FF2B5EF4-FFF2-40B4-BE49-F238E27FC236}">
                <a16:creationId xmlns:a16="http://schemas.microsoft.com/office/drawing/2014/main" id="{8BB99107-F0F2-EA0B-665A-4B4C3ADD2454}"/>
              </a:ext>
            </a:extLst>
          </p:cNvPr>
          <p:cNvGrpSpPr/>
          <p:nvPr/>
        </p:nvGrpSpPr>
        <p:grpSpPr>
          <a:xfrm>
            <a:off x="8731122" y="1944806"/>
            <a:ext cx="3371670" cy="3580992"/>
            <a:chOff x="8731122" y="1944806"/>
            <a:chExt cx="3371670" cy="3580992"/>
          </a:xfrm>
        </p:grpSpPr>
        <p:pic>
          <p:nvPicPr>
            <p:cNvPr id="8" name="图片 7">
              <a:extLst>
                <a:ext uri="{FF2B5EF4-FFF2-40B4-BE49-F238E27FC236}">
                  <a16:creationId xmlns:a16="http://schemas.microsoft.com/office/drawing/2014/main" id="{451C024B-2B24-57E8-E191-9BBCC277667B}"/>
                </a:ext>
              </a:extLst>
            </p:cNvPr>
            <p:cNvPicPr>
              <a:picLocks noChangeAspect="1"/>
            </p:cNvPicPr>
            <p:nvPr/>
          </p:nvPicPr>
          <p:blipFill>
            <a:blip r:embed="rId10"/>
            <a:srcRect b="78998"/>
            <a:stretch/>
          </p:blipFill>
          <p:spPr>
            <a:xfrm>
              <a:off x="8731122" y="1944806"/>
              <a:ext cx="3371670" cy="865149"/>
            </a:xfrm>
            <a:prstGeom prst="rect">
              <a:avLst/>
            </a:prstGeom>
          </p:spPr>
        </p:pic>
        <p:pic>
          <p:nvPicPr>
            <p:cNvPr id="14" name="图片 13">
              <a:extLst>
                <a:ext uri="{FF2B5EF4-FFF2-40B4-BE49-F238E27FC236}">
                  <a16:creationId xmlns:a16="http://schemas.microsoft.com/office/drawing/2014/main" id="{481B949A-5B12-4E0E-5228-F889E2276A33}"/>
                </a:ext>
              </a:extLst>
            </p:cNvPr>
            <p:cNvPicPr>
              <a:picLocks noChangeAspect="1"/>
            </p:cNvPicPr>
            <p:nvPr/>
          </p:nvPicPr>
          <p:blipFill>
            <a:blip r:embed="rId10"/>
            <a:srcRect t="55773"/>
            <a:stretch/>
          </p:blipFill>
          <p:spPr>
            <a:xfrm>
              <a:off x="8731122" y="3703886"/>
              <a:ext cx="3371670" cy="1821912"/>
            </a:xfrm>
            <a:prstGeom prst="rect">
              <a:avLst/>
            </a:prstGeom>
          </p:spPr>
        </p:pic>
        <p:pic>
          <p:nvPicPr>
            <p:cNvPr id="15" name="图片 14">
              <a:extLst>
                <a:ext uri="{FF2B5EF4-FFF2-40B4-BE49-F238E27FC236}">
                  <a16:creationId xmlns:a16="http://schemas.microsoft.com/office/drawing/2014/main" id="{BD7C8543-1E1F-94CA-C945-20496EE1A8AC}"/>
                </a:ext>
              </a:extLst>
            </p:cNvPr>
            <p:cNvPicPr>
              <a:picLocks noChangeAspect="1"/>
            </p:cNvPicPr>
            <p:nvPr/>
          </p:nvPicPr>
          <p:blipFill>
            <a:blip r:embed="rId10"/>
            <a:srcRect t="27345" b="51654"/>
            <a:stretch/>
          </p:blipFill>
          <p:spPr>
            <a:xfrm>
              <a:off x="8731122" y="2809955"/>
              <a:ext cx="3371670" cy="865148"/>
            </a:xfrm>
            <a:prstGeom prst="rect">
              <a:avLst/>
            </a:prstGeom>
          </p:spPr>
        </p:pic>
        <p:pic>
          <p:nvPicPr>
            <p:cNvPr id="1036" name="Picture 12">
              <a:extLst>
                <a:ext uri="{FF2B5EF4-FFF2-40B4-BE49-F238E27FC236}">
                  <a16:creationId xmlns:a16="http://schemas.microsoft.com/office/drawing/2014/main" id="{E0F19D10-553A-D131-3E6C-3248250CBA6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3695" t="36499" r="16688"/>
            <a:stretch/>
          </p:blipFill>
          <p:spPr bwMode="auto">
            <a:xfrm>
              <a:off x="10598352" y="4755590"/>
              <a:ext cx="566285" cy="6750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92858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FDE18-EB2F-CECA-D106-535DD9BA6B17}"/>
              </a:ext>
            </a:extLst>
          </p:cNvPr>
          <p:cNvSpPr>
            <a:spLocks noGrp="1"/>
          </p:cNvSpPr>
          <p:nvPr>
            <p:ph type="title"/>
          </p:nvPr>
        </p:nvSpPr>
        <p:spPr/>
        <p:txBody>
          <a:bodyPr/>
          <a:lstStyle/>
          <a:p>
            <a:r>
              <a:rPr lang="en-US" altLang="zh-CN" dirty="0"/>
              <a:t>Motivating Example: Therac-25</a:t>
            </a:r>
            <a:endParaRPr lang="zh-CN" altLang="en-US" dirty="0"/>
          </a:p>
        </p:txBody>
      </p:sp>
      <p:sp>
        <p:nvSpPr>
          <p:cNvPr id="4" name="灯片编号占位符 3">
            <a:extLst>
              <a:ext uri="{FF2B5EF4-FFF2-40B4-BE49-F238E27FC236}">
                <a16:creationId xmlns:a16="http://schemas.microsoft.com/office/drawing/2014/main" id="{E6420E84-EE05-7F2F-6825-10EA3B552042}"/>
              </a:ext>
            </a:extLst>
          </p:cNvPr>
          <p:cNvSpPr>
            <a:spLocks noGrp="1"/>
          </p:cNvSpPr>
          <p:nvPr>
            <p:ph type="sldNum" sz="quarter" idx="12"/>
          </p:nvPr>
        </p:nvSpPr>
        <p:spPr/>
        <p:txBody>
          <a:bodyPr/>
          <a:lstStyle/>
          <a:p>
            <a:fld id="{74A724E5-CF81-458D-9F9A-C575B439CC43}" type="slidenum">
              <a:rPr lang="zh-CN" altLang="en-US" smtClean="0"/>
              <a:t>6</a:t>
            </a:fld>
            <a:endParaRPr lang="zh-CN" altLang="en-US"/>
          </a:p>
        </p:txBody>
      </p:sp>
      <p:pic>
        <p:nvPicPr>
          <p:cNvPr id="5" name="Image" descr="Image">
            <a:extLst>
              <a:ext uri="{FF2B5EF4-FFF2-40B4-BE49-F238E27FC236}">
                <a16:creationId xmlns:a16="http://schemas.microsoft.com/office/drawing/2014/main" id="{AFBF24C3-EBCA-FC08-8AF0-ADF391A9CD9E}"/>
              </a:ext>
            </a:extLst>
          </p:cNvPr>
          <p:cNvPicPr>
            <a:picLocks noGrp="1" noChangeAspect="1"/>
          </p:cNvPicPr>
          <p:nvPr>
            <p:ph idx="1"/>
          </p:nvPr>
        </p:nvPicPr>
        <p:blipFill>
          <a:blip r:embed="rId3"/>
          <a:stretch>
            <a:fillRect/>
          </a:stretch>
        </p:blipFill>
        <p:spPr>
          <a:xfrm>
            <a:off x="2458667" y="1690688"/>
            <a:ext cx="7274665" cy="4895850"/>
          </a:xfrm>
          <a:prstGeom prst="rect">
            <a:avLst/>
          </a:prstGeom>
          <a:ln w="12700">
            <a:miter lim="400000"/>
          </a:ln>
        </p:spPr>
      </p:pic>
      <p:graphicFrame>
        <p:nvGraphicFramePr>
          <p:cNvPr id="3" name="表格 2">
            <a:extLst>
              <a:ext uri="{FF2B5EF4-FFF2-40B4-BE49-F238E27FC236}">
                <a16:creationId xmlns:a16="http://schemas.microsoft.com/office/drawing/2014/main" id="{18DFCFC4-1016-87F2-1A00-A0E08E29D160}"/>
              </a:ext>
            </a:extLst>
          </p:cNvPr>
          <p:cNvGraphicFramePr>
            <a:graphicFrameLocks noGrp="1"/>
          </p:cNvGraphicFramePr>
          <p:nvPr>
            <p:extLst>
              <p:ext uri="{D42A27DB-BD31-4B8C-83A1-F6EECF244321}">
                <p14:modId xmlns:p14="http://schemas.microsoft.com/office/powerpoint/2010/main" val="1321454095"/>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654623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B17E79D8-D8CE-C3B3-093D-9A7C26393C3E}"/>
              </a:ext>
            </a:extLst>
          </p:cNvPr>
          <p:cNvSpPr>
            <a:spLocks noGrp="1"/>
          </p:cNvSpPr>
          <p:nvPr>
            <p:ph type="title"/>
          </p:nvPr>
        </p:nvSpPr>
        <p:spPr/>
        <p:txBody>
          <a:bodyPr/>
          <a:lstStyle/>
          <a:p>
            <a:r>
              <a:rPr lang="en-US" altLang="zh-CN" dirty="0"/>
              <a:t>Existing Robustness Definitions</a:t>
            </a:r>
            <a:endParaRPr lang="zh-CN" altLang="en-US" dirty="0"/>
          </a:p>
        </p:txBody>
      </p:sp>
      <p:sp>
        <p:nvSpPr>
          <p:cNvPr id="7" name="灯片编号占位符 6">
            <a:extLst>
              <a:ext uri="{FF2B5EF4-FFF2-40B4-BE49-F238E27FC236}">
                <a16:creationId xmlns:a16="http://schemas.microsoft.com/office/drawing/2014/main" id="{31057C34-D880-DC38-0F82-DB52FBE7C16E}"/>
              </a:ext>
            </a:extLst>
          </p:cNvPr>
          <p:cNvSpPr>
            <a:spLocks noGrp="1"/>
          </p:cNvSpPr>
          <p:nvPr>
            <p:ph type="sldNum" sz="quarter" idx="12"/>
          </p:nvPr>
        </p:nvSpPr>
        <p:spPr/>
        <p:txBody>
          <a:bodyPr/>
          <a:lstStyle/>
          <a:p>
            <a:fld id="{74A724E5-CF81-458D-9F9A-C575B439CC43}" type="slidenum">
              <a:rPr lang="zh-CN" altLang="en-US" smtClean="0"/>
              <a:t>60</a:t>
            </a:fld>
            <a:endParaRPr lang="zh-CN" altLang="en-US"/>
          </a:p>
        </p:txBody>
      </p:sp>
      <p:sp>
        <p:nvSpPr>
          <p:cNvPr id="19" name="矩形: 圆角 18">
            <a:extLst>
              <a:ext uri="{FF2B5EF4-FFF2-40B4-BE49-F238E27FC236}">
                <a16:creationId xmlns:a16="http://schemas.microsoft.com/office/drawing/2014/main" id="{F1DD6F6F-BBD4-3F2B-D62B-009D3B11A966}"/>
              </a:ext>
            </a:extLst>
          </p:cNvPr>
          <p:cNvSpPr/>
          <p:nvPr/>
        </p:nvSpPr>
        <p:spPr>
          <a:xfrm>
            <a:off x="4836694" y="3177845"/>
            <a:ext cx="2518611" cy="14161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3200" b="1" dirty="0"/>
              <a:t>Software Machine</a:t>
            </a:r>
            <a:endParaRPr lang="zh-CN" altLang="en-US" sz="3200" b="1" dirty="0"/>
          </a:p>
        </p:txBody>
      </p:sp>
      <p:sp>
        <p:nvSpPr>
          <p:cNvPr id="20" name="文本框 19">
            <a:extLst>
              <a:ext uri="{FF2B5EF4-FFF2-40B4-BE49-F238E27FC236}">
                <a16:creationId xmlns:a16="http://schemas.microsoft.com/office/drawing/2014/main" id="{23EF7F30-315F-E466-E277-5DAC403AB7AA}"/>
              </a:ext>
            </a:extLst>
          </p:cNvPr>
          <p:cNvSpPr txBox="1"/>
          <p:nvPr/>
        </p:nvSpPr>
        <p:spPr>
          <a:xfrm>
            <a:off x="2648858" y="3629725"/>
            <a:ext cx="1407503" cy="523220"/>
          </a:xfrm>
          <a:prstGeom prst="rect">
            <a:avLst/>
          </a:prstGeom>
          <a:noFill/>
        </p:spPr>
        <p:txBody>
          <a:bodyPr wrap="square" rtlCol="0">
            <a:spAutoFit/>
          </a:bodyPr>
          <a:lstStyle/>
          <a:p>
            <a:pPr algn="ctr"/>
            <a:r>
              <a:rPr lang="en-US" altLang="zh-CN" sz="2800" b="1" dirty="0"/>
              <a:t>Inputs</a:t>
            </a:r>
            <a:endParaRPr lang="zh-CN" altLang="en-US" sz="2800" b="1" dirty="0"/>
          </a:p>
        </p:txBody>
      </p:sp>
      <p:sp>
        <p:nvSpPr>
          <p:cNvPr id="21" name="文本框 20">
            <a:extLst>
              <a:ext uri="{FF2B5EF4-FFF2-40B4-BE49-F238E27FC236}">
                <a16:creationId xmlns:a16="http://schemas.microsoft.com/office/drawing/2014/main" id="{82486BDD-7E56-CFF6-67F5-6F1EA5CCAA83}"/>
              </a:ext>
            </a:extLst>
          </p:cNvPr>
          <p:cNvSpPr txBox="1"/>
          <p:nvPr/>
        </p:nvSpPr>
        <p:spPr>
          <a:xfrm>
            <a:off x="8132009" y="3629725"/>
            <a:ext cx="1786785" cy="523220"/>
          </a:xfrm>
          <a:prstGeom prst="rect">
            <a:avLst/>
          </a:prstGeom>
          <a:noFill/>
        </p:spPr>
        <p:txBody>
          <a:bodyPr wrap="square" rtlCol="0">
            <a:spAutoFit/>
          </a:bodyPr>
          <a:lstStyle/>
          <a:p>
            <a:pPr algn="ctr"/>
            <a:r>
              <a:rPr lang="en-US" altLang="zh-CN" sz="2800" b="1" dirty="0"/>
              <a:t>Outputs</a:t>
            </a:r>
            <a:endParaRPr lang="zh-CN" altLang="en-US" sz="2800" b="1" dirty="0"/>
          </a:p>
        </p:txBody>
      </p:sp>
      <p:cxnSp>
        <p:nvCxnSpPr>
          <p:cNvPr id="23" name="直接箭头连接符 22">
            <a:extLst>
              <a:ext uri="{FF2B5EF4-FFF2-40B4-BE49-F238E27FC236}">
                <a16:creationId xmlns:a16="http://schemas.microsoft.com/office/drawing/2014/main" id="{063AC9FC-0688-CBC2-4BF6-444A8BB06279}"/>
              </a:ext>
            </a:extLst>
          </p:cNvPr>
          <p:cNvCxnSpPr>
            <a:stCxn id="20" idx="3"/>
            <a:endCxn id="19" idx="1"/>
          </p:cNvCxnSpPr>
          <p:nvPr/>
        </p:nvCxnSpPr>
        <p:spPr>
          <a:xfrm flipV="1">
            <a:off x="4056361" y="3885938"/>
            <a:ext cx="780333" cy="5397"/>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24" name="直接箭头连接符 23">
            <a:extLst>
              <a:ext uri="{FF2B5EF4-FFF2-40B4-BE49-F238E27FC236}">
                <a16:creationId xmlns:a16="http://schemas.microsoft.com/office/drawing/2014/main" id="{3B6A6F3C-C552-ACFF-B7EB-625A770F9423}"/>
              </a:ext>
            </a:extLst>
          </p:cNvPr>
          <p:cNvCxnSpPr>
            <a:cxnSpLocks/>
            <a:stCxn id="19" idx="3"/>
            <a:endCxn id="21" idx="1"/>
          </p:cNvCxnSpPr>
          <p:nvPr/>
        </p:nvCxnSpPr>
        <p:spPr>
          <a:xfrm>
            <a:off x="7355305" y="3885938"/>
            <a:ext cx="776704" cy="5397"/>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27" name="对话气泡: 圆角矩形 26">
            <a:extLst>
              <a:ext uri="{FF2B5EF4-FFF2-40B4-BE49-F238E27FC236}">
                <a16:creationId xmlns:a16="http://schemas.microsoft.com/office/drawing/2014/main" id="{FFC8B3CB-E6EA-72C4-0348-F96F0FAFBE4F}"/>
              </a:ext>
            </a:extLst>
          </p:cNvPr>
          <p:cNvSpPr/>
          <p:nvPr/>
        </p:nvSpPr>
        <p:spPr>
          <a:xfrm>
            <a:off x="391142" y="1825080"/>
            <a:ext cx="3847029" cy="1238829"/>
          </a:xfrm>
          <a:prstGeom prst="wedgeRoundRectCallout">
            <a:avLst>
              <a:gd name="adj1" fmla="val 27193"/>
              <a:gd name="adj2" fmla="val 80867"/>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Qualitatively, if the inputs are </a:t>
            </a:r>
            <a:r>
              <a:rPr lang="en-US" altLang="zh-CN" sz="2400" i="1" dirty="0"/>
              <a:t>invalid</a:t>
            </a:r>
            <a:r>
              <a:rPr lang="en-US" altLang="zh-CN" sz="2400" dirty="0"/>
              <a:t>, e.g., out-of-range values,</a:t>
            </a:r>
            <a:endParaRPr lang="zh-CN" altLang="en-US" sz="2400" dirty="0"/>
          </a:p>
        </p:txBody>
      </p:sp>
      <p:sp>
        <p:nvSpPr>
          <p:cNvPr id="28" name="对话气泡: 圆角矩形 27">
            <a:extLst>
              <a:ext uri="{FF2B5EF4-FFF2-40B4-BE49-F238E27FC236}">
                <a16:creationId xmlns:a16="http://schemas.microsoft.com/office/drawing/2014/main" id="{EF09BDA5-B5E8-0F9C-58C5-0233D41FB979}"/>
              </a:ext>
            </a:extLst>
          </p:cNvPr>
          <p:cNvSpPr/>
          <p:nvPr/>
        </p:nvSpPr>
        <p:spPr>
          <a:xfrm>
            <a:off x="7743657" y="1825081"/>
            <a:ext cx="3751657" cy="1233431"/>
          </a:xfrm>
          <a:prstGeom prst="wedgeRoundRectCallout">
            <a:avLst>
              <a:gd name="adj1" fmla="val -29139"/>
              <a:gd name="adj2" fmla="val 80850"/>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Wrong output values? Crashes? (Koopman et al.)</a:t>
            </a:r>
            <a:endParaRPr lang="zh-CN" altLang="en-US" sz="2400" dirty="0"/>
          </a:p>
        </p:txBody>
      </p:sp>
      <mc:AlternateContent xmlns:mc="http://schemas.openxmlformats.org/markup-compatibility/2006" xmlns:a14="http://schemas.microsoft.com/office/drawing/2010/main">
        <mc:Choice Requires="a14">
          <p:sp>
            <p:nvSpPr>
              <p:cNvPr id="29" name="对话气泡: 圆角矩形 28">
                <a:extLst>
                  <a:ext uri="{FF2B5EF4-FFF2-40B4-BE49-F238E27FC236}">
                    <a16:creationId xmlns:a16="http://schemas.microsoft.com/office/drawing/2014/main" id="{A717D56F-2C93-026C-AC00-47BBB718D0C1}"/>
                  </a:ext>
                </a:extLst>
              </p:cNvPr>
              <p:cNvSpPr/>
              <p:nvPr/>
            </p:nvSpPr>
            <p:spPr>
              <a:xfrm>
                <a:off x="391142" y="4786287"/>
                <a:ext cx="4209887" cy="1391399"/>
              </a:xfrm>
              <a:prstGeom prst="wedgeRoundRectCallout">
                <a:avLst>
                  <a:gd name="adj1" fmla="val 18407"/>
                  <a:gd name="adj2" fmla="val -78371"/>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Quantitatively and formally, small </a:t>
                </a:r>
                <a:r>
                  <a:rPr lang="en-US" altLang="zh-CN" sz="2400" i="1" dirty="0"/>
                  <a:t>distance</a:t>
                </a:r>
                <a:r>
                  <a:rPr lang="en-US" altLang="zh-CN" sz="2400" dirty="0"/>
                  <a:t> from input </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𝑖</m:t>
                        </m:r>
                      </m:e>
                      <m:sup>
                        <m:r>
                          <a:rPr lang="en-US" altLang="zh-CN" sz="2400" b="0" i="1" smtClean="0">
                            <a:latin typeface="Cambria Math" panose="02040503050406030204" pitchFamily="18" charset="0"/>
                          </a:rPr>
                          <m:t>′</m:t>
                        </m:r>
                      </m:sup>
                    </m:sSup>
                  </m:oMath>
                </a14:m>
                <a:r>
                  <a:rPr lang="en-US" altLang="zh-CN" sz="2400" dirty="0"/>
                  <a:t> to expected input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𝑖</m:t>
                        </m:r>
                      </m:e>
                      <m:sub>
                        <m:r>
                          <a:rPr lang="en-US" altLang="zh-CN" sz="2400" b="0" i="1" smtClean="0">
                            <a:latin typeface="Cambria Math" panose="02040503050406030204" pitchFamily="18" charset="0"/>
                          </a:rPr>
                          <m:t>𝑒</m:t>
                        </m:r>
                      </m:sub>
                    </m:sSub>
                  </m:oMath>
                </a14:m>
                <a:r>
                  <a:rPr lang="en-US" altLang="zh-CN" sz="2400" dirty="0"/>
                  <a:t>,</a:t>
                </a:r>
                <a:endParaRPr lang="zh-CN" altLang="en-US" sz="2400" dirty="0"/>
              </a:p>
            </p:txBody>
          </p:sp>
        </mc:Choice>
        <mc:Fallback xmlns="">
          <p:sp>
            <p:nvSpPr>
              <p:cNvPr id="29" name="对话气泡: 圆角矩形 28">
                <a:extLst>
                  <a:ext uri="{FF2B5EF4-FFF2-40B4-BE49-F238E27FC236}">
                    <a16:creationId xmlns:a16="http://schemas.microsoft.com/office/drawing/2014/main" id="{A717D56F-2C93-026C-AC00-47BBB718D0C1}"/>
                  </a:ext>
                </a:extLst>
              </p:cNvPr>
              <p:cNvSpPr>
                <a:spLocks noRot="1" noChangeAspect="1" noMove="1" noResize="1" noEditPoints="1" noAdjustHandles="1" noChangeArrowheads="1" noChangeShapeType="1" noTextEdit="1"/>
              </p:cNvSpPr>
              <p:nvPr/>
            </p:nvSpPr>
            <p:spPr>
              <a:xfrm>
                <a:off x="391142" y="4786287"/>
                <a:ext cx="4209887" cy="1391399"/>
              </a:xfrm>
              <a:prstGeom prst="wedgeRoundRectCallout">
                <a:avLst>
                  <a:gd name="adj1" fmla="val 18407"/>
                  <a:gd name="adj2" fmla="val -78371"/>
                  <a:gd name="adj3" fmla="val 16667"/>
                </a:avLst>
              </a:prstGeom>
              <a:blipFill>
                <a:blip r:embed="rId3"/>
                <a:stretch>
                  <a:fillRect/>
                </a:stretch>
              </a:blipFill>
              <a:ln/>
              <a:effectLst>
                <a:outerShdw blurRad="50800" dist="38100" dir="8100000" algn="tr" rotWithShape="0">
                  <a:prstClr val="black">
                    <a:alpha val="40000"/>
                  </a:prstClr>
                </a:outerShdw>
              </a:effectLst>
            </p:spPr>
            <p:txBody>
              <a:bodyPr/>
              <a:lstStyle/>
              <a:p>
                <a:r>
                  <a:rPr lang="zh-CN" altLang="en-US">
                    <a:noFill/>
                  </a:rPr>
                  <a:t> </a:t>
                </a:r>
              </a:p>
            </p:txBody>
          </p:sp>
        </mc:Fallback>
      </mc:AlternateContent>
      <p:sp>
        <p:nvSpPr>
          <p:cNvPr id="30" name="对话气泡: 圆角矩形 29">
            <a:extLst>
              <a:ext uri="{FF2B5EF4-FFF2-40B4-BE49-F238E27FC236}">
                <a16:creationId xmlns:a16="http://schemas.microsoft.com/office/drawing/2014/main" id="{0D94E70C-4101-B9BD-9241-754BC0EA0D68}"/>
              </a:ext>
            </a:extLst>
          </p:cNvPr>
          <p:cNvSpPr/>
          <p:nvPr/>
        </p:nvSpPr>
        <p:spPr>
          <a:xfrm>
            <a:off x="7626513" y="4786287"/>
            <a:ext cx="4079258" cy="1391399"/>
          </a:xfrm>
          <a:prstGeom prst="wedgeRoundRectCallout">
            <a:avLst>
              <a:gd name="adj1" fmla="val -22448"/>
              <a:gd name="adj2" fmla="val -76485"/>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Small distance value in the output value. (</a:t>
            </a:r>
            <a:r>
              <a:rPr lang="en-US" altLang="zh-CN" sz="2400" dirty="0" err="1"/>
              <a:t>Tabuada</a:t>
            </a:r>
            <a:r>
              <a:rPr lang="en-US" altLang="zh-CN" sz="2400" dirty="0"/>
              <a:t> et al.)</a:t>
            </a:r>
            <a:endParaRPr lang="zh-CN" altLang="en-US" sz="2400" dirty="0"/>
          </a:p>
        </p:txBody>
      </p:sp>
    </p:spTree>
    <p:extLst>
      <p:ext uri="{BB962C8B-B14F-4D97-AF65-F5344CB8AC3E}">
        <p14:creationId xmlns:p14="http://schemas.microsoft.com/office/powerpoint/2010/main" val="405405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29" grpId="0" animBg="1"/>
      <p:bldP spid="30"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E5D39ED-AE1A-2C55-A88D-F4C56BB2D1C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283000C-2664-1758-E73D-242C955320E3}"/>
              </a:ext>
            </a:extLst>
          </p:cNvPr>
          <p:cNvSpPr>
            <a:spLocks noGrp="1"/>
          </p:cNvSpPr>
          <p:nvPr>
            <p:ph type="title"/>
          </p:nvPr>
        </p:nvSpPr>
        <p:spPr/>
        <p:txBody>
          <a:bodyPr/>
          <a:lstStyle/>
          <a:p>
            <a:r>
              <a:rPr lang="en-US" altLang="zh-CN" dirty="0"/>
              <a:t>Gaps in Robustness Improvement</a:t>
            </a:r>
            <a:endParaRPr lang="zh-CN" altLang="en-US" dirty="0"/>
          </a:p>
        </p:txBody>
      </p:sp>
      <p:sp>
        <p:nvSpPr>
          <p:cNvPr id="4" name="灯片编号占位符 3">
            <a:extLst>
              <a:ext uri="{FF2B5EF4-FFF2-40B4-BE49-F238E27FC236}">
                <a16:creationId xmlns:a16="http://schemas.microsoft.com/office/drawing/2014/main" id="{F41447B7-FE99-1058-D610-1E917181448D}"/>
              </a:ext>
            </a:extLst>
          </p:cNvPr>
          <p:cNvSpPr>
            <a:spLocks noGrp="1"/>
          </p:cNvSpPr>
          <p:nvPr>
            <p:ph type="sldNum" sz="quarter" idx="12"/>
          </p:nvPr>
        </p:nvSpPr>
        <p:spPr/>
        <p:txBody>
          <a:bodyPr/>
          <a:lstStyle/>
          <a:p>
            <a:fld id="{74A724E5-CF81-458D-9F9A-C575B439CC43}" type="slidenum">
              <a:rPr lang="zh-CN" altLang="en-US" smtClean="0"/>
              <a:t>61</a:t>
            </a:fld>
            <a:endParaRPr lang="zh-CN" altLang="en-US"/>
          </a:p>
        </p:txBody>
      </p:sp>
      <p:grpSp>
        <p:nvGrpSpPr>
          <p:cNvPr id="25" name="组合 24">
            <a:extLst>
              <a:ext uri="{FF2B5EF4-FFF2-40B4-BE49-F238E27FC236}">
                <a16:creationId xmlns:a16="http://schemas.microsoft.com/office/drawing/2014/main" id="{A1AAEDD6-1AF1-C72B-87A3-6EC8976EC2BF}"/>
              </a:ext>
            </a:extLst>
          </p:cNvPr>
          <p:cNvGrpSpPr/>
          <p:nvPr/>
        </p:nvGrpSpPr>
        <p:grpSpPr>
          <a:xfrm>
            <a:off x="-1164572" y="1690688"/>
            <a:ext cx="7667766" cy="4606762"/>
            <a:chOff x="2314434" y="1690688"/>
            <a:chExt cx="7667766" cy="4606762"/>
          </a:xfrm>
        </p:grpSpPr>
        <p:graphicFrame>
          <p:nvGraphicFramePr>
            <p:cNvPr id="26" name="Diagram 30">
              <a:extLst>
                <a:ext uri="{FF2B5EF4-FFF2-40B4-BE49-F238E27FC236}">
                  <a16:creationId xmlns:a16="http://schemas.microsoft.com/office/drawing/2014/main" id="{5463E7EF-8308-38F0-1353-43D41D114A05}"/>
                </a:ext>
              </a:extLst>
            </p:cNvPr>
            <p:cNvGraphicFramePr/>
            <p:nvPr/>
          </p:nvGraphicFramePr>
          <p:xfrm>
            <a:off x="2314434" y="1690688"/>
            <a:ext cx="7667766" cy="4606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 name="Group 17">
              <a:extLst>
                <a:ext uri="{FF2B5EF4-FFF2-40B4-BE49-F238E27FC236}">
                  <a16:creationId xmlns:a16="http://schemas.microsoft.com/office/drawing/2014/main" id="{5FD5278D-B9C4-5D3C-E304-E9A8C5110AAE}"/>
                </a:ext>
              </a:extLst>
            </p:cNvPr>
            <p:cNvGrpSpPr/>
            <p:nvPr/>
          </p:nvGrpSpPr>
          <p:grpSpPr>
            <a:xfrm>
              <a:off x="5058856" y="3121584"/>
              <a:ext cx="2173415" cy="1353086"/>
              <a:chOff x="838200" y="1898333"/>
              <a:chExt cx="2173415" cy="1353086"/>
            </a:xfrm>
          </p:grpSpPr>
          <p:grpSp>
            <p:nvGrpSpPr>
              <p:cNvPr id="37" name="Content Placeholder 5" descr="Users with solid fill">
                <a:extLst>
                  <a:ext uri="{FF2B5EF4-FFF2-40B4-BE49-F238E27FC236}">
                    <a16:creationId xmlns:a16="http://schemas.microsoft.com/office/drawing/2014/main" id="{B0D4176E-170D-0A2E-A627-8BD9BC2457CD}"/>
                  </a:ext>
                </a:extLst>
              </p:cNvPr>
              <p:cNvGrpSpPr/>
              <p:nvPr/>
            </p:nvGrpSpPr>
            <p:grpSpPr>
              <a:xfrm>
                <a:off x="1524858" y="1898333"/>
                <a:ext cx="800100" cy="499109"/>
                <a:chOff x="1524858" y="1898333"/>
                <a:chExt cx="800100" cy="499109"/>
              </a:xfrm>
              <a:solidFill>
                <a:srgbClr val="000000"/>
              </a:solidFill>
            </p:grpSpPr>
            <p:sp>
              <p:nvSpPr>
                <p:cNvPr id="39" name="Freeform: Shape 11">
                  <a:extLst>
                    <a:ext uri="{FF2B5EF4-FFF2-40B4-BE49-F238E27FC236}">
                      <a16:creationId xmlns:a16="http://schemas.microsoft.com/office/drawing/2014/main" id="{8DF4C2A3-149F-B73D-4167-5BF49D45BCC7}"/>
                    </a:ext>
                  </a:extLst>
                </p:cNvPr>
                <p:cNvSpPr/>
                <p:nvPr/>
              </p:nvSpPr>
              <p:spPr>
                <a:xfrm>
                  <a:off x="16105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0" name="Freeform: Shape 12">
                  <a:extLst>
                    <a:ext uri="{FF2B5EF4-FFF2-40B4-BE49-F238E27FC236}">
                      <a16:creationId xmlns:a16="http://schemas.microsoft.com/office/drawing/2014/main" id="{5BB62FCD-23A3-D9A3-D13A-45B5370BD557}"/>
                    </a:ext>
                  </a:extLst>
                </p:cNvPr>
                <p:cNvSpPr/>
                <p:nvPr/>
              </p:nvSpPr>
              <p:spPr>
                <a:xfrm>
                  <a:off x="20677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id="{7BB54EB2-84AF-E2A0-49C7-AB0291A9680D}"/>
                    </a:ext>
                  </a:extLst>
                </p:cNvPr>
                <p:cNvSpPr/>
                <p:nvPr/>
              </p:nvSpPr>
              <p:spPr>
                <a:xfrm>
                  <a:off x="1753458" y="2225993"/>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rgbClr val="000000"/>
                </a:solidFill>
                <a:ln w="9525" cap="flat">
                  <a:noFill/>
                  <a:prstDash val="solid"/>
                  <a:miter/>
                </a:ln>
              </p:spPr>
              <p:txBody>
                <a:bodyPr rtlCol="0" anchor="ctr"/>
                <a:lstStyle/>
                <a:p>
                  <a:endParaRPr lang="en-US"/>
                </a:p>
              </p:txBody>
            </p:sp>
            <p:sp>
              <p:nvSpPr>
                <p:cNvPr id="42" name="Freeform: Shape 14">
                  <a:extLst>
                    <a:ext uri="{FF2B5EF4-FFF2-40B4-BE49-F238E27FC236}">
                      <a16:creationId xmlns:a16="http://schemas.microsoft.com/office/drawing/2014/main" id="{42A5F849-821B-74E1-C875-9FC124AF2506}"/>
                    </a:ext>
                  </a:extLst>
                </p:cNvPr>
                <p:cNvSpPr/>
                <p:nvPr/>
              </p:nvSpPr>
              <p:spPr>
                <a:xfrm>
                  <a:off x="1839183" y="2031683"/>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43" name="Freeform: Shape 15">
                  <a:extLst>
                    <a:ext uri="{FF2B5EF4-FFF2-40B4-BE49-F238E27FC236}">
                      <a16:creationId xmlns:a16="http://schemas.microsoft.com/office/drawing/2014/main" id="{6D31C049-AEF7-1709-6DA9-E1DF884276C2}"/>
                    </a:ext>
                  </a:extLst>
                </p:cNvPr>
                <p:cNvSpPr/>
                <p:nvPr/>
              </p:nvSpPr>
              <p:spPr>
                <a:xfrm>
                  <a:off x="2014443" y="2092643"/>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rgbClr val="000000"/>
                </a:solidFill>
                <a:ln w="9525" cap="flat">
                  <a:noFill/>
                  <a:prstDash val="solid"/>
                  <a:miter/>
                </a:ln>
              </p:spPr>
              <p:txBody>
                <a:bodyPr rtlCol="0" anchor="ctr"/>
                <a:lstStyle/>
                <a:p>
                  <a:endParaRPr lang="en-US"/>
                </a:p>
              </p:txBody>
            </p:sp>
            <p:sp>
              <p:nvSpPr>
                <p:cNvPr id="44" name="Freeform: Shape 16">
                  <a:extLst>
                    <a:ext uri="{FF2B5EF4-FFF2-40B4-BE49-F238E27FC236}">
                      <a16:creationId xmlns:a16="http://schemas.microsoft.com/office/drawing/2014/main" id="{8AC49FF9-5CB9-3C05-ADC8-37D6CE2B32A6}"/>
                    </a:ext>
                  </a:extLst>
                </p:cNvPr>
                <p:cNvSpPr/>
                <p:nvPr/>
              </p:nvSpPr>
              <p:spPr>
                <a:xfrm>
                  <a:off x="1524858" y="2092643"/>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rgbClr val="000000"/>
                </a:solidFill>
                <a:ln w="9525" cap="flat">
                  <a:noFill/>
                  <a:prstDash val="solid"/>
                  <a:miter/>
                </a:ln>
              </p:spPr>
              <p:txBody>
                <a:bodyPr rtlCol="0" anchor="ctr"/>
                <a:lstStyle/>
                <a:p>
                  <a:endParaRPr lang="en-US"/>
                </a:p>
              </p:txBody>
            </p:sp>
          </p:grpSp>
          <p:sp>
            <p:nvSpPr>
              <p:cNvPr id="38" name="TextBox 8">
                <a:extLst>
                  <a:ext uri="{FF2B5EF4-FFF2-40B4-BE49-F238E27FC236}">
                    <a16:creationId xmlns:a16="http://schemas.microsoft.com/office/drawing/2014/main" id="{5698C852-26B0-182A-0C29-4F26CDAEF674}"/>
                  </a:ext>
                </a:extLst>
              </p:cNvPr>
              <p:cNvSpPr txBox="1"/>
              <p:nvPr/>
            </p:nvSpPr>
            <p:spPr>
              <a:xfrm>
                <a:off x="838200" y="2605088"/>
                <a:ext cx="2173415" cy="646331"/>
              </a:xfrm>
              <a:prstGeom prst="rect">
                <a:avLst/>
              </a:prstGeom>
              <a:noFill/>
            </p:spPr>
            <p:txBody>
              <a:bodyPr wrap="none" rtlCol="0">
                <a:spAutoFit/>
              </a:bodyPr>
              <a:lstStyle/>
              <a:p>
                <a:pPr algn="ctr"/>
                <a:r>
                  <a:rPr lang="en-US" dirty="0"/>
                  <a:t>Developer, Designer,</a:t>
                </a:r>
              </a:p>
              <a:p>
                <a:pPr algn="ctr"/>
                <a:r>
                  <a:rPr lang="en-US" dirty="0"/>
                  <a:t>Architect</a:t>
                </a:r>
              </a:p>
            </p:txBody>
          </p:sp>
        </p:grpSp>
        <p:grpSp>
          <p:nvGrpSpPr>
            <p:cNvPr id="28" name="Group 18">
              <a:extLst>
                <a:ext uri="{FF2B5EF4-FFF2-40B4-BE49-F238E27FC236}">
                  <a16:creationId xmlns:a16="http://schemas.microsoft.com/office/drawing/2014/main" id="{70F84AFC-04A2-DE36-3B4F-316ECDD86BDA}"/>
                </a:ext>
              </a:extLst>
            </p:cNvPr>
            <p:cNvGrpSpPr/>
            <p:nvPr/>
          </p:nvGrpSpPr>
          <p:grpSpPr>
            <a:xfrm>
              <a:off x="4141034" y="1929205"/>
              <a:ext cx="914400" cy="1283732"/>
              <a:chOff x="4861013" y="2234840"/>
              <a:chExt cx="914400" cy="1283732"/>
            </a:xfrm>
          </p:grpSpPr>
          <p:pic>
            <p:nvPicPr>
              <p:cNvPr id="35" name="Graphic 7" descr="Document with solid fill">
                <a:extLst>
                  <a:ext uri="{FF2B5EF4-FFF2-40B4-BE49-F238E27FC236}">
                    <a16:creationId xmlns:a16="http://schemas.microsoft.com/office/drawing/2014/main" id="{C5FC36A6-9DCD-B337-633B-926B84C335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61013" y="2234840"/>
                <a:ext cx="914400" cy="914400"/>
              </a:xfrm>
              <a:prstGeom prst="rect">
                <a:avLst/>
              </a:prstGeom>
            </p:spPr>
          </p:pic>
          <p:sp>
            <p:nvSpPr>
              <p:cNvPr id="36" name="TextBox 9">
                <a:extLst>
                  <a:ext uri="{FF2B5EF4-FFF2-40B4-BE49-F238E27FC236}">
                    <a16:creationId xmlns:a16="http://schemas.microsoft.com/office/drawing/2014/main" id="{F41BA588-5048-D576-C566-5B72C95A8B7C}"/>
                  </a:ext>
                </a:extLst>
              </p:cNvPr>
              <p:cNvSpPr txBox="1"/>
              <p:nvPr/>
            </p:nvSpPr>
            <p:spPr>
              <a:xfrm>
                <a:off x="4890852" y="3149240"/>
                <a:ext cx="854721" cy="369332"/>
              </a:xfrm>
              <a:prstGeom prst="rect">
                <a:avLst/>
              </a:prstGeom>
              <a:noFill/>
            </p:spPr>
            <p:txBody>
              <a:bodyPr wrap="none" rtlCol="0">
                <a:spAutoFit/>
              </a:bodyPr>
              <a:lstStyle/>
              <a:p>
                <a:pPr algn="ctr"/>
                <a:r>
                  <a:rPr lang="en-US" dirty="0"/>
                  <a:t>Design</a:t>
                </a:r>
              </a:p>
            </p:txBody>
          </p:sp>
        </p:grpSp>
        <p:grpSp>
          <p:nvGrpSpPr>
            <p:cNvPr id="29" name="Group 22">
              <a:extLst>
                <a:ext uri="{FF2B5EF4-FFF2-40B4-BE49-F238E27FC236}">
                  <a16:creationId xmlns:a16="http://schemas.microsoft.com/office/drawing/2014/main" id="{EE714076-F4BC-7E35-5DA5-4F6E64E4381B}"/>
                </a:ext>
              </a:extLst>
            </p:cNvPr>
            <p:cNvGrpSpPr/>
            <p:nvPr/>
          </p:nvGrpSpPr>
          <p:grpSpPr>
            <a:xfrm>
              <a:off x="7166408" y="1840888"/>
              <a:ext cx="1317027" cy="1560731"/>
              <a:chOff x="6689591" y="4170218"/>
              <a:chExt cx="1317027" cy="1560731"/>
            </a:xfrm>
          </p:grpSpPr>
          <p:pic>
            <p:nvPicPr>
              <p:cNvPr id="33" name="Graphic 20" descr="Research with solid fill">
                <a:extLst>
                  <a:ext uri="{FF2B5EF4-FFF2-40B4-BE49-F238E27FC236}">
                    <a16:creationId xmlns:a16="http://schemas.microsoft.com/office/drawing/2014/main" id="{8F6758CA-962E-AC0C-4195-BF710FBCDFB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2834" y="4170218"/>
                <a:ext cx="914400" cy="914400"/>
              </a:xfrm>
              <a:prstGeom prst="rect">
                <a:avLst/>
              </a:prstGeom>
            </p:spPr>
          </p:pic>
          <p:sp>
            <p:nvSpPr>
              <p:cNvPr id="34" name="TextBox 21">
                <a:extLst>
                  <a:ext uri="{FF2B5EF4-FFF2-40B4-BE49-F238E27FC236}">
                    <a16:creationId xmlns:a16="http://schemas.microsoft.com/office/drawing/2014/main" id="{AB5EB54A-F528-DADB-0CEF-EEC8BCB8E3CC}"/>
                  </a:ext>
                </a:extLst>
              </p:cNvPr>
              <p:cNvSpPr txBox="1"/>
              <p:nvPr/>
            </p:nvSpPr>
            <p:spPr>
              <a:xfrm>
                <a:off x="6689591" y="5084618"/>
                <a:ext cx="1317027" cy="646331"/>
              </a:xfrm>
              <a:prstGeom prst="rect">
                <a:avLst/>
              </a:prstGeom>
              <a:noFill/>
            </p:spPr>
            <p:txBody>
              <a:bodyPr wrap="none" rtlCol="0">
                <a:spAutoFit/>
              </a:bodyPr>
              <a:lstStyle/>
              <a:p>
                <a:pPr algn="ctr"/>
                <a:r>
                  <a:rPr lang="en-US" dirty="0"/>
                  <a:t>Robustness</a:t>
                </a:r>
              </a:p>
              <a:p>
                <a:pPr algn="ctr"/>
                <a:r>
                  <a:rPr lang="en-US" dirty="0"/>
                  <a:t>Analysis</a:t>
                </a:r>
              </a:p>
            </p:txBody>
          </p:sp>
        </p:grpSp>
        <p:grpSp>
          <p:nvGrpSpPr>
            <p:cNvPr id="30" name="Group 26">
              <a:extLst>
                <a:ext uri="{FF2B5EF4-FFF2-40B4-BE49-F238E27FC236}">
                  <a16:creationId xmlns:a16="http://schemas.microsoft.com/office/drawing/2014/main" id="{EF9A4F66-BAA0-0E41-B872-4C51D0692126}"/>
                </a:ext>
              </a:extLst>
            </p:cNvPr>
            <p:cNvGrpSpPr/>
            <p:nvPr/>
          </p:nvGrpSpPr>
          <p:grpSpPr>
            <a:xfrm>
              <a:off x="5580825" y="4687945"/>
              <a:ext cx="1129476" cy="1560731"/>
              <a:chOff x="2692806" y="4170217"/>
              <a:chExt cx="1129476" cy="1560731"/>
            </a:xfrm>
          </p:grpSpPr>
          <p:pic>
            <p:nvPicPr>
              <p:cNvPr id="31" name="Graphic 24" descr="Blueprint with solid fill">
                <a:extLst>
                  <a:ext uri="{FF2B5EF4-FFF2-40B4-BE49-F238E27FC236}">
                    <a16:creationId xmlns:a16="http://schemas.microsoft.com/office/drawing/2014/main" id="{02DB547A-65A6-9EE1-F956-3D32EC2C05C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00343" y="4170217"/>
                <a:ext cx="914400" cy="914400"/>
              </a:xfrm>
              <a:prstGeom prst="rect">
                <a:avLst/>
              </a:prstGeom>
            </p:spPr>
          </p:pic>
          <p:sp>
            <p:nvSpPr>
              <p:cNvPr id="32" name="TextBox 25">
                <a:extLst>
                  <a:ext uri="{FF2B5EF4-FFF2-40B4-BE49-F238E27FC236}">
                    <a16:creationId xmlns:a16="http://schemas.microsoft.com/office/drawing/2014/main" id="{6F54C8B3-FBAE-C487-BAED-781A51AA90DB}"/>
                  </a:ext>
                </a:extLst>
              </p:cNvPr>
              <p:cNvSpPr txBox="1"/>
              <p:nvPr/>
            </p:nvSpPr>
            <p:spPr>
              <a:xfrm>
                <a:off x="2692806" y="5084617"/>
                <a:ext cx="1129476" cy="646331"/>
              </a:xfrm>
              <a:prstGeom prst="rect">
                <a:avLst/>
              </a:prstGeom>
              <a:noFill/>
            </p:spPr>
            <p:txBody>
              <a:bodyPr wrap="none" rtlCol="0">
                <a:spAutoFit/>
              </a:bodyPr>
              <a:lstStyle/>
              <a:p>
                <a:pPr algn="ctr"/>
                <a:r>
                  <a:rPr lang="en-US" dirty="0"/>
                  <a:t>Robustify</a:t>
                </a:r>
              </a:p>
              <a:p>
                <a:pPr algn="ctr"/>
                <a:r>
                  <a:rPr lang="en-US" dirty="0"/>
                  <a:t>Design</a:t>
                </a:r>
              </a:p>
            </p:txBody>
          </p:sp>
        </p:grpSp>
      </p:grpSp>
      <p:sp>
        <p:nvSpPr>
          <p:cNvPr id="45" name="Speech Bubble: Rectangle with Corners Rounded 33">
            <a:extLst>
              <a:ext uri="{FF2B5EF4-FFF2-40B4-BE49-F238E27FC236}">
                <a16:creationId xmlns:a16="http://schemas.microsoft.com/office/drawing/2014/main" id="{851149F1-FE75-EA46-975C-744B3232B116}"/>
              </a:ext>
            </a:extLst>
          </p:cNvPr>
          <p:cNvSpPr/>
          <p:nvPr/>
        </p:nvSpPr>
        <p:spPr>
          <a:xfrm>
            <a:off x="5063393" y="1702289"/>
            <a:ext cx="6780264" cy="4674861"/>
          </a:xfrm>
          <a:prstGeom prst="wedgeRoundRectCallout">
            <a:avLst>
              <a:gd name="adj1" fmla="val -61893"/>
              <a:gd name="adj2" fmla="val 30817"/>
              <a:gd name="adj3" fmla="val 16667"/>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US" sz="2400" dirty="0">
                <a:solidFill>
                  <a:schemeClr val="tx1"/>
                </a:solidFill>
              </a:rPr>
              <a:t>Implementation</a:t>
            </a:r>
            <a:r>
              <a:rPr lang="en-US" sz="2400" dirty="0"/>
              <a:t> improvement:</a:t>
            </a:r>
          </a:p>
          <a:p>
            <a:pPr marL="800100" lvl="1" indent="-342900">
              <a:buFont typeface="Arial" panose="020B0604020202020204" pitchFamily="34" charset="0"/>
              <a:buChar char="•"/>
            </a:pPr>
            <a:r>
              <a:rPr lang="en-US" sz="2000" dirty="0"/>
              <a:t>Wrapper of code.</a:t>
            </a:r>
          </a:p>
          <a:p>
            <a:pPr marL="800100" lvl="1" indent="-342900">
              <a:buFont typeface="Arial" panose="020B0604020202020204" pitchFamily="34" charset="0"/>
              <a:buChar char="•"/>
            </a:pPr>
            <a:r>
              <a:rPr lang="en-US" sz="2000" dirty="0"/>
              <a:t>Defensive programming, </a:t>
            </a:r>
            <a:r>
              <a:rPr lang="en-US" sz="2000" i="1" dirty="0"/>
              <a:t>Clean Code</a:t>
            </a:r>
            <a:r>
              <a:rPr lang="en-US" sz="2000" dirty="0"/>
              <a:t>, </a:t>
            </a:r>
            <a:r>
              <a:rPr lang="en-US" sz="2000" i="1" dirty="0"/>
              <a:t>Effective Java</a:t>
            </a:r>
            <a:r>
              <a:rPr lang="en-US" sz="2000" dirty="0"/>
              <a:t>, …</a:t>
            </a:r>
          </a:p>
          <a:p>
            <a:pPr>
              <a:spcBef>
                <a:spcPts val="1800"/>
              </a:spcBef>
            </a:pPr>
            <a:r>
              <a:rPr lang="en-US" sz="2400" dirty="0"/>
              <a:t>Self-adaptive system and Runtime assurance:</a:t>
            </a:r>
          </a:p>
          <a:p>
            <a:pPr marL="914400" lvl="1" indent="-457200">
              <a:buFont typeface="Arial" panose="020B0604020202020204" pitchFamily="34" charset="0"/>
              <a:buChar char="•"/>
            </a:pPr>
            <a:r>
              <a:rPr lang="en-US" sz="2000" dirty="0"/>
              <a:t>Improve “robustness” implicitly.</a:t>
            </a:r>
          </a:p>
          <a:p>
            <a:pPr marL="914400" lvl="1" indent="-457200">
              <a:buFont typeface="Arial" panose="020B0604020202020204" pitchFamily="34" charset="0"/>
              <a:buChar char="•"/>
            </a:pPr>
            <a:r>
              <a:rPr lang="en-US" sz="2000" dirty="0"/>
              <a:t>A broader set of properties: performance, availability, …</a:t>
            </a:r>
          </a:p>
          <a:p>
            <a:pPr marL="914400" lvl="1" indent="-457200">
              <a:buFont typeface="Arial" panose="020B0604020202020204" pitchFamily="34" charset="0"/>
              <a:buChar char="•"/>
            </a:pPr>
            <a:r>
              <a:rPr lang="en-US" sz="2000" dirty="0"/>
              <a:t>More than robustness, e.g., recoverability, …</a:t>
            </a:r>
          </a:p>
          <a:p>
            <a:pPr>
              <a:spcBef>
                <a:spcPts val="1800"/>
              </a:spcBef>
            </a:pPr>
            <a:r>
              <a:rPr lang="en-US" sz="2400" dirty="0"/>
              <a:t>Architecture tactics:</a:t>
            </a:r>
          </a:p>
          <a:p>
            <a:pPr marL="800100" lvl="1" indent="-342900">
              <a:buFont typeface="Arial" panose="020B0604020202020204" pitchFamily="34" charset="0"/>
              <a:buChar char="•"/>
            </a:pPr>
            <a:r>
              <a:rPr lang="en-US" sz="2000" dirty="0"/>
              <a:t>SEI robustness report.</a:t>
            </a:r>
          </a:p>
          <a:p>
            <a:pPr marL="800100" lvl="1" indent="-342900">
              <a:buFont typeface="Arial" panose="020B0604020202020204" pitchFamily="34" charset="0"/>
              <a:buChar char="•"/>
            </a:pPr>
            <a:r>
              <a:rPr lang="en-US" sz="2000" dirty="0"/>
              <a:t>Simplex architecture.</a:t>
            </a:r>
          </a:p>
          <a:p>
            <a:pPr marL="914400" lvl="1" indent="-457200">
              <a:buFont typeface="Arial" panose="020B0604020202020204" pitchFamily="34" charset="0"/>
              <a:buChar char="•"/>
            </a:pPr>
            <a:endParaRPr lang="en-US" sz="2400" dirty="0"/>
          </a:p>
        </p:txBody>
      </p:sp>
    </p:spTree>
    <p:extLst>
      <p:ext uri="{BB962C8B-B14F-4D97-AF65-F5344CB8AC3E}">
        <p14:creationId xmlns:p14="http://schemas.microsoft.com/office/powerpoint/2010/main" val="9366666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EC621-57BB-824D-891E-BA16C9B734F2}"/>
              </a:ext>
            </a:extLst>
          </p:cNvPr>
          <p:cNvSpPr>
            <a:spLocks noGrp="1"/>
          </p:cNvSpPr>
          <p:nvPr>
            <p:ph type="title"/>
          </p:nvPr>
        </p:nvSpPr>
        <p:spPr/>
        <p:txBody>
          <a:bodyPr/>
          <a:lstStyle/>
          <a:p>
            <a:r>
              <a:rPr lang="en-US" altLang="zh-CN" dirty="0"/>
              <a:t>Contributions Overview</a:t>
            </a:r>
            <a:endParaRPr lang="zh-CN" altLang="en-US" dirty="0"/>
          </a:p>
        </p:txBody>
      </p:sp>
      <p:sp>
        <p:nvSpPr>
          <p:cNvPr id="4" name="灯片编号占位符 3">
            <a:extLst>
              <a:ext uri="{FF2B5EF4-FFF2-40B4-BE49-F238E27FC236}">
                <a16:creationId xmlns:a16="http://schemas.microsoft.com/office/drawing/2014/main" id="{9365A61C-2B9F-C286-8C1C-60394B343EDC}"/>
              </a:ext>
            </a:extLst>
          </p:cNvPr>
          <p:cNvSpPr>
            <a:spLocks noGrp="1"/>
          </p:cNvSpPr>
          <p:nvPr>
            <p:ph type="sldNum" sz="quarter" idx="12"/>
          </p:nvPr>
        </p:nvSpPr>
        <p:spPr/>
        <p:txBody>
          <a:bodyPr/>
          <a:lstStyle/>
          <a:p>
            <a:fld id="{74A724E5-CF81-458D-9F9A-C575B439CC43}" type="slidenum">
              <a:rPr lang="zh-CN" altLang="en-US" smtClean="0"/>
              <a:t>62</a:t>
            </a:fld>
            <a:endParaRPr lang="zh-CN" altLang="en-US"/>
          </a:p>
        </p:txBody>
      </p:sp>
      <p:grpSp>
        <p:nvGrpSpPr>
          <p:cNvPr id="5" name="组合 4">
            <a:extLst>
              <a:ext uri="{FF2B5EF4-FFF2-40B4-BE49-F238E27FC236}">
                <a16:creationId xmlns:a16="http://schemas.microsoft.com/office/drawing/2014/main" id="{00697CD1-CFC2-2B7B-6C6E-9332CCB993D7}"/>
              </a:ext>
            </a:extLst>
          </p:cNvPr>
          <p:cNvGrpSpPr/>
          <p:nvPr/>
        </p:nvGrpSpPr>
        <p:grpSpPr>
          <a:xfrm>
            <a:off x="2825511" y="2563083"/>
            <a:ext cx="6540978" cy="3929792"/>
            <a:chOff x="2314434" y="1690688"/>
            <a:chExt cx="7667766" cy="4606762"/>
          </a:xfrm>
        </p:grpSpPr>
        <p:graphicFrame>
          <p:nvGraphicFramePr>
            <p:cNvPr id="6" name="Diagram 30">
              <a:extLst>
                <a:ext uri="{FF2B5EF4-FFF2-40B4-BE49-F238E27FC236}">
                  <a16:creationId xmlns:a16="http://schemas.microsoft.com/office/drawing/2014/main" id="{B1BAAB16-0E1A-7169-A324-F13B59BFA6C4}"/>
                </a:ext>
              </a:extLst>
            </p:cNvPr>
            <p:cNvGraphicFramePr/>
            <p:nvPr>
              <p:extLst>
                <p:ext uri="{D42A27DB-BD31-4B8C-83A1-F6EECF244321}">
                  <p14:modId xmlns:p14="http://schemas.microsoft.com/office/powerpoint/2010/main" val="1087167099"/>
                </p:ext>
              </p:extLst>
            </p:nvPr>
          </p:nvGraphicFramePr>
          <p:xfrm>
            <a:off x="2314434" y="1690688"/>
            <a:ext cx="7667766" cy="4606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17">
              <a:extLst>
                <a:ext uri="{FF2B5EF4-FFF2-40B4-BE49-F238E27FC236}">
                  <a16:creationId xmlns:a16="http://schemas.microsoft.com/office/drawing/2014/main" id="{E936380D-ABF9-CE48-A349-900F6E58F99F}"/>
                </a:ext>
              </a:extLst>
            </p:cNvPr>
            <p:cNvGrpSpPr/>
            <p:nvPr/>
          </p:nvGrpSpPr>
          <p:grpSpPr>
            <a:xfrm>
              <a:off x="5058856" y="3121584"/>
              <a:ext cx="2173415" cy="1353086"/>
              <a:chOff x="838200" y="1898333"/>
              <a:chExt cx="2173415" cy="1353086"/>
            </a:xfrm>
          </p:grpSpPr>
          <p:grpSp>
            <p:nvGrpSpPr>
              <p:cNvPr id="17" name="Content Placeholder 5" descr="Users with solid fill">
                <a:extLst>
                  <a:ext uri="{FF2B5EF4-FFF2-40B4-BE49-F238E27FC236}">
                    <a16:creationId xmlns:a16="http://schemas.microsoft.com/office/drawing/2014/main" id="{9FACE436-8DFB-A982-F859-EFC876393A28}"/>
                  </a:ext>
                </a:extLst>
              </p:cNvPr>
              <p:cNvGrpSpPr/>
              <p:nvPr/>
            </p:nvGrpSpPr>
            <p:grpSpPr>
              <a:xfrm>
                <a:off x="1524858" y="1898333"/>
                <a:ext cx="800100" cy="499109"/>
                <a:chOff x="1524858" y="1898333"/>
                <a:chExt cx="800100" cy="499109"/>
              </a:xfrm>
              <a:solidFill>
                <a:srgbClr val="000000"/>
              </a:solidFill>
            </p:grpSpPr>
            <p:sp>
              <p:nvSpPr>
                <p:cNvPr id="19" name="Freeform: Shape 11">
                  <a:extLst>
                    <a:ext uri="{FF2B5EF4-FFF2-40B4-BE49-F238E27FC236}">
                      <a16:creationId xmlns:a16="http://schemas.microsoft.com/office/drawing/2014/main" id="{3F16408F-0D5E-CDFC-B062-12B74F2CE902}"/>
                    </a:ext>
                  </a:extLst>
                </p:cNvPr>
                <p:cNvSpPr/>
                <p:nvPr/>
              </p:nvSpPr>
              <p:spPr>
                <a:xfrm>
                  <a:off x="16105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20" name="Freeform: Shape 12">
                  <a:extLst>
                    <a:ext uri="{FF2B5EF4-FFF2-40B4-BE49-F238E27FC236}">
                      <a16:creationId xmlns:a16="http://schemas.microsoft.com/office/drawing/2014/main" id="{44893E88-9B85-D789-1740-245DD65EB3C2}"/>
                    </a:ext>
                  </a:extLst>
                </p:cNvPr>
                <p:cNvSpPr/>
                <p:nvPr/>
              </p:nvSpPr>
              <p:spPr>
                <a:xfrm>
                  <a:off x="2067783" y="1898333"/>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21" name="Freeform: Shape 13">
                  <a:extLst>
                    <a:ext uri="{FF2B5EF4-FFF2-40B4-BE49-F238E27FC236}">
                      <a16:creationId xmlns:a16="http://schemas.microsoft.com/office/drawing/2014/main" id="{01E8299C-4433-6068-0964-374257517768}"/>
                    </a:ext>
                  </a:extLst>
                </p:cNvPr>
                <p:cNvSpPr/>
                <p:nvPr/>
              </p:nvSpPr>
              <p:spPr>
                <a:xfrm>
                  <a:off x="1753458" y="2225993"/>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rgbClr val="000000"/>
                </a:solidFill>
                <a:ln w="9525" cap="flat">
                  <a:noFill/>
                  <a:prstDash val="solid"/>
                  <a:miter/>
                </a:ln>
              </p:spPr>
              <p:txBody>
                <a:bodyPr rtlCol="0" anchor="ctr"/>
                <a:lstStyle/>
                <a:p>
                  <a:endParaRPr lang="en-US"/>
                </a:p>
              </p:txBody>
            </p:sp>
            <p:sp>
              <p:nvSpPr>
                <p:cNvPr id="22" name="Freeform: Shape 14">
                  <a:extLst>
                    <a:ext uri="{FF2B5EF4-FFF2-40B4-BE49-F238E27FC236}">
                      <a16:creationId xmlns:a16="http://schemas.microsoft.com/office/drawing/2014/main" id="{8C6FA02D-2FB8-B420-9CDF-E98B10532870}"/>
                    </a:ext>
                  </a:extLst>
                </p:cNvPr>
                <p:cNvSpPr/>
                <p:nvPr/>
              </p:nvSpPr>
              <p:spPr>
                <a:xfrm>
                  <a:off x="1839183" y="2031683"/>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0000"/>
                </a:solidFill>
                <a:ln w="9525" cap="flat">
                  <a:noFill/>
                  <a:prstDash val="solid"/>
                  <a:miter/>
                </a:ln>
              </p:spPr>
              <p:txBody>
                <a:bodyPr rtlCol="0" anchor="ctr"/>
                <a:lstStyle/>
                <a:p>
                  <a:endParaRPr lang="en-US"/>
                </a:p>
              </p:txBody>
            </p:sp>
            <p:sp>
              <p:nvSpPr>
                <p:cNvPr id="23" name="Freeform: Shape 15">
                  <a:extLst>
                    <a:ext uri="{FF2B5EF4-FFF2-40B4-BE49-F238E27FC236}">
                      <a16:creationId xmlns:a16="http://schemas.microsoft.com/office/drawing/2014/main" id="{182CE049-D177-7E8F-C898-4CABC92EB6CB}"/>
                    </a:ext>
                  </a:extLst>
                </p:cNvPr>
                <p:cNvSpPr/>
                <p:nvPr/>
              </p:nvSpPr>
              <p:spPr>
                <a:xfrm>
                  <a:off x="2014443" y="2092643"/>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rgbClr val="000000"/>
                </a:solidFill>
                <a:ln w="9525" cap="flat">
                  <a:noFill/>
                  <a:prstDash val="solid"/>
                  <a:miter/>
                </a:ln>
              </p:spPr>
              <p:txBody>
                <a:bodyPr rtlCol="0" anchor="ctr"/>
                <a:lstStyle/>
                <a:p>
                  <a:endParaRPr lang="en-US"/>
                </a:p>
              </p:txBody>
            </p:sp>
            <p:sp>
              <p:nvSpPr>
                <p:cNvPr id="24" name="Freeform: Shape 16">
                  <a:extLst>
                    <a:ext uri="{FF2B5EF4-FFF2-40B4-BE49-F238E27FC236}">
                      <a16:creationId xmlns:a16="http://schemas.microsoft.com/office/drawing/2014/main" id="{4C7F0D06-E58D-E9FF-EFDB-8CE493E9F76D}"/>
                    </a:ext>
                  </a:extLst>
                </p:cNvPr>
                <p:cNvSpPr/>
                <p:nvPr/>
              </p:nvSpPr>
              <p:spPr>
                <a:xfrm>
                  <a:off x="1524858" y="2092643"/>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rgbClr val="000000"/>
                </a:solidFill>
                <a:ln w="9525" cap="flat">
                  <a:noFill/>
                  <a:prstDash val="solid"/>
                  <a:miter/>
                </a:ln>
              </p:spPr>
              <p:txBody>
                <a:bodyPr rtlCol="0" anchor="ctr"/>
                <a:lstStyle/>
                <a:p>
                  <a:endParaRPr lang="en-US"/>
                </a:p>
              </p:txBody>
            </p:sp>
          </p:grpSp>
          <p:sp>
            <p:nvSpPr>
              <p:cNvPr id="18" name="TextBox 8">
                <a:extLst>
                  <a:ext uri="{FF2B5EF4-FFF2-40B4-BE49-F238E27FC236}">
                    <a16:creationId xmlns:a16="http://schemas.microsoft.com/office/drawing/2014/main" id="{8065DB4A-590D-07B1-70C9-7BFC825C252C}"/>
                  </a:ext>
                </a:extLst>
              </p:cNvPr>
              <p:cNvSpPr txBox="1"/>
              <p:nvPr/>
            </p:nvSpPr>
            <p:spPr>
              <a:xfrm>
                <a:off x="838200" y="2605088"/>
                <a:ext cx="2173415" cy="646331"/>
              </a:xfrm>
              <a:prstGeom prst="rect">
                <a:avLst/>
              </a:prstGeom>
              <a:noFill/>
            </p:spPr>
            <p:txBody>
              <a:bodyPr wrap="none" rtlCol="0">
                <a:spAutoFit/>
              </a:bodyPr>
              <a:lstStyle/>
              <a:p>
                <a:pPr algn="ctr"/>
                <a:r>
                  <a:rPr lang="en-US" dirty="0"/>
                  <a:t>Developer, Designer,</a:t>
                </a:r>
              </a:p>
              <a:p>
                <a:pPr algn="ctr"/>
                <a:r>
                  <a:rPr lang="en-US" dirty="0"/>
                  <a:t>Architect</a:t>
                </a:r>
              </a:p>
            </p:txBody>
          </p:sp>
        </p:grpSp>
        <p:grpSp>
          <p:nvGrpSpPr>
            <p:cNvPr id="8" name="Group 18">
              <a:extLst>
                <a:ext uri="{FF2B5EF4-FFF2-40B4-BE49-F238E27FC236}">
                  <a16:creationId xmlns:a16="http://schemas.microsoft.com/office/drawing/2014/main" id="{7FF32141-4205-7360-1314-B288771AC3A3}"/>
                </a:ext>
              </a:extLst>
            </p:cNvPr>
            <p:cNvGrpSpPr/>
            <p:nvPr/>
          </p:nvGrpSpPr>
          <p:grpSpPr>
            <a:xfrm>
              <a:off x="4141034" y="1929205"/>
              <a:ext cx="914400" cy="1283732"/>
              <a:chOff x="4861013" y="2234840"/>
              <a:chExt cx="914400" cy="1283732"/>
            </a:xfrm>
          </p:grpSpPr>
          <p:pic>
            <p:nvPicPr>
              <p:cNvPr id="15" name="Graphic 7" descr="Document with solid fill">
                <a:extLst>
                  <a:ext uri="{FF2B5EF4-FFF2-40B4-BE49-F238E27FC236}">
                    <a16:creationId xmlns:a16="http://schemas.microsoft.com/office/drawing/2014/main" id="{D67D85FA-71E8-248F-F9AB-36F07D8FD6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61013" y="2234840"/>
                <a:ext cx="914400" cy="914400"/>
              </a:xfrm>
              <a:prstGeom prst="rect">
                <a:avLst/>
              </a:prstGeom>
            </p:spPr>
          </p:pic>
          <p:sp>
            <p:nvSpPr>
              <p:cNvPr id="16" name="TextBox 9">
                <a:extLst>
                  <a:ext uri="{FF2B5EF4-FFF2-40B4-BE49-F238E27FC236}">
                    <a16:creationId xmlns:a16="http://schemas.microsoft.com/office/drawing/2014/main" id="{C8C4BA4F-2940-458A-B149-B761C5AEF110}"/>
                  </a:ext>
                </a:extLst>
              </p:cNvPr>
              <p:cNvSpPr txBox="1"/>
              <p:nvPr/>
            </p:nvSpPr>
            <p:spPr>
              <a:xfrm>
                <a:off x="4890852" y="3149240"/>
                <a:ext cx="854721" cy="369332"/>
              </a:xfrm>
              <a:prstGeom prst="rect">
                <a:avLst/>
              </a:prstGeom>
              <a:noFill/>
            </p:spPr>
            <p:txBody>
              <a:bodyPr wrap="none" rtlCol="0">
                <a:spAutoFit/>
              </a:bodyPr>
              <a:lstStyle/>
              <a:p>
                <a:pPr algn="ctr"/>
                <a:r>
                  <a:rPr lang="en-US" dirty="0"/>
                  <a:t>Design</a:t>
                </a:r>
              </a:p>
            </p:txBody>
          </p:sp>
        </p:grpSp>
        <p:grpSp>
          <p:nvGrpSpPr>
            <p:cNvPr id="9" name="Group 22">
              <a:extLst>
                <a:ext uri="{FF2B5EF4-FFF2-40B4-BE49-F238E27FC236}">
                  <a16:creationId xmlns:a16="http://schemas.microsoft.com/office/drawing/2014/main" id="{9BE42DC3-4D14-9149-A716-DACB6F1EE3E6}"/>
                </a:ext>
              </a:extLst>
            </p:cNvPr>
            <p:cNvGrpSpPr/>
            <p:nvPr/>
          </p:nvGrpSpPr>
          <p:grpSpPr>
            <a:xfrm>
              <a:off x="7166408" y="1840888"/>
              <a:ext cx="1317027" cy="1560731"/>
              <a:chOff x="6689591" y="4170218"/>
              <a:chExt cx="1317027" cy="1560731"/>
            </a:xfrm>
          </p:grpSpPr>
          <p:pic>
            <p:nvPicPr>
              <p:cNvPr id="13" name="Graphic 20" descr="Research with solid fill">
                <a:extLst>
                  <a:ext uri="{FF2B5EF4-FFF2-40B4-BE49-F238E27FC236}">
                    <a16:creationId xmlns:a16="http://schemas.microsoft.com/office/drawing/2014/main" id="{0F614567-D67A-B420-3C39-102CBA247BF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92834" y="4170218"/>
                <a:ext cx="914400" cy="914400"/>
              </a:xfrm>
              <a:prstGeom prst="rect">
                <a:avLst/>
              </a:prstGeom>
            </p:spPr>
          </p:pic>
          <p:sp>
            <p:nvSpPr>
              <p:cNvPr id="14" name="TextBox 21">
                <a:extLst>
                  <a:ext uri="{FF2B5EF4-FFF2-40B4-BE49-F238E27FC236}">
                    <a16:creationId xmlns:a16="http://schemas.microsoft.com/office/drawing/2014/main" id="{82B8B109-D256-F50C-F30F-E8152F09BB92}"/>
                  </a:ext>
                </a:extLst>
              </p:cNvPr>
              <p:cNvSpPr txBox="1"/>
              <p:nvPr/>
            </p:nvSpPr>
            <p:spPr>
              <a:xfrm>
                <a:off x="6689591" y="5084618"/>
                <a:ext cx="1317027" cy="646331"/>
              </a:xfrm>
              <a:prstGeom prst="rect">
                <a:avLst/>
              </a:prstGeom>
              <a:noFill/>
            </p:spPr>
            <p:txBody>
              <a:bodyPr wrap="none" rtlCol="0">
                <a:spAutoFit/>
              </a:bodyPr>
              <a:lstStyle/>
              <a:p>
                <a:pPr algn="ctr"/>
                <a:r>
                  <a:rPr lang="en-US" dirty="0"/>
                  <a:t>Robustness</a:t>
                </a:r>
              </a:p>
              <a:p>
                <a:pPr algn="ctr"/>
                <a:r>
                  <a:rPr lang="en-US" dirty="0"/>
                  <a:t>Analysis</a:t>
                </a:r>
              </a:p>
            </p:txBody>
          </p:sp>
        </p:grpSp>
        <p:grpSp>
          <p:nvGrpSpPr>
            <p:cNvPr id="10" name="Group 26">
              <a:extLst>
                <a:ext uri="{FF2B5EF4-FFF2-40B4-BE49-F238E27FC236}">
                  <a16:creationId xmlns:a16="http://schemas.microsoft.com/office/drawing/2014/main" id="{C329ED9F-12B2-968C-53A0-521A47E0CFBD}"/>
                </a:ext>
              </a:extLst>
            </p:cNvPr>
            <p:cNvGrpSpPr/>
            <p:nvPr/>
          </p:nvGrpSpPr>
          <p:grpSpPr>
            <a:xfrm>
              <a:off x="5580825" y="4687945"/>
              <a:ext cx="1129476" cy="1560731"/>
              <a:chOff x="2692806" y="4170217"/>
              <a:chExt cx="1129476" cy="1560731"/>
            </a:xfrm>
          </p:grpSpPr>
          <p:pic>
            <p:nvPicPr>
              <p:cNvPr id="11" name="Graphic 24" descr="Blueprint with solid fill">
                <a:extLst>
                  <a:ext uri="{FF2B5EF4-FFF2-40B4-BE49-F238E27FC236}">
                    <a16:creationId xmlns:a16="http://schemas.microsoft.com/office/drawing/2014/main" id="{36A8D9EE-3C30-C0F9-D4C7-1C74A315CB3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00343" y="4170217"/>
                <a:ext cx="914400" cy="914400"/>
              </a:xfrm>
              <a:prstGeom prst="rect">
                <a:avLst/>
              </a:prstGeom>
            </p:spPr>
          </p:pic>
          <p:sp>
            <p:nvSpPr>
              <p:cNvPr id="12" name="TextBox 25">
                <a:extLst>
                  <a:ext uri="{FF2B5EF4-FFF2-40B4-BE49-F238E27FC236}">
                    <a16:creationId xmlns:a16="http://schemas.microsoft.com/office/drawing/2014/main" id="{18E875F0-E39E-43CB-8628-29A75F7C9970}"/>
                  </a:ext>
                </a:extLst>
              </p:cNvPr>
              <p:cNvSpPr txBox="1"/>
              <p:nvPr/>
            </p:nvSpPr>
            <p:spPr>
              <a:xfrm>
                <a:off x="2692806" y="5084617"/>
                <a:ext cx="1129476" cy="646331"/>
              </a:xfrm>
              <a:prstGeom prst="rect">
                <a:avLst/>
              </a:prstGeom>
              <a:noFill/>
            </p:spPr>
            <p:txBody>
              <a:bodyPr wrap="none" rtlCol="0">
                <a:spAutoFit/>
              </a:bodyPr>
              <a:lstStyle/>
              <a:p>
                <a:pPr algn="ctr"/>
                <a:r>
                  <a:rPr lang="en-US" dirty="0"/>
                  <a:t>Robustify</a:t>
                </a:r>
              </a:p>
              <a:p>
                <a:pPr algn="ctr"/>
                <a:r>
                  <a:rPr lang="en-US" dirty="0"/>
                  <a:t>Design</a:t>
                </a:r>
              </a:p>
            </p:txBody>
          </p:sp>
        </p:grpSp>
      </p:grpSp>
      <p:sp>
        <p:nvSpPr>
          <p:cNvPr id="25" name="矩形: 圆角 24">
            <a:extLst>
              <a:ext uri="{FF2B5EF4-FFF2-40B4-BE49-F238E27FC236}">
                <a16:creationId xmlns:a16="http://schemas.microsoft.com/office/drawing/2014/main" id="{02F4FBFF-429A-BE35-2CE7-29529ED80A00}"/>
              </a:ext>
            </a:extLst>
          </p:cNvPr>
          <p:cNvSpPr/>
          <p:nvPr/>
        </p:nvSpPr>
        <p:spPr>
          <a:xfrm>
            <a:off x="3370432" y="1753229"/>
            <a:ext cx="5622427" cy="4896953"/>
          </a:xfrm>
          <a:prstGeom prst="round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zh-CN" sz="3600" b="1" dirty="0">
                <a:solidFill>
                  <a:sysClr val="windowText" lastClr="000000"/>
                </a:solidFill>
              </a:rPr>
              <a:t>Fortis</a:t>
            </a:r>
            <a:endParaRPr lang="zh-CN" altLang="en-US" sz="2800" b="1" dirty="0">
              <a:solidFill>
                <a:sysClr val="windowText" lastClr="000000"/>
              </a:solidFill>
            </a:endParaRPr>
          </a:p>
        </p:txBody>
      </p:sp>
      <p:sp>
        <p:nvSpPr>
          <p:cNvPr id="26" name="对话气泡: 圆角矩形 25">
            <a:extLst>
              <a:ext uri="{FF2B5EF4-FFF2-40B4-BE49-F238E27FC236}">
                <a16:creationId xmlns:a16="http://schemas.microsoft.com/office/drawing/2014/main" id="{DB1EDCC5-7EA4-5467-1977-05A2B491A671}"/>
              </a:ext>
            </a:extLst>
          </p:cNvPr>
          <p:cNvSpPr/>
          <p:nvPr/>
        </p:nvSpPr>
        <p:spPr>
          <a:xfrm>
            <a:off x="190139" y="1896846"/>
            <a:ext cx="3665219" cy="1017860"/>
          </a:xfrm>
          <a:prstGeom prst="wedgeRoundRectCallout">
            <a:avLst>
              <a:gd name="adj1" fmla="val 65059"/>
              <a:gd name="adj2" fmla="val 72291"/>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i="1" dirty="0"/>
              <a:t>Formalism</a:t>
            </a:r>
            <a:r>
              <a:rPr lang="en-US" altLang="zh-CN" sz="2400" dirty="0"/>
              <a:t>:</a:t>
            </a:r>
            <a:r>
              <a:rPr lang="en-US" altLang="zh-CN" sz="2400" i="1" dirty="0"/>
              <a:t> Labeled Transition System (LTS)</a:t>
            </a:r>
            <a:endParaRPr lang="zh-CN" altLang="en-US" sz="2400" i="1" dirty="0"/>
          </a:p>
        </p:txBody>
      </p:sp>
      <p:sp>
        <p:nvSpPr>
          <p:cNvPr id="27" name="对话气泡: 圆角矩形 26">
            <a:extLst>
              <a:ext uri="{FF2B5EF4-FFF2-40B4-BE49-F238E27FC236}">
                <a16:creationId xmlns:a16="http://schemas.microsoft.com/office/drawing/2014/main" id="{A96A7805-84C8-54AE-B0E5-2C79787B33A5}"/>
              </a:ext>
            </a:extLst>
          </p:cNvPr>
          <p:cNvSpPr/>
          <p:nvPr/>
        </p:nvSpPr>
        <p:spPr>
          <a:xfrm>
            <a:off x="8399231" y="4022590"/>
            <a:ext cx="3546174" cy="1573205"/>
          </a:xfrm>
          <a:prstGeom prst="wedgeRoundRectCallout">
            <a:avLst>
              <a:gd name="adj1" fmla="val -60004"/>
              <a:gd name="adj2" fmla="val -52297"/>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i="1" dirty="0"/>
              <a:t>Contrib. 1</a:t>
            </a:r>
            <a:r>
              <a:rPr lang="en-US" altLang="zh-CN" sz="2400" dirty="0"/>
              <a:t>: A behavioral notion of robustness based on LTS and its computation method.</a:t>
            </a:r>
            <a:endParaRPr lang="zh-CN" altLang="en-US" sz="2400" i="1" dirty="0"/>
          </a:p>
        </p:txBody>
      </p:sp>
      <p:sp>
        <p:nvSpPr>
          <p:cNvPr id="28" name="对话气泡: 圆角矩形 27">
            <a:extLst>
              <a:ext uri="{FF2B5EF4-FFF2-40B4-BE49-F238E27FC236}">
                <a16:creationId xmlns:a16="http://schemas.microsoft.com/office/drawing/2014/main" id="{7BC58E34-E3D7-EA5B-5A4B-EB88DAFAEFD2}"/>
              </a:ext>
            </a:extLst>
          </p:cNvPr>
          <p:cNvSpPr/>
          <p:nvPr/>
        </p:nvSpPr>
        <p:spPr>
          <a:xfrm>
            <a:off x="152042" y="4756849"/>
            <a:ext cx="4079892" cy="1694419"/>
          </a:xfrm>
          <a:prstGeom prst="wedgeRoundRectCallout">
            <a:avLst>
              <a:gd name="adj1" fmla="val 76721"/>
              <a:gd name="adj2" fmla="val 26850"/>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i="1" dirty="0"/>
              <a:t>Contrib. 2</a:t>
            </a:r>
            <a:r>
              <a:rPr lang="en-US" altLang="zh-CN" sz="2400" dirty="0"/>
              <a:t>: Improve behavioral robustness automatically by </a:t>
            </a:r>
            <a:r>
              <a:rPr lang="en-US" altLang="zh-CN" sz="2400" i="1" dirty="0"/>
              <a:t>control </a:t>
            </a:r>
            <a:r>
              <a:rPr lang="en-US" altLang="zh-CN" sz="2400" dirty="0"/>
              <a:t>and </a:t>
            </a:r>
            <a:r>
              <a:rPr lang="en-US" altLang="zh-CN" sz="2400" i="1" dirty="0"/>
              <a:t>specification weakening.</a:t>
            </a:r>
            <a:endParaRPr lang="zh-CN" altLang="en-US" sz="2400" i="1" dirty="0"/>
          </a:p>
        </p:txBody>
      </p:sp>
      <p:sp>
        <p:nvSpPr>
          <p:cNvPr id="29" name="对话气泡: 圆角矩形 28">
            <a:extLst>
              <a:ext uri="{FF2B5EF4-FFF2-40B4-BE49-F238E27FC236}">
                <a16:creationId xmlns:a16="http://schemas.microsoft.com/office/drawing/2014/main" id="{F2050D36-32E7-02C9-3EA0-8D32EF7C573A}"/>
              </a:ext>
            </a:extLst>
          </p:cNvPr>
          <p:cNvSpPr/>
          <p:nvPr/>
        </p:nvSpPr>
        <p:spPr>
          <a:xfrm>
            <a:off x="7625038" y="1051835"/>
            <a:ext cx="4257780" cy="1573205"/>
          </a:xfrm>
          <a:prstGeom prst="wedgeRoundRectCallout">
            <a:avLst>
              <a:gd name="adj1" fmla="val -68082"/>
              <a:gd name="adj2" fmla="val 28883"/>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i="1" dirty="0"/>
              <a:t>Contrib. 3</a:t>
            </a:r>
            <a:r>
              <a:rPr lang="en-US" altLang="zh-CN" sz="2400" dirty="0"/>
              <a:t>: Develop a tool, </a:t>
            </a:r>
            <a:r>
              <a:rPr lang="en-US" altLang="zh-CN" sz="2400" i="1" dirty="0"/>
              <a:t>Fortis</a:t>
            </a:r>
            <a:r>
              <a:rPr lang="en-US" altLang="zh-CN" sz="2400" dirty="0"/>
              <a:t>, and conduct evaluation against 5 case studies.</a:t>
            </a:r>
            <a:endParaRPr lang="zh-CN" altLang="en-US" sz="2400" i="1" dirty="0"/>
          </a:p>
        </p:txBody>
      </p:sp>
    </p:spTree>
    <p:extLst>
      <p:ext uri="{BB962C8B-B14F-4D97-AF65-F5344CB8AC3E}">
        <p14:creationId xmlns:p14="http://schemas.microsoft.com/office/powerpoint/2010/main" val="57854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87357-E748-A5C6-4E92-2C3882B5C24C}"/>
              </a:ext>
            </a:extLst>
          </p:cNvPr>
          <p:cNvSpPr>
            <a:spLocks noGrp="1"/>
          </p:cNvSpPr>
          <p:nvPr>
            <p:ph type="title"/>
          </p:nvPr>
        </p:nvSpPr>
        <p:spPr/>
        <p:txBody>
          <a:bodyPr/>
          <a:lstStyle/>
          <a:p>
            <a:r>
              <a:rPr lang="en-US" altLang="zh-CN" dirty="0"/>
              <a:t>Robustification Problem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8A4404C-3614-9A05-3DE8-D973F523A08C}"/>
                  </a:ext>
                </a:extLst>
              </p:cNvPr>
              <p:cNvSpPr>
                <a:spLocks noGrp="1"/>
              </p:cNvSpPr>
              <p:nvPr>
                <p:ph idx="1"/>
              </p:nvPr>
            </p:nvSpPr>
            <p:spPr/>
            <p:txBody>
              <a:bodyPr/>
              <a:lstStyle/>
              <a:p>
                <a:r>
                  <a:rPr lang="en-US" altLang="zh-CN" dirty="0"/>
                  <a:t>Basic Robustification Problem</a:t>
                </a:r>
                <a:r>
                  <a:rPr lang="en-US" altLang="zh-CN" i="1" dirty="0"/>
                  <a:t> </a:t>
                </a:r>
                <a14:m>
                  <m:oMath xmlns:m="http://schemas.openxmlformats.org/officeDocument/2006/math">
                    <m:r>
                      <a:rPr lang="en-US" altLang="zh-CN" b="0" i="1" smtClean="0">
                        <a:latin typeface="Cambria Math" panose="02040503050406030204" pitchFamily="18" charset="0"/>
                      </a:rPr>
                      <m:t>𝑅𝑏</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𝛿</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oMath>
                </a14:m>
                <a:r>
                  <a:rPr lang="en-US" altLang="zh-CN" i="1" dirty="0"/>
                  <a:t>:</a:t>
                </a:r>
              </a:p>
              <a:p>
                <a:pPr marL="1143000" lvl="1" indent="-457200"/>
                <a:r>
                  <a:rPr lang="en-US" altLang="zh-CN" dirty="0"/>
                  <a:t>Given machine </a:t>
                </a:r>
                <a14:m>
                  <m:oMath xmlns:m="http://schemas.openxmlformats.org/officeDocument/2006/math">
                    <m:r>
                      <a:rPr lang="en-US" altLang="zh-CN" i="1" dirty="0" smtClean="0">
                        <a:latin typeface="Cambria Math" panose="02040503050406030204" pitchFamily="18" charset="0"/>
                      </a:rPr>
                      <m:t>𝑀</m:t>
                    </m:r>
                  </m:oMath>
                </a14:m>
                <a:r>
                  <a:rPr lang="en-US" altLang="zh-CN" dirty="0"/>
                  <a:t>, env </a:t>
                </a:r>
                <a14:m>
                  <m:oMath xmlns:m="http://schemas.openxmlformats.org/officeDocument/2006/math">
                    <m:r>
                      <a:rPr lang="en-US" altLang="zh-CN" i="1" dirty="0" smtClean="0">
                        <a:latin typeface="Cambria Math" panose="02040503050406030204" pitchFamily="18" charset="0"/>
                      </a:rPr>
                      <m:t>𝐸</m:t>
                    </m:r>
                  </m:oMath>
                </a14:m>
                <a:r>
                  <a:rPr lang="en-US" altLang="zh-CN" dirty="0"/>
                  <a:t>, intolerable deviations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𝛿</m:t>
                        </m:r>
                      </m:e>
                    </m:acc>
                  </m:oMath>
                </a14:m>
                <a:r>
                  <a:rPr lang="en-US" altLang="zh-CN" dirty="0"/>
                  <a:t>, and property </a:t>
                </a:r>
                <a14:m>
                  <m:oMath xmlns:m="http://schemas.openxmlformats.org/officeDocument/2006/math">
                    <m:r>
                      <a:rPr lang="en-US" altLang="zh-CN" b="0" i="1" smtClean="0">
                        <a:latin typeface="Cambria Math" panose="02040503050406030204" pitchFamily="18" charset="0"/>
                      </a:rPr>
                      <m:t>𝑃</m:t>
                    </m:r>
                  </m:oMath>
                </a14:m>
                <a:r>
                  <a:rPr lang="en-US" altLang="zh-CN" dirty="0"/>
                  <a:t>,</a:t>
                </a:r>
              </a:p>
              <a:p>
                <a:pPr marL="1143000" lvl="1" indent="-457200"/>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oMath>
                </a14:m>
                <a:r>
                  <a:rPr lang="en-US" altLang="zh-CN" dirty="0"/>
                  <a:t>,</a:t>
                </a:r>
              </a:p>
              <a:p>
                <a:pPr marL="1143000" lvl="1" indent="-457200"/>
                <a14:m>
                  <m:oMath xmlns:m="http://schemas.openxmlformats.org/officeDocument/2006/math">
                    <m:r>
                      <a:rPr lang="en-US" altLang="zh-CN" b="0" i="1" smtClean="0">
                        <a:latin typeface="Cambria Math" panose="02040503050406030204" pitchFamily="18" charset="0"/>
                      </a:rPr>
                      <m:t>𝑏𝑒h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𝑏𝑒h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𝐸</m:t>
                        </m:r>
                      </m:e>
                    </m:d>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𝛿</m:t>
                        </m:r>
                      </m:e>
                    </m:acc>
                  </m:oMath>
                </a14:m>
                <a:r>
                  <a:rPr lang="en-US" altLang="zh-CN" dirty="0"/>
                  <a:t>,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𝐸</m:t>
                        </m:r>
                      </m:e>
                      <m:sup>
                        <m:r>
                          <a:rPr lang="en-US" altLang="zh-CN" b="0" i="1" smtClean="0">
                            <a:latin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oMath>
                </a14:m>
                <a:r>
                  <a:rPr lang="en-US" altLang="zh-CN" dirty="0"/>
                  <a:t>,</a:t>
                </a:r>
              </a:p>
              <a:p>
                <a:pPr marL="1143000" lvl="1" indent="-457200"/>
                <a:r>
                  <a:rPr lang="en-US" altLang="zh-CN" dirty="0"/>
                  <a:t>Find </a:t>
                </a:r>
                <a:r>
                  <a:rPr lang="en-US" altLang="zh-CN" dirty="0">
                    <a:solidFill>
                      <a:schemeClr val="accent4"/>
                    </a:solidFill>
                  </a:rPr>
                  <a:t>re-design </a:t>
                </a:r>
                <a14:m>
                  <m:oMath xmlns:m="http://schemas.openxmlformats.org/officeDocument/2006/math">
                    <m:r>
                      <a:rPr lang="en-US" altLang="zh-CN" b="0" i="1" smtClean="0">
                        <a:solidFill>
                          <a:schemeClr val="accent4"/>
                        </a:solidFill>
                        <a:latin typeface="Cambria Math" panose="02040503050406030204" pitchFamily="18" charset="0"/>
                      </a:rPr>
                      <m:t>𝑀</m:t>
                    </m:r>
                    <m:r>
                      <a:rPr lang="en-US" altLang="zh-CN" b="0" i="1" smtClean="0">
                        <a:solidFill>
                          <a:schemeClr val="accent4"/>
                        </a:solidFill>
                        <a:latin typeface="Cambria Math" panose="02040503050406030204" pitchFamily="18" charset="0"/>
                      </a:rPr>
                      <m:t>′</m:t>
                    </m:r>
                  </m:oMath>
                </a14:m>
                <a:r>
                  <a:rPr lang="en-US" altLang="zh-CN" dirty="0">
                    <a:solidFill>
                      <a:schemeClr val="accent4"/>
                    </a:solidFill>
                  </a:rPr>
                  <a:t> </a:t>
                </a:r>
                <a:r>
                  <a:rPr lang="en-US" altLang="zh-CN" dirty="0" err="1">
                    <a:solidFill>
                      <a:schemeClr val="accent4"/>
                    </a:solidFill>
                  </a:rPr>
                  <a:t>s.t.</a:t>
                </a:r>
                <a:r>
                  <a:rPr lang="en-US" altLang="zh-CN" dirty="0">
                    <a:solidFill>
                      <a:schemeClr val="accent4"/>
                    </a:solidFill>
                  </a:rPr>
                  <a:t> </a:t>
                </a:r>
                <a14:m>
                  <m:oMath xmlns:m="http://schemas.openxmlformats.org/officeDocument/2006/math">
                    <m:sSup>
                      <m:sSupPr>
                        <m:ctrlPr>
                          <a:rPr lang="en-US" altLang="zh-CN" b="0" i="1" smtClean="0">
                            <a:solidFill>
                              <a:schemeClr val="accent4"/>
                            </a:solidFill>
                            <a:latin typeface="Cambria Math" panose="02040503050406030204" pitchFamily="18" charset="0"/>
                          </a:rPr>
                        </m:ctrlPr>
                      </m:sSupPr>
                      <m:e>
                        <m:r>
                          <a:rPr lang="en-US" altLang="zh-CN" b="0" i="1" smtClean="0">
                            <a:solidFill>
                              <a:schemeClr val="accent4"/>
                            </a:solidFill>
                            <a:latin typeface="Cambria Math" panose="02040503050406030204" pitchFamily="18" charset="0"/>
                          </a:rPr>
                          <m:t>𝑀</m:t>
                        </m:r>
                      </m:e>
                      <m:sup>
                        <m:r>
                          <a:rPr lang="en-US" altLang="zh-CN" b="0" i="1" smtClean="0">
                            <a:solidFill>
                              <a:schemeClr val="accent4"/>
                            </a:solidFill>
                            <a:latin typeface="Cambria Math" panose="02040503050406030204" pitchFamily="18" charset="0"/>
                          </a:rPr>
                          <m:t>′</m:t>
                        </m:r>
                      </m:sup>
                    </m:sSup>
                    <m:r>
                      <a:rPr lang="en-US" altLang="zh-CN" b="0" i="1" smtClean="0">
                        <a:solidFill>
                          <a:schemeClr val="accent4"/>
                        </a:solidFill>
                        <a:latin typeface="Cambria Math" panose="02040503050406030204" pitchFamily="18" charset="0"/>
                      </a:rPr>
                      <m:t>||</m:t>
                    </m:r>
                    <m:sSup>
                      <m:sSupPr>
                        <m:ctrlPr>
                          <a:rPr lang="en-US" altLang="zh-CN" b="0" i="1" smtClean="0">
                            <a:solidFill>
                              <a:schemeClr val="accent4"/>
                            </a:solidFill>
                            <a:latin typeface="Cambria Math" panose="02040503050406030204" pitchFamily="18" charset="0"/>
                          </a:rPr>
                        </m:ctrlPr>
                      </m:sSupPr>
                      <m:e>
                        <m:r>
                          <a:rPr lang="en-US" altLang="zh-CN" b="0" i="1" smtClean="0">
                            <a:solidFill>
                              <a:schemeClr val="accent4"/>
                            </a:solidFill>
                            <a:latin typeface="Cambria Math" panose="02040503050406030204" pitchFamily="18" charset="0"/>
                          </a:rPr>
                          <m:t>𝐸</m:t>
                        </m:r>
                      </m:e>
                      <m:sup>
                        <m:r>
                          <a:rPr lang="en-US" altLang="zh-CN" b="0" i="1" smtClean="0">
                            <a:solidFill>
                              <a:schemeClr val="accent4"/>
                            </a:solidFill>
                            <a:latin typeface="Cambria Math" panose="02040503050406030204" pitchFamily="18" charset="0"/>
                          </a:rPr>
                          <m:t>′</m:t>
                        </m:r>
                      </m:sup>
                    </m:sSup>
                    <m:r>
                      <a:rPr lang="en-US" altLang="zh-CN" b="0" i="1" smtClean="0">
                        <a:solidFill>
                          <a:schemeClr val="accent4"/>
                        </a:solidFill>
                        <a:latin typeface="Cambria Math" panose="02040503050406030204" pitchFamily="18" charset="0"/>
                      </a:rPr>
                      <m:t>⊨</m:t>
                    </m:r>
                    <m:r>
                      <a:rPr lang="en-US" altLang="zh-CN" b="0" i="1" smtClean="0">
                        <a:solidFill>
                          <a:schemeClr val="accent4"/>
                        </a:solidFill>
                        <a:latin typeface="Cambria Math" panose="02040503050406030204" pitchFamily="18" charset="0"/>
                      </a:rPr>
                      <m:t>𝑃</m:t>
                    </m:r>
                  </m:oMath>
                </a14:m>
                <a:r>
                  <a:rPr lang="en-US" altLang="zh-CN" dirty="0"/>
                  <a:t>. </a:t>
                </a:r>
                <a:endParaRPr lang="zh-CN" altLang="en-US" dirty="0"/>
              </a:p>
            </p:txBody>
          </p:sp>
        </mc:Choice>
        <mc:Fallback xmlns="">
          <p:sp>
            <p:nvSpPr>
              <p:cNvPr id="3" name="内容占位符 2">
                <a:extLst>
                  <a:ext uri="{FF2B5EF4-FFF2-40B4-BE49-F238E27FC236}">
                    <a16:creationId xmlns:a16="http://schemas.microsoft.com/office/drawing/2014/main" id="{58A4404C-3614-9A05-3DE8-D973F523A08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10CEFCB-DA3B-60D2-124C-0F440CA73FC1}"/>
              </a:ext>
            </a:extLst>
          </p:cNvPr>
          <p:cNvSpPr>
            <a:spLocks noGrp="1"/>
          </p:cNvSpPr>
          <p:nvPr>
            <p:ph type="sldNum" sz="quarter" idx="12"/>
          </p:nvPr>
        </p:nvSpPr>
        <p:spPr/>
        <p:txBody>
          <a:bodyPr/>
          <a:lstStyle/>
          <a:p>
            <a:fld id="{74A724E5-CF81-458D-9F9A-C575B439CC43}" type="slidenum">
              <a:rPr lang="zh-CN" altLang="en-US" smtClean="0"/>
              <a:t>63</a:t>
            </a:fld>
            <a:endParaRPr lang="zh-CN" altLang="en-US"/>
          </a:p>
        </p:txBody>
      </p:sp>
    </p:spTree>
    <p:extLst>
      <p:ext uri="{BB962C8B-B14F-4D97-AF65-F5344CB8AC3E}">
        <p14:creationId xmlns:p14="http://schemas.microsoft.com/office/powerpoint/2010/main" val="39719795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43336-7043-DF91-E238-6CE23596F232}"/>
              </a:ext>
            </a:extLst>
          </p:cNvPr>
          <p:cNvSpPr>
            <a:spLocks noGrp="1"/>
          </p:cNvSpPr>
          <p:nvPr>
            <p:ph type="title"/>
          </p:nvPr>
        </p:nvSpPr>
        <p:spPr/>
        <p:txBody>
          <a:bodyPr>
            <a:normAutofit/>
          </a:bodyPr>
          <a:lstStyle/>
          <a:p>
            <a:r>
              <a:rPr lang="en-US" altLang="zh-CN" sz="4000" dirty="0"/>
              <a:t>Behavioral Robustness of Conventional Software Systems</a:t>
            </a:r>
            <a:endParaRPr lang="zh-CN" altLang="en-US" sz="4000" dirty="0"/>
          </a:p>
        </p:txBody>
      </p:sp>
      <p:sp>
        <p:nvSpPr>
          <p:cNvPr id="3" name="内容占位符 2">
            <a:extLst>
              <a:ext uri="{FF2B5EF4-FFF2-40B4-BE49-F238E27FC236}">
                <a16:creationId xmlns:a16="http://schemas.microsoft.com/office/drawing/2014/main" id="{18E1477F-2FB0-1C64-A40E-CF9E699388AA}"/>
              </a:ext>
            </a:extLst>
          </p:cNvPr>
          <p:cNvSpPr>
            <a:spLocks noGrp="1"/>
          </p:cNvSpPr>
          <p:nvPr>
            <p:ph idx="1"/>
          </p:nvPr>
        </p:nvSpPr>
        <p:spPr/>
        <p:txBody>
          <a:bodyPr>
            <a:normAutofit/>
          </a:bodyPr>
          <a:lstStyle/>
          <a:p>
            <a:r>
              <a:rPr lang="en-US" altLang="zh-CN" dirty="0"/>
              <a:t>We study:</a:t>
            </a:r>
          </a:p>
          <a:p>
            <a:pPr marL="1143000" lvl="1" indent="-457200"/>
            <a:r>
              <a:rPr lang="en-US" altLang="zh-CN" dirty="0"/>
              <a:t>Conventional software systems modeled in discrete systems.</a:t>
            </a:r>
          </a:p>
          <a:p>
            <a:pPr marL="1143000" lvl="1" indent="-457200"/>
            <a:r>
              <a:rPr lang="en-US" altLang="zh-CN" i="1" dirty="0"/>
              <a:t>(Closed) System </a:t>
            </a:r>
            <a:r>
              <a:rPr lang="en-US" altLang="zh-CN" dirty="0"/>
              <a:t>= Machine + Environment.</a:t>
            </a:r>
          </a:p>
          <a:p>
            <a:pPr marL="1143000" lvl="1" indent="-457200"/>
            <a:r>
              <a:rPr lang="en-US" altLang="zh-CN" i="1" dirty="0"/>
              <a:t>Behavior: </a:t>
            </a:r>
            <a:r>
              <a:rPr lang="en-US" altLang="zh-CN" dirty="0"/>
              <a:t>sequences of states and transitions.</a:t>
            </a:r>
          </a:p>
          <a:p>
            <a:pPr marL="1143000" lvl="1" indent="-457200"/>
            <a:r>
              <a:rPr lang="en-US" altLang="zh-CN" i="1" dirty="0"/>
              <a:t>Behavioral property: </a:t>
            </a:r>
            <a:r>
              <a:rPr lang="en-US" altLang="zh-CN" dirty="0"/>
              <a:t>safety property (not reaching bad states).</a:t>
            </a:r>
          </a:p>
          <a:p>
            <a:pPr marL="1143000" lvl="1" indent="-457200"/>
            <a:r>
              <a:rPr lang="en-US" altLang="zh-CN" i="1" dirty="0"/>
              <a:t>Unexpected behavior (deviations): </a:t>
            </a:r>
            <a:r>
              <a:rPr lang="en-US" altLang="zh-CN" dirty="0"/>
              <a:t>sequences of environmental events not in the assumed environment.</a:t>
            </a:r>
          </a:p>
          <a:p>
            <a:r>
              <a:rPr lang="en-US" altLang="zh-CN" i="1" dirty="0"/>
              <a:t>Robustness: </a:t>
            </a:r>
            <a:r>
              <a:rPr lang="en-US" altLang="zh-CN" dirty="0"/>
              <a:t>the capability of a </a:t>
            </a:r>
            <a:r>
              <a:rPr lang="en-US" altLang="zh-CN" b="1" i="1" dirty="0"/>
              <a:t>machine</a:t>
            </a:r>
            <a:r>
              <a:rPr lang="en-US" altLang="zh-CN" dirty="0"/>
              <a:t> to maintain a </a:t>
            </a:r>
            <a:r>
              <a:rPr lang="en-US" altLang="zh-CN" b="1" i="1" dirty="0"/>
              <a:t>safety</a:t>
            </a:r>
            <a:r>
              <a:rPr lang="en-US" altLang="zh-CN" i="1" dirty="0"/>
              <a:t> </a:t>
            </a:r>
            <a:r>
              <a:rPr lang="en-US" altLang="zh-CN" b="1" i="1" dirty="0"/>
              <a:t>property</a:t>
            </a:r>
            <a:r>
              <a:rPr lang="en-US" altLang="zh-CN" i="1" dirty="0"/>
              <a:t> </a:t>
            </a:r>
            <a:r>
              <a:rPr lang="en-US" altLang="zh-CN" dirty="0"/>
              <a:t>under unexpected </a:t>
            </a:r>
            <a:r>
              <a:rPr lang="en-US" altLang="zh-CN" b="1" i="1" dirty="0"/>
              <a:t>sequences of events</a:t>
            </a:r>
            <a:r>
              <a:rPr lang="en-US" altLang="zh-CN" b="1" dirty="0"/>
              <a:t> </a:t>
            </a:r>
            <a:r>
              <a:rPr lang="en-US" altLang="zh-CN" dirty="0"/>
              <a:t>from its actual environment that are not defined in the </a:t>
            </a:r>
            <a:r>
              <a:rPr lang="en-US" altLang="zh-CN" b="1" i="1" dirty="0"/>
              <a:t>assumed</a:t>
            </a:r>
            <a:r>
              <a:rPr lang="en-US" altLang="zh-CN" dirty="0"/>
              <a:t> environment. </a:t>
            </a:r>
            <a:endParaRPr lang="en-US" altLang="zh-CN" i="1" dirty="0"/>
          </a:p>
        </p:txBody>
      </p:sp>
      <p:sp>
        <p:nvSpPr>
          <p:cNvPr id="4" name="灯片编号占位符 3">
            <a:extLst>
              <a:ext uri="{FF2B5EF4-FFF2-40B4-BE49-F238E27FC236}">
                <a16:creationId xmlns:a16="http://schemas.microsoft.com/office/drawing/2014/main" id="{74B01053-0F58-9E77-6FF2-3141B6D59C78}"/>
              </a:ext>
            </a:extLst>
          </p:cNvPr>
          <p:cNvSpPr>
            <a:spLocks noGrp="1"/>
          </p:cNvSpPr>
          <p:nvPr>
            <p:ph type="sldNum" sz="quarter" idx="12"/>
          </p:nvPr>
        </p:nvSpPr>
        <p:spPr/>
        <p:txBody>
          <a:bodyPr/>
          <a:lstStyle/>
          <a:p>
            <a:fld id="{74A724E5-CF81-458D-9F9A-C575B439CC43}" type="slidenum">
              <a:rPr lang="zh-CN" altLang="en-US" smtClean="0"/>
              <a:t>64</a:t>
            </a:fld>
            <a:endParaRPr lang="zh-CN" altLang="en-US"/>
          </a:p>
        </p:txBody>
      </p:sp>
    </p:spTree>
    <p:extLst>
      <p:ext uri="{BB962C8B-B14F-4D97-AF65-F5344CB8AC3E}">
        <p14:creationId xmlns:p14="http://schemas.microsoft.com/office/powerpoint/2010/main" val="39734264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1A817-8577-DFE5-530F-FA4E887E51A1}"/>
              </a:ext>
            </a:extLst>
          </p:cNvPr>
          <p:cNvSpPr>
            <a:spLocks noGrp="1"/>
          </p:cNvSpPr>
          <p:nvPr>
            <p:ph type="title"/>
          </p:nvPr>
        </p:nvSpPr>
        <p:spPr/>
        <p:txBody>
          <a:bodyPr/>
          <a:lstStyle/>
          <a:p>
            <a:r>
              <a:rPr lang="en-US" altLang="zh-CN" dirty="0"/>
              <a:t>Rigorous and Systematic Reasoning by Formal Methods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5DEE21B-CA0B-3F16-A593-BA6922346425}"/>
                  </a:ext>
                </a:extLst>
              </p:cNvPr>
              <p:cNvSpPr>
                <a:spLocks noGrp="1"/>
              </p:cNvSpPr>
              <p:nvPr>
                <p:ph idx="1"/>
              </p:nvPr>
            </p:nvSpPr>
            <p:spPr/>
            <p:txBody>
              <a:bodyPr>
                <a:normAutofit/>
              </a:bodyPr>
              <a:lstStyle/>
              <a:p>
                <a:r>
                  <a:rPr lang="en-US" altLang="zh-CN" dirty="0"/>
                  <a:t>A formal representation of a system design:</a:t>
                </a:r>
              </a:p>
              <a:p>
                <a:pPr marL="1143000" lvl="1" indent="-457200"/>
                <a:r>
                  <a:rPr lang="en-US" altLang="zh-CN" dirty="0"/>
                  <a:t>Mathematically represent the system behavior as execution traces.</a:t>
                </a:r>
              </a:p>
              <a:p>
                <a:pPr marL="1143000" lvl="1" indent="-457200"/>
                <a:r>
                  <a:rPr lang="en-US" altLang="zh-CN" dirty="0"/>
                  <a:t>E.g., normal execution of a protocol: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𝑠𝑒𝑛𝑑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𝑟𝑒𝑐𝑣</m:t>
                    </m:r>
                    <m:r>
                      <a:rPr lang="en-US" altLang="zh-CN" b="0" i="1" smtClean="0">
                        <a:latin typeface="Cambria Math" panose="02040503050406030204" pitchFamily="18" charset="0"/>
                      </a:rPr>
                      <m:t>, </m:t>
                    </m:r>
                    <m:r>
                      <a:rPr lang="en-US" altLang="zh-CN" b="0" i="1" smtClean="0">
                        <a:latin typeface="Cambria Math" panose="02040503050406030204" pitchFamily="18" charset="0"/>
                      </a:rPr>
                      <m:t>𝑎𝑐𝑘</m:t>
                    </m:r>
                    <m:r>
                      <a:rPr lang="en-US" altLang="zh-CN" b="0" i="1" smtClean="0">
                        <a:latin typeface="Cambria Math" panose="02040503050406030204" pitchFamily="18" charset="0"/>
                      </a:rPr>
                      <m:t>,</m:t>
                    </m:r>
                    <m:r>
                      <a:rPr lang="en-US" altLang="zh-CN" b="0" i="1" smtClean="0">
                        <a:latin typeface="Cambria Math" panose="02040503050406030204" pitchFamily="18" charset="0"/>
                      </a:rPr>
                      <m:t>𝑔𝑒𝑡</m:t>
                    </m:r>
                    <m:r>
                      <a:rPr lang="en-US" altLang="zh-CN" b="0" i="1" smtClean="0">
                        <a:latin typeface="Cambria Math" panose="02040503050406030204" pitchFamily="18" charset="0"/>
                      </a:rPr>
                      <m:t>_</m:t>
                    </m:r>
                    <m:r>
                      <a:rPr lang="en-US" altLang="zh-CN" b="0" i="1" smtClean="0">
                        <a:latin typeface="Cambria Math" panose="02040503050406030204" pitchFamily="18" charset="0"/>
                      </a:rPr>
                      <m:t>𝑎𝑐𝑘</m:t>
                    </m:r>
                    <m:r>
                      <a:rPr lang="en-US" altLang="zh-CN" b="0" i="1" smtClean="0">
                        <a:latin typeface="Cambria Math" panose="02040503050406030204" pitchFamily="18" charset="0"/>
                      </a:rPr>
                      <m:t>⟩</m:t>
                    </m:r>
                  </m:oMath>
                </a14:m>
                <a:r>
                  <a:rPr lang="en-US" altLang="zh-CN" dirty="0"/>
                  <a:t>,</a:t>
                </a:r>
              </a:p>
              <a:p>
                <a:pPr marL="1143000" lvl="1" indent="-457200"/>
                <a:r>
                  <a:rPr lang="en-US" altLang="zh-CN" dirty="0"/>
                  <a:t>Abnormal execution: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𝑠𝑒𝑛𝑑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𝑠𝑒𝑛𝑑</m:t>
                    </m:r>
                    <m:r>
                      <a:rPr lang="en-US" altLang="zh-CN" b="0" i="1" smtClean="0">
                        <a:latin typeface="Cambria Math" panose="02040503050406030204" pitchFamily="18" charset="0"/>
                      </a:rPr>
                      <m:t>⟩</m:t>
                    </m:r>
                  </m:oMath>
                </a14:m>
                <a:r>
                  <a:rPr lang="en-US" altLang="zh-CN" dirty="0"/>
                  <a:t>.</a:t>
                </a:r>
              </a:p>
              <a:p>
                <a:r>
                  <a:rPr lang="en-US" altLang="zh-CN" dirty="0"/>
                  <a:t>It enables us to:</a:t>
                </a:r>
              </a:p>
              <a:p>
                <a:pPr marL="1143000" lvl="1" indent="-457200"/>
                <a:r>
                  <a:rPr lang="en-US" altLang="zh-CN" dirty="0"/>
                  <a:t>Mathematically measure the behavioral robustness as a set of execution traces.</a:t>
                </a:r>
              </a:p>
              <a:p>
                <a:pPr marL="1143000" lvl="1" indent="-457200"/>
                <a:r>
                  <a:rPr lang="en-US" altLang="zh-CN" dirty="0"/>
                  <a:t>Mathematically and automatically improve robustness by model repair or synthesis.</a:t>
                </a:r>
                <a:endParaRPr lang="zh-CN" altLang="en-US" dirty="0"/>
              </a:p>
            </p:txBody>
          </p:sp>
        </mc:Choice>
        <mc:Fallback xmlns="">
          <p:sp>
            <p:nvSpPr>
              <p:cNvPr id="3" name="内容占位符 2">
                <a:extLst>
                  <a:ext uri="{FF2B5EF4-FFF2-40B4-BE49-F238E27FC236}">
                    <a16:creationId xmlns:a16="http://schemas.microsoft.com/office/drawing/2014/main" id="{25DEE21B-CA0B-3F16-A593-BA6922346425}"/>
                  </a:ext>
                </a:extLst>
              </p:cNvPr>
              <p:cNvSpPr>
                <a:spLocks noGrp="1" noRot="1" noChangeAspect="1" noMove="1" noResize="1" noEditPoints="1" noAdjustHandles="1" noChangeArrowheads="1" noChangeShapeType="1" noTextEdit="1"/>
              </p:cNvSpPr>
              <p:nvPr>
                <p:ph idx="1"/>
              </p:nvPr>
            </p:nvSpPr>
            <p:spPr>
              <a:blipFill>
                <a:blip r:embed="rId2"/>
                <a:stretch>
                  <a:fillRect l="-1217" t="-2381" r="-81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4C3FD22-65E0-C01A-A33F-57A92DA302AE}"/>
              </a:ext>
            </a:extLst>
          </p:cNvPr>
          <p:cNvSpPr>
            <a:spLocks noGrp="1"/>
          </p:cNvSpPr>
          <p:nvPr>
            <p:ph type="sldNum" sz="quarter" idx="12"/>
          </p:nvPr>
        </p:nvSpPr>
        <p:spPr/>
        <p:txBody>
          <a:bodyPr/>
          <a:lstStyle/>
          <a:p>
            <a:fld id="{74A724E5-CF81-458D-9F9A-C575B439CC43}" type="slidenum">
              <a:rPr lang="zh-CN" altLang="en-US" smtClean="0"/>
              <a:t>65</a:t>
            </a:fld>
            <a:endParaRPr lang="zh-CN" altLang="en-US"/>
          </a:p>
        </p:txBody>
      </p:sp>
    </p:spTree>
    <p:extLst>
      <p:ext uri="{BB962C8B-B14F-4D97-AF65-F5344CB8AC3E}">
        <p14:creationId xmlns:p14="http://schemas.microsoft.com/office/powerpoint/2010/main" val="10929123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5B881-4EE2-B253-25CE-95E8B484B846}"/>
              </a:ext>
            </a:extLst>
          </p:cNvPr>
          <p:cNvSpPr>
            <a:spLocks noGrp="1"/>
          </p:cNvSpPr>
          <p:nvPr>
            <p:ph type="title"/>
          </p:nvPr>
        </p:nvSpPr>
        <p:spPr/>
        <p:txBody>
          <a:bodyPr/>
          <a:lstStyle/>
          <a:p>
            <a:r>
              <a:rPr lang="en-US" altLang="zh-CN" dirty="0"/>
              <a:t>Labeled Transition System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CF6AACF-A326-FC75-B95B-642215F7CD0D}"/>
                  </a:ext>
                </a:extLst>
              </p:cNvPr>
              <p:cNvSpPr>
                <a:spLocks noGrp="1"/>
              </p:cNvSpPr>
              <p:nvPr>
                <p:ph idx="1"/>
              </p:nvPr>
            </p:nvSpPr>
            <p:spPr>
              <a:xfrm>
                <a:off x="838200" y="1825625"/>
                <a:ext cx="10515600" cy="4895850"/>
              </a:xfrm>
            </p:spPr>
            <p:txBody>
              <a:bodyPr>
                <a:normAutofit/>
              </a:bodyPr>
              <a:lstStyle/>
              <a:p>
                <a:r>
                  <a:rPr lang="en-US" altLang="zh-CN" dirty="0"/>
                  <a:t>An LTS is a tuple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a14:m>
                <a:r>
                  <a:rPr lang="zh-CN" altLang="en-US" dirty="0"/>
                  <a:t> </a:t>
                </a:r>
                <a:r>
                  <a:rPr lang="en-US" altLang="zh-CN" dirty="0"/>
                  <a:t>where:</a:t>
                </a:r>
              </a:p>
              <a:p>
                <a:pPr marL="1143000" lvl="1" indent="-457200"/>
                <a14:m>
                  <m:oMath xmlns:m="http://schemas.openxmlformats.org/officeDocument/2006/math">
                    <m:r>
                      <a:rPr lang="en-US" altLang="zh-CN" b="0" i="1" smtClean="0">
                        <a:latin typeface="Cambria Math" panose="02040503050406030204" pitchFamily="18" charset="0"/>
                      </a:rPr>
                      <m:t>𝑆</m:t>
                    </m:r>
                  </m:oMath>
                </a14:m>
                <a:r>
                  <a:rPr lang="zh-CN" altLang="en-US" dirty="0"/>
                  <a:t> </a:t>
                </a:r>
                <a:r>
                  <a:rPr lang="en-US" altLang="zh-CN" dirty="0"/>
                  <a:t>is a finite set of states,</a:t>
                </a:r>
              </a:p>
              <a:p>
                <a:pPr marL="1143000" lvl="1" indent="-457200"/>
                <a14:m>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𝑇</m:t>
                    </m:r>
                  </m:oMath>
                </a14:m>
                <a:r>
                  <a:rPr lang="zh-CN" altLang="en-US" dirty="0"/>
                  <a:t> </a:t>
                </a:r>
                <a:r>
                  <a:rPr lang="en-US" altLang="zh-CN" dirty="0"/>
                  <a:t>is a finite set of events, also called </a:t>
                </a:r>
                <a:r>
                  <a:rPr lang="en-US" altLang="zh-CN" i="1" dirty="0"/>
                  <a:t>alphabet</a:t>
                </a:r>
                <a:r>
                  <a:rPr lang="en-US" altLang="zh-CN" dirty="0"/>
                  <a:t> of T,</a:t>
                </a:r>
              </a:p>
              <a:p>
                <a:pPr marL="1143000" lvl="1" indent="-457200"/>
                <a14:m>
                  <m:oMath xmlns:m="http://schemas.openxmlformats.org/officeDocument/2006/math">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𝑆</m:t>
                    </m:r>
                  </m:oMath>
                </a14:m>
                <a:r>
                  <a:rPr lang="zh-CN" altLang="en-US" dirty="0"/>
                  <a:t> </a:t>
                </a:r>
                <a:r>
                  <a:rPr lang="en-US" altLang="zh-CN" dirty="0"/>
                  <a:t>defines the state transitions,</a:t>
                </a:r>
              </a:p>
              <a:p>
                <a:pPr marL="1143000" lvl="1" indent="-457200"/>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oMath>
                </a14:m>
                <a:r>
                  <a:rPr lang="zh-CN" altLang="en-US" dirty="0"/>
                  <a:t> </a:t>
                </a:r>
                <a:r>
                  <a:rPr lang="en-US" altLang="zh-CN" dirty="0"/>
                  <a:t>is the initial state.</a:t>
                </a:r>
              </a:p>
              <a:p>
                <a:pPr marL="457200" indent="-457200"/>
                <a:r>
                  <a:rPr lang="en-US" altLang="zh-CN" dirty="0"/>
                  <a:t>A </a:t>
                </a:r>
                <a:r>
                  <a:rPr lang="en-US" altLang="zh-CN" i="1" dirty="0"/>
                  <a:t>trace </a:t>
                </a:r>
                <a14:m>
                  <m:oMath xmlns:m="http://schemas.openxmlformats.org/officeDocument/2006/math">
                    <m:r>
                      <a:rPr lang="en-US" altLang="zh-CN" b="0" i="1" smtClean="0">
                        <a:latin typeface="Cambria Math" panose="02040503050406030204" pitchFamily="18" charset="0"/>
                      </a:rPr>
                      <m:t>𝜎</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𝑇</m:t>
                        </m:r>
                      </m:e>
                      <m:sup>
                        <m:r>
                          <a:rPr lang="en-US" altLang="zh-CN" b="0" i="1" smtClean="0">
                            <a:latin typeface="Cambria Math" panose="02040503050406030204" pitchFamily="18" charset="0"/>
                          </a:rPr>
                          <m:t>∗</m:t>
                        </m:r>
                      </m:sup>
                    </m:sSup>
                  </m:oMath>
                </a14:m>
                <a:r>
                  <a:rPr lang="en-US" altLang="zh-CN" i="1" dirty="0"/>
                  <a:t> </a:t>
                </a:r>
                <a:r>
                  <a:rPr lang="en-US" altLang="zh-CN" dirty="0"/>
                  <a:t>is an event sequence, </a:t>
                </a:r>
                <a14:m>
                  <m:oMath xmlns:m="http://schemas.openxmlformats.org/officeDocument/2006/math">
                    <m:r>
                      <a:rPr lang="en-US" altLang="zh-CN" b="0" i="1" smtClean="0">
                        <a:latin typeface="Cambria Math" panose="02040503050406030204" pitchFamily="18" charset="0"/>
                      </a:rPr>
                      <m:t>𝑏𝑒h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oMath>
                </a14:m>
                <a:r>
                  <a:rPr lang="en-US" altLang="zh-CN" i="1" dirty="0"/>
                  <a:t> </a:t>
                </a:r>
                <a:r>
                  <a:rPr lang="en-US" altLang="zh-CN" dirty="0"/>
                  <a:t>is the set of all traces.</a:t>
                </a:r>
              </a:p>
              <a:p>
                <a:r>
                  <a:rPr lang="en-US" altLang="zh-CN" i="1" dirty="0"/>
                  <a:t>Parallel composition </a:t>
                </a:r>
                <a14:m>
                  <m:oMath xmlns:m="http://schemas.openxmlformats.org/officeDocument/2006/math">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𝑇</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𝑇</m:t>
                        </m:r>
                      </m:e>
                      <m:sub>
                        <m:r>
                          <a:rPr lang="en-US" altLang="zh-CN" b="0" i="1" dirty="0" smtClean="0">
                            <a:latin typeface="Cambria Math" panose="02040503050406030204" pitchFamily="18" charset="0"/>
                          </a:rPr>
                          <m:t>2</m:t>
                        </m:r>
                      </m:sub>
                    </m:sSub>
                  </m:oMath>
                </a14:m>
                <a:r>
                  <a:rPr lang="en-US" altLang="zh-CN" i="1" dirty="0"/>
                  <a:t> </a:t>
                </a:r>
                <a:r>
                  <a:rPr lang="en-US" altLang="zh-CN" dirty="0"/>
                  <a:t>synchronizes on the same events and interleave on the others.</a:t>
                </a:r>
              </a:p>
              <a:p>
                <a:r>
                  <a:rPr lang="en-US" altLang="zh-CN" i="1" dirty="0"/>
                  <a:t>Safety LTS: </a:t>
                </a:r>
                <a:r>
                  <a:rPr lang="en-US" altLang="zh-CN" dirty="0"/>
                  <a:t>an LTS describing the good behavior.</a:t>
                </a:r>
                <a:endParaRPr lang="en-US" altLang="zh-CN" i="1" dirty="0"/>
              </a:p>
            </p:txBody>
          </p:sp>
        </mc:Choice>
        <mc:Fallback xmlns="">
          <p:sp>
            <p:nvSpPr>
              <p:cNvPr id="3" name="内容占位符 2">
                <a:extLst>
                  <a:ext uri="{FF2B5EF4-FFF2-40B4-BE49-F238E27FC236}">
                    <a16:creationId xmlns:a16="http://schemas.microsoft.com/office/drawing/2014/main" id="{ECF6AACF-A326-FC75-B95B-642215F7CD0D}"/>
                  </a:ext>
                </a:extLst>
              </p:cNvPr>
              <p:cNvSpPr>
                <a:spLocks noGrp="1" noRot="1" noChangeAspect="1" noMove="1" noResize="1" noEditPoints="1" noAdjustHandles="1" noChangeArrowheads="1" noChangeShapeType="1" noTextEdit="1"/>
              </p:cNvSpPr>
              <p:nvPr>
                <p:ph idx="1"/>
              </p:nvPr>
            </p:nvSpPr>
            <p:spPr>
              <a:xfrm>
                <a:off x="838200" y="1825625"/>
                <a:ext cx="10515600" cy="4895850"/>
              </a:xfrm>
              <a:blipFill>
                <a:blip r:embed="rId2"/>
                <a:stretch>
                  <a:fillRect l="-1217" t="-211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C50E816A-556A-AACA-BEED-6408EB7E1408}"/>
              </a:ext>
            </a:extLst>
          </p:cNvPr>
          <p:cNvSpPr>
            <a:spLocks noGrp="1"/>
          </p:cNvSpPr>
          <p:nvPr>
            <p:ph type="sldNum" sz="quarter" idx="12"/>
          </p:nvPr>
        </p:nvSpPr>
        <p:spPr/>
        <p:txBody>
          <a:bodyPr/>
          <a:lstStyle/>
          <a:p>
            <a:fld id="{74A724E5-CF81-458D-9F9A-C575B439CC43}" type="slidenum">
              <a:rPr lang="zh-CN" altLang="en-US" smtClean="0"/>
              <a:t>66</a:t>
            </a:fld>
            <a:endParaRPr lang="zh-CN" altLang="en-US"/>
          </a:p>
        </p:txBody>
      </p:sp>
    </p:spTree>
    <p:extLst>
      <p:ext uri="{BB962C8B-B14F-4D97-AF65-F5344CB8AC3E}">
        <p14:creationId xmlns:p14="http://schemas.microsoft.com/office/powerpoint/2010/main" val="27219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4EB61-12BA-4BB3-A6D5-AB6CCBFFF153}"/>
              </a:ext>
            </a:extLst>
          </p:cNvPr>
          <p:cNvSpPr>
            <a:spLocks noGrp="1"/>
          </p:cNvSpPr>
          <p:nvPr>
            <p:ph type="title"/>
          </p:nvPr>
        </p:nvSpPr>
        <p:spPr/>
        <p:txBody>
          <a:bodyPr/>
          <a:lstStyle/>
          <a:p>
            <a:r>
              <a:rPr lang="en-US" altLang="zh-CN" dirty="0"/>
              <a:t>Conflicts between Safety and Functionality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E1F8191-55B8-16AE-F0F1-116CE5E29BD8}"/>
                  </a:ext>
                </a:extLst>
              </p:cNvPr>
              <p:cNvSpPr>
                <a:spLocks noGrp="1"/>
              </p:cNvSpPr>
              <p:nvPr>
                <p:ph idx="1"/>
              </p:nvPr>
            </p:nvSpPr>
            <p:spPr>
              <a:xfrm>
                <a:off x="838200" y="1825625"/>
                <a:ext cx="7047036" cy="4351338"/>
              </a:xfrm>
            </p:spPr>
            <p:txBody>
              <a:bodyPr/>
              <a:lstStyle/>
              <a:p>
                <a:pPr>
                  <a:spcAft>
                    <a:spcPts val="600"/>
                  </a:spcAft>
                </a:pPr>
                <a:r>
                  <a:rPr lang="en-US" altLang="zh-CN" i="1" dirty="0"/>
                  <a:t>Safety</a:t>
                </a:r>
                <a:r>
                  <a:rPr lang="en-US" altLang="zh-CN" dirty="0"/>
                  <a:t>: no over-dose,</a:t>
                </a:r>
              </a:p>
              <a:p>
                <a:pPr/>
                <a14:m>
                  <m:oMathPara xmlns:m="http://schemas.openxmlformats.org/officeDocument/2006/math">
                    <m:oMathParaPr>
                      <m:jc m:val="centerGroup"/>
                    </m:oMathParaPr>
                    <m:oMath xmlns:m="http://schemas.openxmlformats.org/officeDocument/2006/math">
                      <m:r>
                        <m:rPr>
                          <m:nor/>
                        </m:rPr>
                        <a:rPr lang="en-US" altLang="zh-CN" b="1" i="0" smtClean="0">
                          <a:latin typeface="Cambria Math" panose="02040503050406030204" pitchFamily="18" charset="0"/>
                        </a:rPr>
                        <m:t>G</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𝑋𝑟𝑎𝑦</m:t>
                          </m:r>
                          <m:r>
                            <a:rPr lang="en-US" altLang="zh-CN" b="0" i="1" smtClean="0">
                              <a:latin typeface="Cambria Math" panose="02040503050406030204" pitchFamily="18" charset="0"/>
                            </a:rPr>
                            <m:t>⇒</m:t>
                          </m:r>
                          <m:r>
                            <a:rPr lang="en-US" altLang="zh-CN" b="0" i="1" smtClean="0">
                              <a:latin typeface="Cambria Math" panose="02040503050406030204" pitchFamily="18" charset="0"/>
                            </a:rPr>
                            <m:t>𝐼𝑛𝑃𝑙𝑎𝑐𝑒</m:t>
                          </m:r>
                        </m:e>
                      </m:d>
                    </m:oMath>
                  </m:oMathPara>
                </a14:m>
                <a:endParaRPr lang="en-US" altLang="zh-CN" dirty="0"/>
              </a:p>
              <a:p>
                <a:pPr>
                  <a:spcAft>
                    <a:spcPts val="600"/>
                  </a:spcAft>
                </a:pPr>
                <a:r>
                  <a:rPr lang="en-US" altLang="zh-CN" i="1" dirty="0"/>
                  <a:t>Functionality</a:t>
                </a:r>
                <a:r>
                  <a:rPr lang="en-US" altLang="zh-CN" dirty="0"/>
                  <a:t> (Pref. behavior): beam switch,</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𝑈𝑝</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𝐸𝑛𝑡𝑒𝑟</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m:oMathPara>
                </a14:m>
                <a:endParaRPr lang="en-US" altLang="zh-CN" dirty="0"/>
              </a:p>
              <a:p>
                <a:r>
                  <a:rPr lang="en-US" altLang="zh-CN" dirty="0"/>
                  <a:t>Robustification-by-control: </a:t>
                </a:r>
                <a:r>
                  <a:rPr lang="en-US" altLang="zh-CN" b="1" dirty="0">
                    <a:solidFill>
                      <a:srgbClr val="FF0000"/>
                    </a:solidFill>
                  </a:rPr>
                  <a:t>must disable </a:t>
                </a:r>
                <a14:m>
                  <m:oMath xmlns:m="http://schemas.openxmlformats.org/officeDocument/2006/math">
                    <m:r>
                      <a:rPr lang="en-US" altLang="zh-CN" i="1" dirty="0" smtClean="0">
                        <a:latin typeface="Cambria Math" panose="02040503050406030204" pitchFamily="18" charset="0"/>
                      </a:rPr>
                      <m:t>𝑈𝑝</m:t>
                    </m:r>
                  </m:oMath>
                </a14:m>
                <a:r>
                  <a:rPr lang="en-US" altLang="zh-CN" dirty="0"/>
                  <a:t> transitions.</a:t>
                </a:r>
                <a:endParaRPr lang="zh-CN" altLang="en-US" dirty="0"/>
              </a:p>
            </p:txBody>
          </p:sp>
        </mc:Choice>
        <mc:Fallback xmlns="">
          <p:sp>
            <p:nvSpPr>
              <p:cNvPr id="3" name="内容占位符 2">
                <a:extLst>
                  <a:ext uri="{FF2B5EF4-FFF2-40B4-BE49-F238E27FC236}">
                    <a16:creationId xmlns:a16="http://schemas.microsoft.com/office/drawing/2014/main" id="{FE1F8191-55B8-16AE-F0F1-116CE5E29BD8}"/>
                  </a:ext>
                </a:extLst>
              </p:cNvPr>
              <p:cNvSpPr>
                <a:spLocks noGrp="1" noRot="1" noChangeAspect="1" noMove="1" noResize="1" noEditPoints="1" noAdjustHandles="1" noChangeArrowheads="1" noChangeShapeType="1" noTextEdit="1"/>
              </p:cNvSpPr>
              <p:nvPr>
                <p:ph idx="1"/>
              </p:nvPr>
            </p:nvSpPr>
            <p:spPr>
              <a:xfrm>
                <a:off x="838200" y="1825625"/>
                <a:ext cx="7047036" cy="4351338"/>
              </a:xfrm>
              <a:blipFill>
                <a:blip r:embed="rId3"/>
                <a:stretch>
                  <a:fillRect l="-1817" t="-23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E23B09A-C185-3017-341B-35564724F37E}"/>
              </a:ext>
            </a:extLst>
          </p:cNvPr>
          <p:cNvSpPr>
            <a:spLocks noGrp="1"/>
          </p:cNvSpPr>
          <p:nvPr>
            <p:ph type="sldNum" sz="quarter" idx="12"/>
          </p:nvPr>
        </p:nvSpPr>
        <p:spPr/>
        <p:txBody>
          <a:bodyPr/>
          <a:lstStyle/>
          <a:p>
            <a:fld id="{74A724E5-CF81-458D-9F9A-C575B439CC43}" type="slidenum">
              <a:rPr lang="zh-CN" altLang="en-US" smtClean="0"/>
              <a:t>67</a:t>
            </a:fld>
            <a:endParaRPr lang="zh-CN" altLang="en-US"/>
          </a:p>
        </p:txBody>
      </p:sp>
      <p:sp>
        <p:nvSpPr>
          <p:cNvPr id="5" name="文本占位符 8">
            <a:extLst>
              <a:ext uri="{FF2B5EF4-FFF2-40B4-BE49-F238E27FC236}">
                <a16:creationId xmlns:a16="http://schemas.microsoft.com/office/drawing/2014/main" id="{174206FB-63B9-A7C1-9F3D-422642060517}"/>
              </a:ext>
            </a:extLst>
          </p:cNvPr>
          <p:cNvSpPr txBox="1">
            <a:spLocks/>
          </p:cNvSpPr>
          <p:nvPr/>
        </p:nvSpPr>
        <p:spPr>
          <a:xfrm>
            <a:off x="7885236" y="1689582"/>
            <a:ext cx="3971748" cy="55571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2400" dirty="0"/>
              <a:t>Disable all </a:t>
            </a:r>
            <a:r>
              <a:rPr lang="en-US" altLang="zh-CN" sz="2400" i="1" dirty="0"/>
              <a:t>up</a:t>
            </a:r>
            <a:r>
              <a:rPr lang="en-US" altLang="zh-CN" sz="2400" dirty="0"/>
              <a:t> actions</a:t>
            </a:r>
            <a:endParaRPr lang="zh-CN" altLang="en-US" sz="2400" dirty="0"/>
          </a:p>
        </p:txBody>
      </p:sp>
      <p:grpSp>
        <p:nvGrpSpPr>
          <p:cNvPr id="12" name="组合 11">
            <a:extLst>
              <a:ext uri="{FF2B5EF4-FFF2-40B4-BE49-F238E27FC236}">
                <a16:creationId xmlns:a16="http://schemas.microsoft.com/office/drawing/2014/main" id="{F434C156-04B4-4F09-2148-3C9E3572E7A9}"/>
              </a:ext>
            </a:extLst>
          </p:cNvPr>
          <p:cNvGrpSpPr/>
          <p:nvPr/>
        </p:nvGrpSpPr>
        <p:grpSpPr>
          <a:xfrm>
            <a:off x="7992296" y="2245298"/>
            <a:ext cx="3979808" cy="4477284"/>
            <a:chOff x="7885236" y="2081678"/>
            <a:chExt cx="3979808" cy="4477284"/>
          </a:xfrm>
        </p:grpSpPr>
        <p:pic>
          <p:nvPicPr>
            <p:cNvPr id="6" name="内容占位符 12" descr="图片包含 图示&#10;&#10;描述已自动生成">
              <a:extLst>
                <a:ext uri="{FF2B5EF4-FFF2-40B4-BE49-F238E27FC236}">
                  <a16:creationId xmlns:a16="http://schemas.microsoft.com/office/drawing/2014/main" id="{B69C777D-2C5A-EFC3-851F-3954B7DB25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5236" y="2081678"/>
              <a:ext cx="3979808" cy="4477284"/>
            </a:xfrm>
            <a:prstGeom prst="rect">
              <a:avLst/>
            </a:prstGeom>
          </p:spPr>
        </p:pic>
        <p:sp>
          <p:nvSpPr>
            <p:cNvPr id="7" name="乘号 6">
              <a:extLst>
                <a:ext uri="{FF2B5EF4-FFF2-40B4-BE49-F238E27FC236}">
                  <a16:creationId xmlns:a16="http://schemas.microsoft.com/office/drawing/2014/main" id="{B4C4F879-66DA-E691-3282-DE294C7CB282}"/>
                </a:ext>
              </a:extLst>
            </p:cNvPr>
            <p:cNvSpPr/>
            <p:nvPr/>
          </p:nvSpPr>
          <p:spPr>
            <a:xfrm>
              <a:off x="9154296" y="3351804"/>
              <a:ext cx="377851" cy="38500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乘号 7">
              <a:extLst>
                <a:ext uri="{FF2B5EF4-FFF2-40B4-BE49-F238E27FC236}">
                  <a16:creationId xmlns:a16="http://schemas.microsoft.com/office/drawing/2014/main" id="{AA38553B-2900-B1D1-3C8F-A5674E4561A4}"/>
                </a:ext>
              </a:extLst>
            </p:cNvPr>
            <p:cNvSpPr/>
            <p:nvPr/>
          </p:nvSpPr>
          <p:spPr>
            <a:xfrm>
              <a:off x="9908687" y="3351804"/>
              <a:ext cx="377851" cy="38500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乘号 8">
              <a:extLst>
                <a:ext uri="{FF2B5EF4-FFF2-40B4-BE49-F238E27FC236}">
                  <a16:creationId xmlns:a16="http://schemas.microsoft.com/office/drawing/2014/main" id="{66622833-3690-CE68-FD4B-A9ED387281B7}"/>
                </a:ext>
              </a:extLst>
            </p:cNvPr>
            <p:cNvSpPr/>
            <p:nvPr/>
          </p:nvSpPr>
          <p:spPr>
            <a:xfrm>
              <a:off x="8965370" y="4127816"/>
              <a:ext cx="377851" cy="38500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乘号 9">
              <a:extLst>
                <a:ext uri="{FF2B5EF4-FFF2-40B4-BE49-F238E27FC236}">
                  <a16:creationId xmlns:a16="http://schemas.microsoft.com/office/drawing/2014/main" id="{3F803E97-AC87-95F5-86F4-6FFD1488A2A8}"/>
                </a:ext>
              </a:extLst>
            </p:cNvPr>
            <p:cNvSpPr/>
            <p:nvPr/>
          </p:nvSpPr>
          <p:spPr>
            <a:xfrm>
              <a:off x="10059285" y="4127816"/>
              <a:ext cx="377851" cy="38500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对话气泡: 圆角矩形 10">
            <a:extLst>
              <a:ext uri="{FF2B5EF4-FFF2-40B4-BE49-F238E27FC236}">
                <a16:creationId xmlns:a16="http://schemas.microsoft.com/office/drawing/2014/main" id="{0BBC8236-55CB-4516-8F70-8B8DEA5D40A7}"/>
              </a:ext>
            </a:extLst>
          </p:cNvPr>
          <p:cNvSpPr/>
          <p:nvPr/>
        </p:nvSpPr>
        <p:spPr>
          <a:xfrm>
            <a:off x="866706" y="3351804"/>
            <a:ext cx="7018530" cy="3129962"/>
          </a:xfrm>
          <a:prstGeom prst="wedgeRoundRectCallout">
            <a:avLst>
              <a:gd name="adj1" fmla="val -19498"/>
              <a:gd name="adj2" fmla="val -68230"/>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800" b="1" dirty="0">
                <a:solidFill>
                  <a:schemeClr val="tx1"/>
                </a:solidFill>
              </a:rPr>
              <a:t>Conflict: restrictive safety requirement,</a:t>
            </a:r>
          </a:p>
          <a:p>
            <a:pPr marL="457200" indent="-457200">
              <a:buFont typeface="Arial" panose="020B0604020202020204" pitchFamily="34" charset="0"/>
              <a:buChar char="•"/>
            </a:pPr>
            <a:r>
              <a:rPr lang="en-US" altLang="zh-CN" sz="2800" dirty="0">
                <a:solidFill>
                  <a:schemeClr val="tx1"/>
                </a:solidFill>
              </a:rPr>
              <a:t>By mistakes</a:t>
            </a:r>
          </a:p>
          <a:p>
            <a:pPr marL="457200" indent="-457200">
              <a:buFont typeface="Arial" panose="020B0604020202020204" pitchFamily="34" charset="0"/>
              <a:buChar char="•"/>
            </a:pPr>
            <a:r>
              <a:rPr lang="en-US" altLang="zh-CN" sz="2800" dirty="0">
                <a:solidFill>
                  <a:schemeClr val="tx1"/>
                </a:solidFill>
              </a:rPr>
              <a:t>Unforeseen tech challenges/constraints</a:t>
            </a:r>
          </a:p>
          <a:p>
            <a:pPr marL="457200" indent="-457200">
              <a:buFont typeface="Arial" panose="020B0604020202020204" pitchFamily="34" charset="0"/>
              <a:buChar char="•"/>
            </a:pPr>
            <a:r>
              <a:rPr lang="en-US" altLang="zh-CN" sz="2800" dirty="0">
                <a:solidFill>
                  <a:schemeClr val="tx1"/>
                </a:solidFill>
              </a:rPr>
              <a:t>Requirements evolution</a:t>
            </a:r>
          </a:p>
          <a:p>
            <a:pPr marL="457200" indent="-457200">
              <a:buFont typeface="Arial" panose="020B0604020202020204" pitchFamily="34" charset="0"/>
              <a:buChar char="•"/>
            </a:pPr>
            <a:r>
              <a:rPr lang="en-US" altLang="zh-CN" sz="2800" dirty="0">
                <a:solidFill>
                  <a:schemeClr val="tx1"/>
                </a:solidFill>
              </a:rPr>
              <a:t>(Conflicting) Interests of stakeholders</a:t>
            </a:r>
          </a:p>
          <a:p>
            <a:pPr marL="457200" indent="-457200">
              <a:buFont typeface="Arial" panose="020B0604020202020204" pitchFamily="34" charset="0"/>
              <a:buChar char="•"/>
            </a:pPr>
            <a:r>
              <a:rPr lang="en-US" altLang="zh-CN" sz="2800" dirty="0">
                <a:solidFill>
                  <a:schemeClr val="tx1"/>
                </a:solidFill>
              </a:rPr>
              <a:t>…</a:t>
            </a:r>
          </a:p>
        </p:txBody>
      </p:sp>
    </p:spTree>
    <p:extLst>
      <p:ext uri="{BB962C8B-B14F-4D97-AF65-F5344CB8AC3E}">
        <p14:creationId xmlns:p14="http://schemas.microsoft.com/office/powerpoint/2010/main" val="29689197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AF1573-B5B7-1081-D38D-54505189B163}"/>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2CE1F275-8530-4BB1-1A9B-C73C50EB9F5D}"/>
              </a:ext>
            </a:extLst>
          </p:cNvPr>
          <p:cNvGrpSpPr/>
          <p:nvPr/>
        </p:nvGrpSpPr>
        <p:grpSpPr>
          <a:xfrm>
            <a:off x="3621924" y="4083552"/>
            <a:ext cx="4532363" cy="1797677"/>
            <a:chOff x="3621924" y="4083552"/>
            <a:chExt cx="4532363" cy="1797677"/>
          </a:xfrm>
        </p:grpSpPr>
        <p:grpSp>
          <p:nvGrpSpPr>
            <p:cNvPr id="3" name="组合 2">
              <a:extLst>
                <a:ext uri="{FF2B5EF4-FFF2-40B4-BE49-F238E27FC236}">
                  <a16:creationId xmlns:a16="http://schemas.microsoft.com/office/drawing/2014/main" id="{1C123C82-0DD7-BAD5-1EC4-7A94FF443E28}"/>
                </a:ext>
              </a:extLst>
            </p:cNvPr>
            <p:cNvGrpSpPr/>
            <p:nvPr/>
          </p:nvGrpSpPr>
          <p:grpSpPr>
            <a:xfrm>
              <a:off x="3621924" y="4083552"/>
              <a:ext cx="4532363" cy="1797677"/>
              <a:chOff x="3621924" y="4083552"/>
              <a:chExt cx="4532363" cy="1797677"/>
            </a:xfrm>
          </p:grpSpPr>
          <p:sp>
            <p:nvSpPr>
              <p:cNvPr id="10" name="椭圆 9">
                <a:extLst>
                  <a:ext uri="{FF2B5EF4-FFF2-40B4-BE49-F238E27FC236}">
                    <a16:creationId xmlns:a16="http://schemas.microsoft.com/office/drawing/2014/main" id="{DF2A1470-E24F-6F48-58A3-572A30FD9DD4}"/>
                  </a:ext>
                </a:extLst>
              </p:cNvPr>
              <p:cNvSpPr/>
              <p:nvPr/>
            </p:nvSpPr>
            <p:spPr>
              <a:xfrm>
                <a:off x="3621924" y="4083552"/>
                <a:ext cx="4532363" cy="17976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5C032D5-B17C-155E-5F22-0E69C348DDAC}"/>
                      </a:ext>
                    </a:extLst>
                  </p:cNvPr>
                  <p:cNvSpPr txBox="1"/>
                  <p:nvPr/>
                </p:nvSpPr>
                <p:spPr>
                  <a:xfrm>
                    <a:off x="4311645" y="4485286"/>
                    <a:ext cx="345318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m:rPr>
                              <m:nor/>
                            </m:rPr>
                            <a:rPr lang="en-US" altLang="zh-CN" sz="2000" b="0" i="0" smtClean="0">
                              <a:latin typeface="Cambria Math" panose="02040503050406030204" pitchFamily="18" charset="0"/>
                              <a:cs typeface="Times New Roman" panose="02020603050405020304" pitchFamily="18" charset="0"/>
                            </a:rPr>
                            <m:t>X</m:t>
                          </m:r>
                          <m:r>
                            <m:rPr>
                              <m:nor/>
                            </m:rPr>
                            <a:rPr lang="en-US" altLang="zh-CN" sz="2000" b="0" i="0" smtClean="0">
                              <a:latin typeface="Cambria Math" panose="02040503050406030204" pitchFamily="18" charset="0"/>
                              <a:cs typeface="Times New Roman" panose="02020603050405020304" pitchFamily="18" charset="0"/>
                            </a:rPr>
                            <m:t>, </m:t>
                          </m:r>
                          <m:r>
                            <m:rPr>
                              <m:nor/>
                            </m:rPr>
                            <a:rPr lang="en-US" altLang="zh-CN" sz="2000" b="0" i="0" smtClean="0">
                              <a:latin typeface="Cambria Math" panose="02040503050406030204" pitchFamily="18" charset="0"/>
                              <a:cs typeface="Times New Roman" panose="02020603050405020304" pitchFamily="18" charset="0"/>
                            </a:rPr>
                            <m:t>Up</m:t>
                          </m:r>
                          <m:r>
                            <m:rPr>
                              <m:nor/>
                            </m:rPr>
                            <a:rPr lang="en-US" altLang="zh-CN" sz="2000" b="0" i="0" smtClean="0">
                              <a:latin typeface="Cambria Math" panose="02040503050406030204" pitchFamily="18" charset="0"/>
                              <a:cs typeface="Times New Roman" panose="02020603050405020304" pitchFamily="18" charset="0"/>
                            </a:rPr>
                            <m:t>, </m:t>
                          </m:r>
                          <m:r>
                            <m:rPr>
                              <m:nor/>
                            </m:rPr>
                            <a:rPr lang="en-US" altLang="zh-CN" sz="2000" b="0" i="0" smtClean="0">
                              <a:latin typeface="Cambria Math" panose="02040503050406030204" pitchFamily="18" charset="0"/>
                              <a:cs typeface="Times New Roman" panose="02020603050405020304" pitchFamily="18" charset="0"/>
                            </a:rPr>
                            <m:t>E</m:t>
                          </m:r>
                          <m:r>
                            <m:rPr>
                              <m:nor/>
                            </m:rPr>
                            <a:rPr lang="en-US" altLang="zh-CN" sz="2000" b="0" i="0" smtClean="0">
                              <a:latin typeface="Cambria Math" panose="02040503050406030204" pitchFamily="18" charset="0"/>
                              <a:cs typeface="Times New Roman" panose="02020603050405020304" pitchFamily="18" charset="0"/>
                            </a:rPr>
                            <m:t>, </m:t>
                          </m:r>
                          <m:r>
                            <m:rPr>
                              <m:nor/>
                            </m:rPr>
                            <a:rPr lang="en-US" altLang="zh-CN" sz="2000" b="0" i="0" smtClean="0">
                              <a:latin typeface="Cambria Math" panose="02040503050406030204" pitchFamily="18" charset="0"/>
                              <a:cs typeface="Times New Roman" panose="02020603050405020304" pitchFamily="18" charset="0"/>
                            </a:rPr>
                            <m:t>SetEBeam</m:t>
                          </m:r>
                          <m:r>
                            <m:rPr>
                              <m:nor/>
                            </m:rPr>
                            <a:rPr lang="en-US" altLang="zh-CN" sz="2000" b="0" i="0" smtClean="0">
                              <a:latin typeface="Cambria Math" panose="02040503050406030204" pitchFamily="18" charset="0"/>
                              <a:cs typeface="Times New Roman" panose="02020603050405020304" pitchFamily="18" charset="0"/>
                            </a:rPr>
                            <m:t>, </m:t>
                          </m:r>
                          <m:r>
                            <m:rPr>
                              <m:nor/>
                            </m:rPr>
                            <a:rPr lang="en-US" altLang="zh-CN" sz="2000" b="0" i="0" smtClean="0">
                              <a:latin typeface="Cambria Math" panose="02040503050406030204" pitchFamily="18" charset="0"/>
                              <a:cs typeface="Times New Roman" panose="02020603050405020304" pitchFamily="18" charset="0"/>
                            </a:rPr>
                            <m:t>Enter</m:t>
                          </m:r>
                          <m:r>
                            <m:rPr>
                              <m:nor/>
                            </m:rPr>
                            <a:rPr lang="en-US" altLang="zh-CN" sz="2000" b="0" i="0" smtClean="0">
                              <a:latin typeface="Cambria Math" panose="02040503050406030204" pitchFamily="18" charset="0"/>
                              <a:cs typeface="Times New Roman" panose="02020603050405020304" pitchFamily="18" charset="0"/>
                            </a:rPr>
                            <m:t>, </m:t>
                          </m:r>
                          <m:r>
                            <m:rPr>
                              <m:nor/>
                            </m:rPr>
                            <a:rPr lang="en-US" altLang="zh-CN" sz="2000" b="0" i="0" smtClean="0">
                              <a:latin typeface="Cambria Math" panose="02040503050406030204" pitchFamily="18" charset="0"/>
                              <a:cs typeface="Times New Roman" panose="02020603050405020304" pitchFamily="18" charset="0"/>
                            </a:rPr>
                            <m:t>B</m:t>
                          </m:r>
                          <m:r>
                            <a:rPr lang="en-US" altLang="zh-CN" sz="2000" b="0" i="1" smtClean="0">
                              <a:latin typeface="Cambria Math" panose="02040503050406030204" pitchFamily="18" charset="0"/>
                            </a:rPr>
                            <m:t>⟩</m:t>
                          </m:r>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2B744C87-C854-55CB-ED4A-00BCA0F92326}"/>
                      </a:ext>
                    </a:extLst>
                  </p:cNvPr>
                  <p:cNvSpPr txBox="1">
                    <a:spLocks noRot="1" noChangeAspect="1" noMove="1" noResize="1" noEditPoints="1" noAdjustHandles="1" noChangeArrowheads="1" noChangeShapeType="1" noTextEdit="1"/>
                  </p:cNvSpPr>
                  <p:nvPr/>
                </p:nvSpPr>
                <p:spPr>
                  <a:xfrm>
                    <a:off x="4311645" y="4485286"/>
                    <a:ext cx="3453188" cy="400110"/>
                  </a:xfrm>
                  <a:prstGeom prst="rect">
                    <a:avLst/>
                  </a:prstGeom>
                  <a:blipFill>
                    <a:blip r:embed="rId3"/>
                    <a:stretch>
                      <a:fillRect b="-1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DCDB7A5-4955-6F9E-0FE6-FB7C9DF43C61}"/>
                      </a:ext>
                    </a:extLst>
                  </p:cNvPr>
                  <p:cNvSpPr txBox="1"/>
                  <p:nvPr/>
                </p:nvSpPr>
                <p:spPr>
                  <a:xfrm>
                    <a:off x="4311645" y="5114179"/>
                    <a:ext cx="23192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m:rPr>
                              <m:nor/>
                            </m:rPr>
                            <a:rPr lang="en-US" altLang="zh-CN" sz="2000" b="0" i="0" smtClean="0">
                              <a:latin typeface="Cambria Math" panose="02040503050406030204" pitchFamily="18" charset="0"/>
                              <a:cs typeface="Times New Roman" panose="02020603050405020304" pitchFamily="18" charset="0"/>
                            </a:rPr>
                            <m:t>X</m:t>
                          </m:r>
                          <m:r>
                            <m:rPr>
                              <m:nor/>
                            </m:rPr>
                            <a:rPr lang="en-US" altLang="zh-CN" sz="2000" b="0" i="0" smtClean="0">
                              <a:latin typeface="Cambria Math" panose="02040503050406030204" pitchFamily="18" charset="0"/>
                              <a:cs typeface="Times New Roman" panose="02020603050405020304" pitchFamily="18" charset="0"/>
                            </a:rPr>
                            <m:t>, </m:t>
                          </m:r>
                          <m:r>
                            <m:rPr>
                              <m:nor/>
                            </m:rPr>
                            <a:rPr lang="en-US" altLang="zh-CN" sz="2000" b="0" i="0" smtClean="0">
                              <a:latin typeface="Cambria Math" panose="02040503050406030204" pitchFamily="18" charset="0"/>
                              <a:cs typeface="Times New Roman" panose="02020603050405020304" pitchFamily="18" charset="0"/>
                            </a:rPr>
                            <m:t>Up</m:t>
                          </m:r>
                          <m:r>
                            <m:rPr>
                              <m:nor/>
                            </m:rPr>
                            <a:rPr lang="en-US" altLang="zh-CN" sz="2000" b="0" i="0" smtClean="0">
                              <a:latin typeface="Cambria Math" panose="02040503050406030204" pitchFamily="18" charset="0"/>
                              <a:cs typeface="Times New Roman" panose="02020603050405020304" pitchFamily="18" charset="0"/>
                            </a:rPr>
                            <m:t>, </m:t>
                          </m:r>
                          <m:r>
                            <m:rPr>
                              <m:nor/>
                            </m:rPr>
                            <a:rPr lang="en-US" altLang="zh-CN" sz="2000" b="0" i="0" smtClean="0">
                              <a:latin typeface="Cambria Math" panose="02040503050406030204" pitchFamily="18" charset="0"/>
                              <a:cs typeface="Times New Roman" panose="02020603050405020304" pitchFamily="18" charset="0"/>
                            </a:rPr>
                            <m:t>E</m:t>
                          </m:r>
                          <m:r>
                            <m:rPr>
                              <m:nor/>
                            </m:rPr>
                            <a:rPr lang="en-US" altLang="zh-CN" sz="2000" b="0" i="0" smtClean="0">
                              <a:latin typeface="Cambria Math" panose="02040503050406030204" pitchFamily="18" charset="0"/>
                              <a:cs typeface="Times New Roman" panose="02020603050405020304" pitchFamily="18" charset="0"/>
                            </a:rPr>
                            <m:t>, </m:t>
                          </m:r>
                          <m:r>
                            <m:rPr>
                              <m:nor/>
                            </m:rPr>
                            <a:rPr lang="en-US" altLang="zh-CN" sz="2000" b="0" i="0" smtClean="0">
                              <a:latin typeface="Cambria Math" panose="02040503050406030204" pitchFamily="18" charset="0"/>
                              <a:cs typeface="Times New Roman" panose="02020603050405020304" pitchFamily="18" charset="0"/>
                            </a:rPr>
                            <m:t>Enter</m:t>
                          </m:r>
                          <m:r>
                            <m:rPr>
                              <m:nor/>
                            </m:rPr>
                            <a:rPr lang="en-US" altLang="zh-CN" sz="2000" b="0" i="0" smtClean="0">
                              <a:latin typeface="Cambria Math" panose="02040503050406030204" pitchFamily="18" charset="0"/>
                              <a:cs typeface="Times New Roman" panose="02020603050405020304" pitchFamily="18" charset="0"/>
                            </a:rPr>
                            <m:t>, </m:t>
                          </m:r>
                          <m:r>
                            <m:rPr>
                              <m:nor/>
                            </m:rPr>
                            <a:rPr lang="en-US" altLang="zh-CN" sz="2000" b="0" i="0" smtClean="0">
                              <a:latin typeface="Cambria Math" panose="02040503050406030204" pitchFamily="18" charset="0"/>
                              <a:cs typeface="Times New Roman" panose="02020603050405020304" pitchFamily="18" charset="0"/>
                            </a:rPr>
                            <m:t>B</m:t>
                          </m:r>
                          <m:r>
                            <a:rPr lang="en-US" altLang="zh-CN" sz="2000" b="0" i="1" smtClean="0">
                              <a:latin typeface="Cambria Math" panose="02040503050406030204" pitchFamily="18" charset="0"/>
                            </a:rPr>
                            <m:t>⟩</m:t>
                          </m:r>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5081312E-4844-B116-16E9-5AC37B7D149F}"/>
                      </a:ext>
                    </a:extLst>
                  </p:cNvPr>
                  <p:cNvSpPr txBox="1">
                    <a:spLocks noRot="1" noChangeAspect="1" noMove="1" noResize="1" noEditPoints="1" noAdjustHandles="1" noChangeArrowheads="1" noChangeShapeType="1" noTextEdit="1"/>
                  </p:cNvSpPr>
                  <p:nvPr/>
                </p:nvSpPr>
                <p:spPr>
                  <a:xfrm>
                    <a:off x="4311645" y="5114179"/>
                    <a:ext cx="2319289" cy="400110"/>
                  </a:xfrm>
                  <a:prstGeom prst="rect">
                    <a:avLst/>
                  </a:prstGeom>
                  <a:blipFill>
                    <a:blip r:embed="rId4"/>
                    <a:stretch>
                      <a:fillRect b="-15152"/>
                    </a:stretch>
                  </a:blipFill>
                </p:spPr>
                <p:txBody>
                  <a:bodyPr/>
                  <a:lstStyle/>
                  <a:p>
                    <a:r>
                      <a:rPr lang="zh-CN" altLang="en-US">
                        <a:noFill/>
                      </a:rPr>
                      <a:t> </a:t>
                    </a:r>
                  </a:p>
                </p:txBody>
              </p:sp>
            </mc:Fallback>
          </mc:AlternateContent>
        </p:grpSp>
        <p:cxnSp>
          <p:nvCxnSpPr>
            <p:cNvPr id="15" name="直接连接符 14">
              <a:extLst>
                <a:ext uri="{FF2B5EF4-FFF2-40B4-BE49-F238E27FC236}">
                  <a16:creationId xmlns:a16="http://schemas.microsoft.com/office/drawing/2014/main" id="{89C9990A-DEAF-BC2E-B422-04D5C23F9856}"/>
                </a:ext>
              </a:extLst>
            </p:cNvPr>
            <p:cNvCxnSpPr>
              <a:cxnSpLocks/>
              <a:stCxn id="10" idx="2"/>
              <a:endCxn id="10" idx="6"/>
            </p:cNvCxnSpPr>
            <p:nvPr/>
          </p:nvCxnSpPr>
          <p:spPr>
            <a:xfrm>
              <a:off x="3621924" y="4982391"/>
              <a:ext cx="4532363" cy="0"/>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FE03217-EF74-33F2-DCB5-DBD644227DF6}"/>
                  </a:ext>
                </a:extLst>
              </p:cNvPr>
              <p:cNvSpPr txBox="1"/>
              <p:nvPr/>
            </p:nvSpPr>
            <p:spPr>
              <a:xfrm>
                <a:off x="141248" y="4560671"/>
                <a:ext cx="3070306" cy="830997"/>
              </a:xfrm>
              <a:prstGeom prst="rect">
                <a:avLst/>
              </a:prstGeom>
              <a:noFill/>
            </p:spPr>
            <p:txBody>
              <a:bodyPr wrap="square">
                <a:spAutoFit/>
              </a:bodyPr>
              <a:lstStyle/>
              <a:p>
                <a:r>
                  <a:rPr lang="en-US" altLang="zh-CN" sz="2400" b="0" dirty="0"/>
                  <a:t>Pref. </a:t>
                </a:r>
                <a:r>
                  <a:rPr lang="en-US" altLang="zh-CN" sz="2400" dirty="0"/>
                  <a:t>behavior:</a:t>
                </a: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
                        <m:rPr>
                          <m:nor/>
                        </m:rPr>
                        <a:rPr lang="en-US" altLang="zh-CN" sz="2400" b="0" i="0" smtClean="0">
                          <a:latin typeface="Cambria Math" panose="02040503050406030204" pitchFamily="18" charset="0"/>
                        </a:rPr>
                        <m:t>X</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Up</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E</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Enter</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B</m:t>
                      </m:r>
                      <m:r>
                        <a:rPr lang="en-US" altLang="zh-CN" sz="2400" b="0" i="1" smtClean="0">
                          <a:latin typeface="Cambria Math" panose="02040503050406030204" pitchFamily="18" charset="0"/>
                        </a:rPr>
                        <m:t>⟩</m:t>
                      </m:r>
                    </m:oMath>
                  </m:oMathPara>
                </a14:m>
                <a:endParaRPr lang="en-US" altLang="zh-CN" sz="2400" dirty="0"/>
              </a:p>
            </p:txBody>
          </p:sp>
        </mc:Choice>
        <mc:Fallback xmlns="">
          <p:sp>
            <p:nvSpPr>
              <p:cNvPr id="19" name="文本框 18">
                <a:extLst>
                  <a:ext uri="{FF2B5EF4-FFF2-40B4-BE49-F238E27FC236}">
                    <a16:creationId xmlns:a16="http://schemas.microsoft.com/office/drawing/2014/main" id="{F58501FB-D3A1-8C04-D543-362F02C368F9}"/>
                  </a:ext>
                </a:extLst>
              </p:cNvPr>
              <p:cNvSpPr txBox="1">
                <a:spLocks noRot="1" noChangeAspect="1" noMove="1" noResize="1" noEditPoints="1" noAdjustHandles="1" noChangeArrowheads="1" noChangeShapeType="1" noTextEdit="1"/>
              </p:cNvSpPr>
              <p:nvPr/>
            </p:nvSpPr>
            <p:spPr>
              <a:xfrm>
                <a:off x="141248" y="4560671"/>
                <a:ext cx="3070306" cy="830997"/>
              </a:xfrm>
              <a:prstGeom prst="rect">
                <a:avLst/>
              </a:prstGeom>
              <a:blipFill>
                <a:blip r:embed="rId5"/>
                <a:stretch>
                  <a:fillRect l="-2976" t="-5882" b="-11029"/>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A930789-4AF3-9787-29E1-310DA0B22D7D}"/>
              </a:ext>
            </a:extLst>
          </p:cNvPr>
          <p:cNvSpPr>
            <a:spLocks noGrp="1"/>
          </p:cNvSpPr>
          <p:nvPr>
            <p:ph type="title"/>
          </p:nvPr>
        </p:nvSpPr>
        <p:spPr/>
        <p:txBody>
          <a:bodyPr/>
          <a:lstStyle/>
          <a:p>
            <a:r>
              <a:rPr lang="en-US" altLang="zh-CN" dirty="0"/>
              <a:t>Weakening by LTL Learning</a:t>
            </a:r>
            <a:endParaRPr lang="zh-CN" altLang="en-US" dirty="0"/>
          </a:p>
        </p:txBody>
      </p:sp>
      <p:sp>
        <p:nvSpPr>
          <p:cNvPr id="4" name="灯片编号占位符 3">
            <a:extLst>
              <a:ext uri="{FF2B5EF4-FFF2-40B4-BE49-F238E27FC236}">
                <a16:creationId xmlns:a16="http://schemas.microsoft.com/office/drawing/2014/main" id="{BF3DF812-6716-C240-2242-46947279EA94}"/>
              </a:ext>
            </a:extLst>
          </p:cNvPr>
          <p:cNvSpPr>
            <a:spLocks noGrp="1"/>
          </p:cNvSpPr>
          <p:nvPr>
            <p:ph type="sldNum" sz="quarter" idx="12"/>
          </p:nvPr>
        </p:nvSpPr>
        <p:spPr/>
        <p:txBody>
          <a:bodyPr/>
          <a:lstStyle/>
          <a:p>
            <a:fld id="{74A724E5-CF81-458D-9F9A-C575B439CC43}" type="slidenum">
              <a:rPr lang="zh-CN" altLang="en-US" smtClean="0"/>
              <a:t>68</a:t>
            </a:fld>
            <a:endParaRPr lang="zh-CN" altLang="en-US"/>
          </a:p>
        </p:txBody>
      </p:sp>
      <p:sp>
        <p:nvSpPr>
          <p:cNvPr id="13" name="加号 12">
            <a:extLst>
              <a:ext uri="{FF2B5EF4-FFF2-40B4-BE49-F238E27FC236}">
                <a16:creationId xmlns:a16="http://schemas.microsoft.com/office/drawing/2014/main" id="{C244FF79-8A55-1BB2-01A3-49B1BB1A73B5}"/>
              </a:ext>
            </a:extLst>
          </p:cNvPr>
          <p:cNvSpPr/>
          <p:nvPr/>
        </p:nvSpPr>
        <p:spPr>
          <a:xfrm>
            <a:off x="3969412" y="4540834"/>
            <a:ext cx="342233" cy="337285"/>
          </a:xfrm>
          <a:prstGeom prst="mathPlus">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accent6"/>
              </a:solidFill>
            </a:endParaRPr>
          </a:p>
        </p:txBody>
      </p:sp>
      <p:sp>
        <p:nvSpPr>
          <p:cNvPr id="14" name="减号 13">
            <a:extLst>
              <a:ext uri="{FF2B5EF4-FFF2-40B4-BE49-F238E27FC236}">
                <a16:creationId xmlns:a16="http://schemas.microsoft.com/office/drawing/2014/main" id="{7D9D1D8A-4392-D700-EA1C-146A97D03927}"/>
              </a:ext>
            </a:extLst>
          </p:cNvPr>
          <p:cNvSpPr/>
          <p:nvPr/>
        </p:nvSpPr>
        <p:spPr>
          <a:xfrm>
            <a:off x="3969412" y="5145591"/>
            <a:ext cx="342233" cy="337285"/>
          </a:xfrm>
          <a:prstGeom prst="mathMinus">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8B01C5A7-0C33-48F4-9088-037E0CC2844A}"/>
              </a:ext>
            </a:extLst>
          </p:cNvPr>
          <p:cNvSpPr/>
          <p:nvPr/>
        </p:nvSpPr>
        <p:spPr>
          <a:xfrm rot="16200000">
            <a:off x="3098607" y="4727302"/>
            <a:ext cx="302611" cy="47114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A2A2A8AB-F394-EB42-A4D3-AE3A63914379}"/>
              </a:ext>
            </a:extLst>
          </p:cNvPr>
          <p:cNvSpPr/>
          <p:nvPr/>
        </p:nvSpPr>
        <p:spPr>
          <a:xfrm>
            <a:off x="9636512" y="3508353"/>
            <a:ext cx="1717288" cy="9737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t>LTL Learner</a:t>
            </a:r>
            <a:endParaRPr lang="zh-CN" altLang="en-US" sz="2400" dirty="0"/>
          </a:p>
        </p:txBody>
      </p:sp>
      <p:sp>
        <p:nvSpPr>
          <p:cNvPr id="28" name="对话气泡: 圆角矩形 27">
            <a:extLst>
              <a:ext uri="{FF2B5EF4-FFF2-40B4-BE49-F238E27FC236}">
                <a16:creationId xmlns:a16="http://schemas.microsoft.com/office/drawing/2014/main" id="{2AD248D5-F85F-E2E9-D846-0C24B81D250F}"/>
              </a:ext>
            </a:extLst>
          </p:cNvPr>
          <p:cNvSpPr/>
          <p:nvPr/>
        </p:nvSpPr>
        <p:spPr>
          <a:xfrm>
            <a:off x="4090144" y="3395825"/>
            <a:ext cx="3595921" cy="765956"/>
          </a:xfrm>
          <a:prstGeom prst="wedgeRoundRectCallout">
            <a:avLst>
              <a:gd name="adj1" fmla="val -28921"/>
              <a:gd name="adj2" fmla="val 77506"/>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solidFill>
                  <a:schemeClr val="accent6"/>
                </a:solidFill>
              </a:rPr>
              <a:t>Safe</a:t>
            </a:r>
            <a:r>
              <a:rPr lang="en-US" altLang="zh-CN" sz="2400" dirty="0">
                <a:solidFill>
                  <a:schemeClr val="tx1"/>
                </a:solidFill>
              </a:rPr>
              <a:t>, no over-dose occurs.</a:t>
            </a:r>
          </a:p>
        </p:txBody>
      </p:sp>
      <p:sp>
        <p:nvSpPr>
          <p:cNvPr id="29" name="对话气泡: 圆角矩形 28">
            <a:extLst>
              <a:ext uri="{FF2B5EF4-FFF2-40B4-BE49-F238E27FC236}">
                <a16:creationId xmlns:a16="http://schemas.microsoft.com/office/drawing/2014/main" id="{F6A70470-64DE-2F18-6D41-9EEB50289A20}"/>
              </a:ext>
            </a:extLst>
          </p:cNvPr>
          <p:cNvSpPr/>
          <p:nvPr/>
        </p:nvSpPr>
        <p:spPr>
          <a:xfrm>
            <a:off x="3814023" y="5799088"/>
            <a:ext cx="3163521" cy="922387"/>
          </a:xfrm>
          <a:prstGeom prst="wedgeRoundRectCallout">
            <a:avLst>
              <a:gd name="adj1" fmla="val -19956"/>
              <a:gd name="adj2" fmla="val -73721"/>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solidFill>
                  <a:srgbClr val="FF0000"/>
                </a:solidFill>
              </a:rPr>
              <a:t>Unsafe</a:t>
            </a:r>
            <a:r>
              <a:rPr lang="en-US" altLang="zh-CN" sz="2400" dirty="0">
                <a:solidFill>
                  <a:schemeClr val="tx1"/>
                </a:solidFill>
              </a:rPr>
              <a:t>, beam mode is still in X-ray!</a:t>
            </a:r>
          </a:p>
        </p:txBody>
      </p:sp>
      <p:grpSp>
        <p:nvGrpSpPr>
          <p:cNvPr id="33" name="组合 32">
            <a:extLst>
              <a:ext uri="{FF2B5EF4-FFF2-40B4-BE49-F238E27FC236}">
                <a16:creationId xmlns:a16="http://schemas.microsoft.com/office/drawing/2014/main" id="{951B0779-070C-43FB-0A1E-9054B7BB846E}"/>
              </a:ext>
            </a:extLst>
          </p:cNvPr>
          <p:cNvGrpSpPr/>
          <p:nvPr/>
        </p:nvGrpSpPr>
        <p:grpSpPr>
          <a:xfrm rot="20217335">
            <a:off x="8244486" y="4193079"/>
            <a:ext cx="1237518" cy="713130"/>
            <a:chOff x="8010124" y="3771661"/>
            <a:chExt cx="1237518" cy="713130"/>
          </a:xfrm>
        </p:grpSpPr>
        <p:sp>
          <p:nvSpPr>
            <p:cNvPr id="30" name="箭头: 下 29">
              <a:extLst>
                <a:ext uri="{FF2B5EF4-FFF2-40B4-BE49-F238E27FC236}">
                  <a16:creationId xmlns:a16="http://schemas.microsoft.com/office/drawing/2014/main" id="{D728DFCE-3EF2-ECA4-6683-1B99C88E9132}"/>
                </a:ext>
              </a:extLst>
            </p:cNvPr>
            <p:cNvSpPr/>
            <p:nvPr/>
          </p:nvSpPr>
          <p:spPr>
            <a:xfrm rot="16200000">
              <a:off x="8493635" y="3802146"/>
              <a:ext cx="302611" cy="1062679"/>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ACB6C7A1-5744-CA20-FF69-7A4ADEAD2DD7}"/>
                </a:ext>
              </a:extLst>
            </p:cNvPr>
            <p:cNvSpPr txBox="1"/>
            <p:nvPr/>
          </p:nvSpPr>
          <p:spPr>
            <a:xfrm>
              <a:off x="8010124" y="3771661"/>
              <a:ext cx="1237518" cy="400110"/>
            </a:xfrm>
            <a:prstGeom prst="rect">
              <a:avLst/>
            </a:prstGeom>
            <a:noFill/>
          </p:spPr>
          <p:txBody>
            <a:bodyPr wrap="none" rtlCol="0">
              <a:spAutoFit/>
            </a:bodyPr>
            <a:lstStyle/>
            <a:p>
              <a:r>
                <a:rPr lang="en-US" altLang="zh-CN" sz="2000" dirty="0"/>
                <a:t>Examples</a:t>
              </a:r>
              <a:endParaRPr lang="zh-CN" altLang="en-US" sz="2000" dirty="0"/>
            </a:p>
          </p:txBody>
        </p:sp>
      </p:grpSp>
    </p:spTree>
    <p:extLst>
      <p:ext uri="{BB962C8B-B14F-4D97-AF65-F5344CB8AC3E}">
        <p14:creationId xmlns:p14="http://schemas.microsoft.com/office/powerpoint/2010/main" val="34248235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DC6593D-20C6-5DF3-3A3E-559004C9BB2B}"/>
            </a:ext>
          </a:extLst>
        </p:cNvPr>
        <p:cNvGrpSpPr/>
        <p:nvPr/>
      </p:nvGrpSpPr>
      <p:grpSpPr>
        <a:xfrm>
          <a:off x="0" y="0"/>
          <a:ext cx="0" cy="0"/>
          <a:chOff x="0" y="0"/>
          <a:chExt cx="0" cy="0"/>
        </a:xfrm>
      </p:grpSpPr>
      <p:sp>
        <p:nvSpPr>
          <p:cNvPr id="9" name="箭头: 下 8">
            <a:extLst>
              <a:ext uri="{FF2B5EF4-FFF2-40B4-BE49-F238E27FC236}">
                <a16:creationId xmlns:a16="http://schemas.microsoft.com/office/drawing/2014/main" id="{0A6C0046-CB25-49E7-F4B1-AEE812C749A7}"/>
              </a:ext>
            </a:extLst>
          </p:cNvPr>
          <p:cNvSpPr/>
          <p:nvPr/>
        </p:nvSpPr>
        <p:spPr>
          <a:xfrm rot="16200000">
            <a:off x="6141343" y="473685"/>
            <a:ext cx="302611" cy="642777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DB70EDF5-E440-63F1-77A1-01DA938C6356}"/>
              </a:ext>
            </a:extLst>
          </p:cNvPr>
          <p:cNvGrpSpPr/>
          <p:nvPr/>
        </p:nvGrpSpPr>
        <p:grpSpPr>
          <a:xfrm>
            <a:off x="3621924" y="4083552"/>
            <a:ext cx="4532363" cy="1797677"/>
            <a:chOff x="3621924" y="4083552"/>
            <a:chExt cx="4532363" cy="1797677"/>
          </a:xfrm>
        </p:grpSpPr>
        <p:grpSp>
          <p:nvGrpSpPr>
            <p:cNvPr id="3" name="组合 2">
              <a:extLst>
                <a:ext uri="{FF2B5EF4-FFF2-40B4-BE49-F238E27FC236}">
                  <a16:creationId xmlns:a16="http://schemas.microsoft.com/office/drawing/2014/main" id="{F432D118-61C5-23EB-9FDB-68FC40D0E082}"/>
                </a:ext>
              </a:extLst>
            </p:cNvPr>
            <p:cNvGrpSpPr/>
            <p:nvPr/>
          </p:nvGrpSpPr>
          <p:grpSpPr>
            <a:xfrm>
              <a:off x="3621924" y="4083552"/>
              <a:ext cx="4532363" cy="1797677"/>
              <a:chOff x="3621924" y="4083552"/>
              <a:chExt cx="4532363" cy="1797677"/>
            </a:xfrm>
          </p:grpSpPr>
          <p:sp>
            <p:nvSpPr>
              <p:cNvPr id="10" name="椭圆 9">
                <a:extLst>
                  <a:ext uri="{FF2B5EF4-FFF2-40B4-BE49-F238E27FC236}">
                    <a16:creationId xmlns:a16="http://schemas.microsoft.com/office/drawing/2014/main" id="{00A9A276-8F88-D682-CE9C-EFA031D89D59}"/>
                  </a:ext>
                </a:extLst>
              </p:cNvPr>
              <p:cNvSpPr/>
              <p:nvPr/>
            </p:nvSpPr>
            <p:spPr>
              <a:xfrm>
                <a:off x="3621924" y="4083552"/>
                <a:ext cx="4532363" cy="17976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33B90A0-BB68-A61C-F4DD-03156239C262}"/>
                      </a:ext>
                    </a:extLst>
                  </p:cNvPr>
                  <p:cNvSpPr txBox="1"/>
                  <p:nvPr/>
                </p:nvSpPr>
                <p:spPr>
                  <a:xfrm>
                    <a:off x="4311645" y="4485286"/>
                    <a:ext cx="345318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m:rPr>
                              <m:nor/>
                            </m:rPr>
                            <a:rPr lang="en-US" altLang="zh-CN" sz="2000" b="0" i="0" smtClean="0">
                              <a:latin typeface="Cambria Math" panose="02040503050406030204" pitchFamily="18" charset="0"/>
                              <a:cs typeface="Times New Roman" panose="02020603050405020304" pitchFamily="18" charset="0"/>
                            </a:rPr>
                            <m:t>X</m:t>
                          </m:r>
                          <m:r>
                            <m:rPr>
                              <m:nor/>
                            </m:rPr>
                            <a:rPr lang="en-US" altLang="zh-CN" sz="2000" b="0" i="0" smtClean="0">
                              <a:latin typeface="Cambria Math" panose="02040503050406030204" pitchFamily="18" charset="0"/>
                              <a:cs typeface="Times New Roman" panose="02020603050405020304" pitchFamily="18" charset="0"/>
                            </a:rPr>
                            <m:t>, </m:t>
                          </m:r>
                          <m:r>
                            <m:rPr>
                              <m:nor/>
                            </m:rPr>
                            <a:rPr lang="en-US" altLang="zh-CN" sz="2000" b="0" i="0" smtClean="0">
                              <a:latin typeface="Cambria Math" panose="02040503050406030204" pitchFamily="18" charset="0"/>
                              <a:cs typeface="Times New Roman" panose="02020603050405020304" pitchFamily="18" charset="0"/>
                            </a:rPr>
                            <m:t>Up</m:t>
                          </m:r>
                          <m:r>
                            <m:rPr>
                              <m:nor/>
                            </m:rPr>
                            <a:rPr lang="en-US" altLang="zh-CN" sz="2000" b="0" i="0" smtClean="0">
                              <a:latin typeface="Cambria Math" panose="02040503050406030204" pitchFamily="18" charset="0"/>
                              <a:cs typeface="Times New Roman" panose="02020603050405020304" pitchFamily="18" charset="0"/>
                            </a:rPr>
                            <m:t>, </m:t>
                          </m:r>
                          <m:r>
                            <m:rPr>
                              <m:nor/>
                            </m:rPr>
                            <a:rPr lang="en-US" altLang="zh-CN" sz="2000" b="0" i="0" smtClean="0">
                              <a:latin typeface="Cambria Math" panose="02040503050406030204" pitchFamily="18" charset="0"/>
                              <a:cs typeface="Times New Roman" panose="02020603050405020304" pitchFamily="18" charset="0"/>
                            </a:rPr>
                            <m:t>E</m:t>
                          </m:r>
                          <m:r>
                            <m:rPr>
                              <m:nor/>
                            </m:rPr>
                            <a:rPr lang="en-US" altLang="zh-CN" sz="2000" b="0" i="0" smtClean="0">
                              <a:latin typeface="Cambria Math" panose="02040503050406030204" pitchFamily="18" charset="0"/>
                              <a:cs typeface="Times New Roman" panose="02020603050405020304" pitchFamily="18" charset="0"/>
                            </a:rPr>
                            <m:t>, </m:t>
                          </m:r>
                          <m:r>
                            <m:rPr>
                              <m:nor/>
                            </m:rPr>
                            <a:rPr lang="en-US" altLang="zh-CN" sz="2000" b="0" i="0" smtClean="0">
                              <a:latin typeface="Cambria Math" panose="02040503050406030204" pitchFamily="18" charset="0"/>
                              <a:cs typeface="Times New Roman" panose="02020603050405020304" pitchFamily="18" charset="0"/>
                            </a:rPr>
                            <m:t>SetEBeam</m:t>
                          </m:r>
                          <m:r>
                            <m:rPr>
                              <m:nor/>
                            </m:rPr>
                            <a:rPr lang="en-US" altLang="zh-CN" sz="2000" b="0" i="0" smtClean="0">
                              <a:latin typeface="Cambria Math" panose="02040503050406030204" pitchFamily="18" charset="0"/>
                              <a:cs typeface="Times New Roman" panose="02020603050405020304" pitchFamily="18" charset="0"/>
                            </a:rPr>
                            <m:t>, </m:t>
                          </m:r>
                          <m:r>
                            <m:rPr>
                              <m:nor/>
                            </m:rPr>
                            <a:rPr lang="en-US" altLang="zh-CN" sz="2000" b="0" i="0" smtClean="0">
                              <a:latin typeface="Cambria Math" panose="02040503050406030204" pitchFamily="18" charset="0"/>
                              <a:cs typeface="Times New Roman" panose="02020603050405020304" pitchFamily="18" charset="0"/>
                            </a:rPr>
                            <m:t>Enter</m:t>
                          </m:r>
                          <m:r>
                            <m:rPr>
                              <m:nor/>
                            </m:rPr>
                            <a:rPr lang="en-US" altLang="zh-CN" sz="2000" b="0" i="0" smtClean="0">
                              <a:latin typeface="Cambria Math" panose="02040503050406030204" pitchFamily="18" charset="0"/>
                              <a:cs typeface="Times New Roman" panose="02020603050405020304" pitchFamily="18" charset="0"/>
                            </a:rPr>
                            <m:t>, </m:t>
                          </m:r>
                          <m:r>
                            <m:rPr>
                              <m:nor/>
                            </m:rPr>
                            <a:rPr lang="en-US" altLang="zh-CN" sz="2000" b="0" i="0" smtClean="0">
                              <a:latin typeface="Cambria Math" panose="02040503050406030204" pitchFamily="18" charset="0"/>
                              <a:cs typeface="Times New Roman" panose="02020603050405020304" pitchFamily="18" charset="0"/>
                            </a:rPr>
                            <m:t>B</m:t>
                          </m:r>
                          <m:r>
                            <a:rPr lang="en-US" altLang="zh-CN" sz="2000" b="0" i="1" smtClean="0">
                              <a:latin typeface="Cambria Math" panose="02040503050406030204" pitchFamily="18" charset="0"/>
                            </a:rPr>
                            <m:t>⟩</m:t>
                          </m:r>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4C20BE09-F153-8331-CDE1-97FE6F8E3722}"/>
                      </a:ext>
                    </a:extLst>
                  </p:cNvPr>
                  <p:cNvSpPr txBox="1">
                    <a:spLocks noRot="1" noChangeAspect="1" noMove="1" noResize="1" noEditPoints="1" noAdjustHandles="1" noChangeArrowheads="1" noChangeShapeType="1" noTextEdit="1"/>
                  </p:cNvSpPr>
                  <p:nvPr/>
                </p:nvSpPr>
                <p:spPr>
                  <a:xfrm>
                    <a:off x="4311645" y="4485286"/>
                    <a:ext cx="3453188" cy="400110"/>
                  </a:xfrm>
                  <a:prstGeom prst="rect">
                    <a:avLst/>
                  </a:prstGeom>
                  <a:blipFill>
                    <a:blip r:embed="rId3"/>
                    <a:stretch>
                      <a:fillRect b="-1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1ED2F14-0555-7127-DEE1-60EC277D4EAA}"/>
                      </a:ext>
                    </a:extLst>
                  </p:cNvPr>
                  <p:cNvSpPr txBox="1"/>
                  <p:nvPr/>
                </p:nvSpPr>
                <p:spPr>
                  <a:xfrm>
                    <a:off x="4311645" y="5114179"/>
                    <a:ext cx="23192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m:rPr>
                              <m:nor/>
                            </m:rPr>
                            <a:rPr lang="en-US" altLang="zh-CN" sz="2000" b="0" i="0" smtClean="0">
                              <a:latin typeface="Cambria Math" panose="02040503050406030204" pitchFamily="18" charset="0"/>
                              <a:cs typeface="Times New Roman" panose="02020603050405020304" pitchFamily="18" charset="0"/>
                            </a:rPr>
                            <m:t>X</m:t>
                          </m:r>
                          <m:r>
                            <m:rPr>
                              <m:nor/>
                            </m:rPr>
                            <a:rPr lang="en-US" altLang="zh-CN" sz="2000" b="0" i="0" smtClean="0">
                              <a:latin typeface="Cambria Math" panose="02040503050406030204" pitchFamily="18" charset="0"/>
                              <a:cs typeface="Times New Roman" panose="02020603050405020304" pitchFamily="18" charset="0"/>
                            </a:rPr>
                            <m:t>, </m:t>
                          </m:r>
                          <m:r>
                            <m:rPr>
                              <m:nor/>
                            </m:rPr>
                            <a:rPr lang="en-US" altLang="zh-CN" sz="2000" b="0" i="0" smtClean="0">
                              <a:latin typeface="Cambria Math" panose="02040503050406030204" pitchFamily="18" charset="0"/>
                              <a:cs typeface="Times New Roman" panose="02020603050405020304" pitchFamily="18" charset="0"/>
                            </a:rPr>
                            <m:t>Up</m:t>
                          </m:r>
                          <m:r>
                            <m:rPr>
                              <m:nor/>
                            </m:rPr>
                            <a:rPr lang="en-US" altLang="zh-CN" sz="2000" b="0" i="0" smtClean="0">
                              <a:latin typeface="Cambria Math" panose="02040503050406030204" pitchFamily="18" charset="0"/>
                              <a:cs typeface="Times New Roman" panose="02020603050405020304" pitchFamily="18" charset="0"/>
                            </a:rPr>
                            <m:t>, </m:t>
                          </m:r>
                          <m:r>
                            <m:rPr>
                              <m:nor/>
                            </m:rPr>
                            <a:rPr lang="en-US" altLang="zh-CN" sz="2000" b="0" i="0" smtClean="0">
                              <a:latin typeface="Cambria Math" panose="02040503050406030204" pitchFamily="18" charset="0"/>
                              <a:cs typeface="Times New Roman" panose="02020603050405020304" pitchFamily="18" charset="0"/>
                            </a:rPr>
                            <m:t>E</m:t>
                          </m:r>
                          <m:r>
                            <m:rPr>
                              <m:nor/>
                            </m:rPr>
                            <a:rPr lang="en-US" altLang="zh-CN" sz="2000" b="0" i="0" smtClean="0">
                              <a:latin typeface="Cambria Math" panose="02040503050406030204" pitchFamily="18" charset="0"/>
                              <a:cs typeface="Times New Roman" panose="02020603050405020304" pitchFamily="18" charset="0"/>
                            </a:rPr>
                            <m:t>, </m:t>
                          </m:r>
                          <m:r>
                            <m:rPr>
                              <m:nor/>
                            </m:rPr>
                            <a:rPr lang="en-US" altLang="zh-CN" sz="2000" b="0" i="0" smtClean="0">
                              <a:latin typeface="Cambria Math" panose="02040503050406030204" pitchFamily="18" charset="0"/>
                              <a:cs typeface="Times New Roman" panose="02020603050405020304" pitchFamily="18" charset="0"/>
                            </a:rPr>
                            <m:t>Enter</m:t>
                          </m:r>
                          <m:r>
                            <m:rPr>
                              <m:nor/>
                            </m:rPr>
                            <a:rPr lang="en-US" altLang="zh-CN" sz="2000" b="0" i="0" smtClean="0">
                              <a:latin typeface="Cambria Math" panose="02040503050406030204" pitchFamily="18" charset="0"/>
                              <a:cs typeface="Times New Roman" panose="02020603050405020304" pitchFamily="18" charset="0"/>
                            </a:rPr>
                            <m:t>, </m:t>
                          </m:r>
                          <m:r>
                            <m:rPr>
                              <m:nor/>
                            </m:rPr>
                            <a:rPr lang="en-US" altLang="zh-CN" sz="2000" b="0" i="0" smtClean="0">
                              <a:latin typeface="Cambria Math" panose="02040503050406030204" pitchFamily="18" charset="0"/>
                              <a:cs typeface="Times New Roman" panose="02020603050405020304" pitchFamily="18" charset="0"/>
                            </a:rPr>
                            <m:t>B</m:t>
                          </m:r>
                          <m:r>
                            <a:rPr lang="en-US" altLang="zh-CN" sz="2000" b="0" i="1" smtClean="0">
                              <a:latin typeface="Cambria Math" panose="02040503050406030204" pitchFamily="18" charset="0"/>
                            </a:rPr>
                            <m:t>⟩</m:t>
                          </m:r>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6CB93778-3816-712F-AF97-1B7A64A4221E}"/>
                      </a:ext>
                    </a:extLst>
                  </p:cNvPr>
                  <p:cNvSpPr txBox="1">
                    <a:spLocks noRot="1" noChangeAspect="1" noMove="1" noResize="1" noEditPoints="1" noAdjustHandles="1" noChangeArrowheads="1" noChangeShapeType="1" noTextEdit="1"/>
                  </p:cNvSpPr>
                  <p:nvPr/>
                </p:nvSpPr>
                <p:spPr>
                  <a:xfrm>
                    <a:off x="4311645" y="5114179"/>
                    <a:ext cx="2319289" cy="400110"/>
                  </a:xfrm>
                  <a:prstGeom prst="rect">
                    <a:avLst/>
                  </a:prstGeom>
                  <a:blipFill>
                    <a:blip r:embed="rId4"/>
                    <a:stretch>
                      <a:fillRect b="-15152"/>
                    </a:stretch>
                  </a:blipFill>
                </p:spPr>
                <p:txBody>
                  <a:bodyPr/>
                  <a:lstStyle/>
                  <a:p>
                    <a:r>
                      <a:rPr lang="zh-CN" altLang="en-US">
                        <a:noFill/>
                      </a:rPr>
                      <a:t> </a:t>
                    </a:r>
                  </a:p>
                </p:txBody>
              </p:sp>
            </mc:Fallback>
          </mc:AlternateContent>
        </p:grpSp>
        <p:cxnSp>
          <p:nvCxnSpPr>
            <p:cNvPr id="15" name="直接连接符 14">
              <a:extLst>
                <a:ext uri="{FF2B5EF4-FFF2-40B4-BE49-F238E27FC236}">
                  <a16:creationId xmlns:a16="http://schemas.microsoft.com/office/drawing/2014/main" id="{14AF4691-615C-489E-549E-E7DC564110E9}"/>
                </a:ext>
              </a:extLst>
            </p:cNvPr>
            <p:cNvCxnSpPr>
              <a:cxnSpLocks/>
              <a:stCxn id="10" idx="2"/>
              <a:endCxn id="10" idx="6"/>
            </p:cNvCxnSpPr>
            <p:nvPr/>
          </p:nvCxnSpPr>
          <p:spPr>
            <a:xfrm>
              <a:off x="3621924" y="4982391"/>
              <a:ext cx="4532363" cy="0"/>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92E09D3-0755-47C3-DD70-D849D24A0FC0}"/>
                  </a:ext>
                </a:extLst>
              </p:cNvPr>
              <p:cNvSpPr txBox="1"/>
              <p:nvPr/>
            </p:nvSpPr>
            <p:spPr>
              <a:xfrm>
                <a:off x="141248" y="4560671"/>
                <a:ext cx="3070306" cy="830997"/>
              </a:xfrm>
              <a:prstGeom prst="rect">
                <a:avLst/>
              </a:prstGeom>
              <a:noFill/>
            </p:spPr>
            <p:txBody>
              <a:bodyPr wrap="square">
                <a:spAutoFit/>
              </a:bodyPr>
              <a:lstStyle/>
              <a:p>
                <a:r>
                  <a:rPr lang="en-US" altLang="zh-CN" sz="2400" b="0" dirty="0"/>
                  <a:t>Pref. </a:t>
                </a:r>
                <a:r>
                  <a:rPr lang="en-US" altLang="zh-CN" sz="2400" dirty="0"/>
                  <a:t>behavior:</a:t>
                </a: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
                        <m:rPr>
                          <m:nor/>
                        </m:rPr>
                        <a:rPr lang="en-US" altLang="zh-CN" sz="2400" b="0" i="0" smtClean="0">
                          <a:latin typeface="Cambria Math" panose="02040503050406030204" pitchFamily="18" charset="0"/>
                        </a:rPr>
                        <m:t>X</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Up</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E</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Enter</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B</m:t>
                      </m:r>
                      <m:r>
                        <a:rPr lang="en-US" altLang="zh-CN" sz="2400" b="0" i="1" smtClean="0">
                          <a:latin typeface="Cambria Math" panose="02040503050406030204" pitchFamily="18" charset="0"/>
                        </a:rPr>
                        <m:t>⟩</m:t>
                      </m:r>
                    </m:oMath>
                  </m:oMathPara>
                </a14:m>
                <a:endParaRPr lang="en-US" altLang="zh-CN" sz="2400" dirty="0"/>
              </a:p>
            </p:txBody>
          </p:sp>
        </mc:Choice>
        <mc:Fallback xmlns="">
          <p:sp>
            <p:nvSpPr>
              <p:cNvPr id="19" name="文本框 18">
                <a:extLst>
                  <a:ext uri="{FF2B5EF4-FFF2-40B4-BE49-F238E27FC236}">
                    <a16:creationId xmlns:a16="http://schemas.microsoft.com/office/drawing/2014/main" id="{7432B1C0-EA6B-8569-A2E7-279464FCD1FB}"/>
                  </a:ext>
                </a:extLst>
              </p:cNvPr>
              <p:cNvSpPr txBox="1">
                <a:spLocks noRot="1" noChangeAspect="1" noMove="1" noResize="1" noEditPoints="1" noAdjustHandles="1" noChangeArrowheads="1" noChangeShapeType="1" noTextEdit="1"/>
              </p:cNvSpPr>
              <p:nvPr/>
            </p:nvSpPr>
            <p:spPr>
              <a:xfrm>
                <a:off x="141248" y="4560671"/>
                <a:ext cx="3070306" cy="830997"/>
              </a:xfrm>
              <a:prstGeom prst="rect">
                <a:avLst/>
              </a:prstGeom>
              <a:blipFill>
                <a:blip r:embed="rId5"/>
                <a:stretch>
                  <a:fillRect l="-2976" t="-5882" b="-11029"/>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9B8A5137-C270-0492-549E-51E6A3A5D831}"/>
              </a:ext>
            </a:extLst>
          </p:cNvPr>
          <p:cNvSpPr>
            <a:spLocks noGrp="1"/>
          </p:cNvSpPr>
          <p:nvPr>
            <p:ph type="title"/>
          </p:nvPr>
        </p:nvSpPr>
        <p:spPr/>
        <p:txBody>
          <a:bodyPr/>
          <a:lstStyle/>
          <a:p>
            <a:r>
              <a:rPr lang="en-US" altLang="zh-CN" dirty="0"/>
              <a:t>Weakening by LTL Learning</a:t>
            </a:r>
            <a:endParaRPr lang="zh-CN" altLang="en-US" dirty="0"/>
          </a:p>
        </p:txBody>
      </p:sp>
      <p:sp>
        <p:nvSpPr>
          <p:cNvPr id="4" name="灯片编号占位符 3">
            <a:extLst>
              <a:ext uri="{FF2B5EF4-FFF2-40B4-BE49-F238E27FC236}">
                <a16:creationId xmlns:a16="http://schemas.microsoft.com/office/drawing/2014/main" id="{403E32F9-D288-0097-2CF2-BF49738660BA}"/>
              </a:ext>
            </a:extLst>
          </p:cNvPr>
          <p:cNvSpPr>
            <a:spLocks noGrp="1"/>
          </p:cNvSpPr>
          <p:nvPr>
            <p:ph type="sldNum" sz="quarter" idx="12"/>
          </p:nvPr>
        </p:nvSpPr>
        <p:spPr/>
        <p:txBody>
          <a:bodyPr/>
          <a:lstStyle/>
          <a:p>
            <a:fld id="{74A724E5-CF81-458D-9F9A-C575B439CC43}" type="slidenum">
              <a:rPr lang="zh-CN" altLang="en-US" smtClean="0"/>
              <a:t>69</a:t>
            </a:fld>
            <a:endParaRPr lang="zh-CN" altLang="en-US"/>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1C0C7A15-EC60-9F55-C737-513AF6C21929}"/>
                  </a:ext>
                </a:extLst>
              </p:cNvPr>
              <p:cNvSpPr>
                <a:spLocks noGrp="1"/>
              </p:cNvSpPr>
              <p:nvPr>
                <p:ph idx="1"/>
              </p:nvPr>
            </p:nvSpPr>
            <p:spPr>
              <a:xfrm>
                <a:off x="138538" y="3363796"/>
                <a:ext cx="3070306" cy="820287"/>
              </a:xfrm>
            </p:spPr>
            <p:txBody>
              <a:bodyPr>
                <a:normAutofit/>
              </a:bodyPr>
              <a:lstStyle/>
              <a:p>
                <a:r>
                  <a:rPr lang="en-US" altLang="zh-CN" sz="2400" dirty="0"/>
                  <a:t>Original safety:</a:t>
                </a:r>
              </a:p>
              <a:p>
                <a:pPr/>
                <a14:m>
                  <m:oMathPara xmlns:m="http://schemas.openxmlformats.org/officeDocument/2006/math">
                    <m:oMathParaPr>
                      <m:jc m:val="centerGroup"/>
                    </m:oMathParaPr>
                    <m:oMath xmlns:m="http://schemas.openxmlformats.org/officeDocument/2006/math">
                      <m:r>
                        <m:rPr>
                          <m:nor/>
                        </m:rPr>
                        <a:rPr lang="en-US" altLang="zh-CN" sz="2400" b="1" i="0" smtClean="0">
                          <a:latin typeface="Cambria Math" panose="02040503050406030204" pitchFamily="18" charset="0"/>
                        </a:rPr>
                        <m:t>G</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𝑋𝑟𝑎𝑦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𝐼𝑛𝑃𝑙𝑎𝑐𝑒</m:t>
                          </m:r>
                        </m:e>
                      </m:d>
                    </m:oMath>
                  </m:oMathPara>
                </a14:m>
                <a:endParaRPr lang="zh-CN" altLang="en-US" sz="2400" dirty="0"/>
              </a:p>
            </p:txBody>
          </p:sp>
        </mc:Choice>
        <mc:Fallback xmlns="">
          <p:sp>
            <p:nvSpPr>
              <p:cNvPr id="8" name="内容占位符 7">
                <a:extLst>
                  <a:ext uri="{FF2B5EF4-FFF2-40B4-BE49-F238E27FC236}">
                    <a16:creationId xmlns:a16="http://schemas.microsoft.com/office/drawing/2014/main" id="{EFF89BB2-7EDD-3751-705E-9A6F23C806B1}"/>
                  </a:ext>
                </a:extLst>
              </p:cNvPr>
              <p:cNvSpPr>
                <a:spLocks noGrp="1" noRot="1" noChangeAspect="1" noMove="1" noResize="1" noEditPoints="1" noAdjustHandles="1" noChangeArrowheads="1" noChangeShapeType="1" noTextEdit="1"/>
              </p:cNvSpPr>
              <p:nvPr>
                <p:ph idx="1"/>
              </p:nvPr>
            </p:nvSpPr>
            <p:spPr>
              <a:xfrm>
                <a:off x="138538" y="3363796"/>
                <a:ext cx="3070306" cy="820287"/>
              </a:xfrm>
              <a:blipFill>
                <a:blip r:embed="rId6"/>
                <a:stretch>
                  <a:fillRect l="-3181" t="-10448" b="-2985"/>
                </a:stretch>
              </a:blipFill>
            </p:spPr>
            <p:txBody>
              <a:bodyPr/>
              <a:lstStyle/>
              <a:p>
                <a:r>
                  <a:rPr lang="zh-CN" altLang="en-US">
                    <a:noFill/>
                  </a:rPr>
                  <a:t> </a:t>
                </a:r>
              </a:p>
            </p:txBody>
          </p:sp>
        </mc:Fallback>
      </mc:AlternateContent>
      <p:sp>
        <p:nvSpPr>
          <p:cNvPr id="13" name="加号 12">
            <a:extLst>
              <a:ext uri="{FF2B5EF4-FFF2-40B4-BE49-F238E27FC236}">
                <a16:creationId xmlns:a16="http://schemas.microsoft.com/office/drawing/2014/main" id="{39BAA03C-B298-2EFA-1CB8-9419B59653F3}"/>
              </a:ext>
            </a:extLst>
          </p:cNvPr>
          <p:cNvSpPr/>
          <p:nvPr/>
        </p:nvSpPr>
        <p:spPr>
          <a:xfrm>
            <a:off x="3969412" y="4540834"/>
            <a:ext cx="342233" cy="337285"/>
          </a:xfrm>
          <a:prstGeom prst="mathPlus">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accent6"/>
              </a:solidFill>
            </a:endParaRPr>
          </a:p>
        </p:txBody>
      </p:sp>
      <p:sp>
        <p:nvSpPr>
          <p:cNvPr id="14" name="减号 13">
            <a:extLst>
              <a:ext uri="{FF2B5EF4-FFF2-40B4-BE49-F238E27FC236}">
                <a16:creationId xmlns:a16="http://schemas.microsoft.com/office/drawing/2014/main" id="{09992F55-1A5F-5667-FD0F-213519B710DC}"/>
              </a:ext>
            </a:extLst>
          </p:cNvPr>
          <p:cNvSpPr/>
          <p:nvPr/>
        </p:nvSpPr>
        <p:spPr>
          <a:xfrm>
            <a:off x="3969412" y="5145591"/>
            <a:ext cx="342233" cy="337285"/>
          </a:xfrm>
          <a:prstGeom prst="mathMinus">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763B89CD-8D13-9B2F-7345-C69EFE4985E7}"/>
              </a:ext>
            </a:extLst>
          </p:cNvPr>
          <p:cNvSpPr/>
          <p:nvPr/>
        </p:nvSpPr>
        <p:spPr>
          <a:xfrm rot="16200000">
            <a:off x="3098607" y="4727302"/>
            <a:ext cx="302611" cy="47114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内容占位符 7">
                <a:extLst>
                  <a:ext uri="{FF2B5EF4-FFF2-40B4-BE49-F238E27FC236}">
                    <a16:creationId xmlns:a16="http://schemas.microsoft.com/office/drawing/2014/main" id="{2023B03F-435D-01C6-9D51-CD99E874F4E5}"/>
                  </a:ext>
                </a:extLst>
              </p:cNvPr>
              <p:cNvSpPr txBox="1">
                <a:spLocks/>
              </p:cNvSpPr>
              <p:nvPr/>
            </p:nvSpPr>
            <p:spPr>
              <a:xfrm>
                <a:off x="7984273" y="5600933"/>
                <a:ext cx="4140820" cy="7691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Weakened safety:</a:t>
                </a:r>
              </a:p>
              <a:p>
                <a:pPr/>
                <a14:m>
                  <m:oMathPara xmlns:m="http://schemas.openxmlformats.org/officeDocument/2006/math">
                    <m:oMathParaPr>
                      <m:jc m:val="centerGroup"/>
                    </m:oMathParaPr>
                    <m:oMath xmlns:m="http://schemas.openxmlformats.org/officeDocument/2006/math">
                      <m:r>
                        <m:rPr>
                          <m:nor/>
                        </m:rPr>
                        <a:rPr lang="en-US" altLang="zh-CN" sz="2400" b="1" smtClean="0">
                          <a:latin typeface="Cambria Math" panose="02040503050406030204" pitchFamily="18" charset="0"/>
                        </a:rPr>
                        <m:t>G</m:t>
                      </m:r>
                      <m:d>
                        <m:dPr>
                          <m:ctrlPr>
                            <a:rPr lang="en-US" altLang="zh-CN" sz="2400" i="1" smtClean="0">
                              <a:latin typeface="Cambria Math" panose="02040503050406030204" pitchFamily="18" charset="0"/>
                            </a:rPr>
                          </m:ctrlPr>
                        </m:dPr>
                        <m:e>
                          <m:r>
                            <a:rPr lang="en-US" altLang="zh-CN" sz="2400" i="1" smtClean="0">
                              <a:latin typeface="Cambria Math" panose="02040503050406030204" pitchFamily="18" charset="0"/>
                            </a:rPr>
                            <m:t>𝑋𝑟𝑎𝑦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𝐹𝑖𝑟𝑒𝑑</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𝐼𝑛𝑃𝑙𝑎𝑐𝑒</m:t>
                          </m:r>
                        </m:e>
                      </m:d>
                    </m:oMath>
                  </m:oMathPara>
                </a14:m>
                <a:endParaRPr lang="zh-CN" altLang="en-US" sz="2400" dirty="0"/>
              </a:p>
            </p:txBody>
          </p:sp>
        </mc:Choice>
        <mc:Fallback xmlns="">
          <p:sp>
            <p:nvSpPr>
              <p:cNvPr id="20" name="内容占位符 7">
                <a:extLst>
                  <a:ext uri="{FF2B5EF4-FFF2-40B4-BE49-F238E27FC236}">
                    <a16:creationId xmlns:a16="http://schemas.microsoft.com/office/drawing/2014/main" id="{0AB5DCC4-DD1F-7FC2-EC4A-E6B018D26B7C}"/>
                  </a:ext>
                </a:extLst>
              </p:cNvPr>
              <p:cNvSpPr txBox="1">
                <a:spLocks noRot="1" noChangeAspect="1" noMove="1" noResize="1" noEditPoints="1" noAdjustHandles="1" noChangeArrowheads="1" noChangeShapeType="1" noTextEdit="1"/>
              </p:cNvSpPr>
              <p:nvPr/>
            </p:nvSpPr>
            <p:spPr>
              <a:xfrm>
                <a:off x="7984273" y="5600933"/>
                <a:ext cx="4140820" cy="769136"/>
              </a:xfrm>
              <a:prstGeom prst="rect">
                <a:avLst/>
              </a:prstGeom>
              <a:blipFill>
                <a:blip r:embed="rId7"/>
                <a:stretch>
                  <a:fillRect l="-2356" t="-11111" b="-9524"/>
                </a:stretch>
              </a:blipFill>
            </p:spPr>
            <p:txBody>
              <a:bodyPr/>
              <a:lstStyle/>
              <a:p>
                <a:r>
                  <a:rPr lang="zh-CN" altLang="en-US">
                    <a:noFill/>
                  </a:rPr>
                  <a:t> </a:t>
                </a:r>
              </a:p>
            </p:txBody>
          </p:sp>
        </mc:Fallback>
      </mc:AlternateContent>
      <p:sp>
        <p:nvSpPr>
          <p:cNvPr id="25" name="矩形 24">
            <a:extLst>
              <a:ext uri="{FF2B5EF4-FFF2-40B4-BE49-F238E27FC236}">
                <a16:creationId xmlns:a16="http://schemas.microsoft.com/office/drawing/2014/main" id="{FAE1632D-9F18-485E-9E38-EBB59CD2F085}"/>
              </a:ext>
            </a:extLst>
          </p:cNvPr>
          <p:cNvSpPr/>
          <p:nvPr/>
        </p:nvSpPr>
        <p:spPr>
          <a:xfrm>
            <a:off x="9636512" y="3508353"/>
            <a:ext cx="1717288" cy="9737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t>LTL Learner</a:t>
            </a:r>
            <a:endParaRPr lang="zh-CN" altLang="en-US" sz="2400" dirty="0"/>
          </a:p>
        </p:txBody>
      </p:sp>
      <p:sp>
        <p:nvSpPr>
          <p:cNvPr id="31" name="箭头: 下 30">
            <a:extLst>
              <a:ext uri="{FF2B5EF4-FFF2-40B4-BE49-F238E27FC236}">
                <a16:creationId xmlns:a16="http://schemas.microsoft.com/office/drawing/2014/main" id="{698FCA8D-4144-F176-8309-520C7D8CBEE4}"/>
              </a:ext>
            </a:extLst>
          </p:cNvPr>
          <p:cNvSpPr/>
          <p:nvPr/>
        </p:nvSpPr>
        <p:spPr>
          <a:xfrm>
            <a:off x="10343850" y="4690607"/>
            <a:ext cx="302611" cy="769135"/>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FC08192A-802B-8557-E580-8CAB32E820A9}"/>
              </a:ext>
            </a:extLst>
          </p:cNvPr>
          <p:cNvGrpSpPr/>
          <p:nvPr/>
        </p:nvGrpSpPr>
        <p:grpSpPr>
          <a:xfrm rot="20217335">
            <a:off x="8244486" y="4193079"/>
            <a:ext cx="1237518" cy="713130"/>
            <a:chOff x="8010124" y="3771661"/>
            <a:chExt cx="1237518" cy="713130"/>
          </a:xfrm>
        </p:grpSpPr>
        <p:sp>
          <p:nvSpPr>
            <p:cNvPr id="30" name="箭头: 下 29">
              <a:extLst>
                <a:ext uri="{FF2B5EF4-FFF2-40B4-BE49-F238E27FC236}">
                  <a16:creationId xmlns:a16="http://schemas.microsoft.com/office/drawing/2014/main" id="{D20C0D4C-A588-FD45-D70D-750E255E95C9}"/>
                </a:ext>
              </a:extLst>
            </p:cNvPr>
            <p:cNvSpPr/>
            <p:nvPr/>
          </p:nvSpPr>
          <p:spPr>
            <a:xfrm rot="16200000">
              <a:off x="8493635" y="3802146"/>
              <a:ext cx="302611" cy="1062679"/>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36A71CD9-E19B-0A19-C13D-04671055E3B0}"/>
                </a:ext>
              </a:extLst>
            </p:cNvPr>
            <p:cNvSpPr txBox="1"/>
            <p:nvPr/>
          </p:nvSpPr>
          <p:spPr>
            <a:xfrm>
              <a:off x="8010124" y="3771661"/>
              <a:ext cx="1237518" cy="400110"/>
            </a:xfrm>
            <a:prstGeom prst="rect">
              <a:avLst/>
            </a:prstGeom>
            <a:noFill/>
          </p:spPr>
          <p:txBody>
            <a:bodyPr wrap="none" rtlCol="0">
              <a:spAutoFit/>
            </a:bodyPr>
            <a:lstStyle/>
            <a:p>
              <a:r>
                <a:rPr lang="en-US" altLang="zh-CN" sz="2000" dirty="0"/>
                <a:t>Examples</a:t>
              </a:r>
              <a:endParaRPr lang="zh-CN" altLang="en-US" sz="2000" dirty="0"/>
            </a:p>
          </p:txBody>
        </p:sp>
      </p:grpSp>
      <p:sp>
        <p:nvSpPr>
          <p:cNvPr id="34" name="箭头: 圆角右 33">
            <a:extLst>
              <a:ext uri="{FF2B5EF4-FFF2-40B4-BE49-F238E27FC236}">
                <a16:creationId xmlns:a16="http://schemas.microsoft.com/office/drawing/2014/main" id="{7DCD6F89-A6B0-3E96-94DE-E4A779CEDCA9}"/>
              </a:ext>
            </a:extLst>
          </p:cNvPr>
          <p:cNvSpPr/>
          <p:nvPr/>
        </p:nvSpPr>
        <p:spPr>
          <a:xfrm rot="5400000">
            <a:off x="7204110" y="-150757"/>
            <a:ext cx="973794" cy="5910912"/>
          </a:xfrm>
          <a:prstGeom prst="bentArrow">
            <a:avLst>
              <a:gd name="adj1" fmla="val 15839"/>
              <a:gd name="adj2" fmla="val 16220"/>
              <a:gd name="adj3" fmla="val 18129"/>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tx1"/>
              </a:solidFill>
            </a:endParaRPr>
          </a:p>
        </p:txBody>
      </p:sp>
      <p:sp>
        <p:nvSpPr>
          <p:cNvPr id="35" name="文本框 34">
            <a:extLst>
              <a:ext uri="{FF2B5EF4-FFF2-40B4-BE49-F238E27FC236}">
                <a16:creationId xmlns:a16="http://schemas.microsoft.com/office/drawing/2014/main" id="{D529E964-422B-3256-5E77-BA67CFFCAEC6}"/>
              </a:ext>
            </a:extLst>
          </p:cNvPr>
          <p:cNvSpPr txBox="1"/>
          <p:nvPr/>
        </p:nvSpPr>
        <p:spPr>
          <a:xfrm>
            <a:off x="7087046" y="1929999"/>
            <a:ext cx="1441870" cy="400110"/>
          </a:xfrm>
          <a:prstGeom prst="rect">
            <a:avLst/>
          </a:prstGeom>
          <a:noFill/>
        </p:spPr>
        <p:txBody>
          <a:bodyPr wrap="none" rtlCol="0">
            <a:spAutoFit/>
          </a:bodyPr>
          <a:lstStyle/>
          <a:p>
            <a:r>
              <a:rPr lang="en-US" altLang="zh-CN" sz="2000" dirty="0"/>
              <a:t>Constraints</a:t>
            </a:r>
            <a:endParaRPr lang="zh-CN" altLang="en-US" sz="2000" dirty="0"/>
          </a:p>
        </p:txBody>
      </p:sp>
      <p:grpSp>
        <p:nvGrpSpPr>
          <p:cNvPr id="6" name="组合 5">
            <a:extLst>
              <a:ext uri="{FF2B5EF4-FFF2-40B4-BE49-F238E27FC236}">
                <a16:creationId xmlns:a16="http://schemas.microsoft.com/office/drawing/2014/main" id="{048B3A14-8D17-0946-963C-85D7EDEF198C}"/>
              </a:ext>
            </a:extLst>
          </p:cNvPr>
          <p:cNvGrpSpPr/>
          <p:nvPr/>
        </p:nvGrpSpPr>
        <p:grpSpPr>
          <a:xfrm>
            <a:off x="244530" y="1586822"/>
            <a:ext cx="4208524" cy="1556621"/>
            <a:chOff x="244530" y="1586822"/>
            <a:chExt cx="4208524" cy="1556621"/>
          </a:xfrm>
        </p:grpSpPr>
        <mc:AlternateContent xmlns:mc="http://schemas.openxmlformats.org/markup-compatibility/2006" xmlns:a14="http://schemas.microsoft.com/office/drawing/2010/main">
          <mc:Choice Requires="a14">
            <p:sp>
              <p:nvSpPr>
                <p:cNvPr id="26" name="对话气泡: 圆角矩形 25">
                  <a:extLst>
                    <a:ext uri="{FF2B5EF4-FFF2-40B4-BE49-F238E27FC236}">
                      <a16:creationId xmlns:a16="http://schemas.microsoft.com/office/drawing/2014/main" id="{1194422D-982A-034C-A8A6-53BB82B31511}"/>
                    </a:ext>
                  </a:extLst>
                </p:cNvPr>
                <p:cNvSpPr/>
                <p:nvPr/>
              </p:nvSpPr>
              <p:spPr>
                <a:xfrm>
                  <a:off x="244530" y="1586822"/>
                  <a:ext cx="4208524" cy="1526031"/>
                </a:xfrm>
                <a:prstGeom prst="wedgeRoundRectCallout">
                  <a:avLst>
                    <a:gd name="adj1" fmla="val -32229"/>
                    <a:gd name="adj2" fmla="val 63918"/>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US" altLang="zh-CN" sz="2400" dirty="0">
                      <a:solidFill>
                        <a:schemeClr val="tx1"/>
                      </a:solidFill>
                    </a:rPr>
                    <a:t>Assume safety properties in </a:t>
                  </a:r>
                  <a14:m>
                    <m:oMath xmlns:m="http://schemas.openxmlformats.org/officeDocument/2006/math">
                      <m:r>
                        <m:rPr>
                          <m:nor/>
                        </m:rPr>
                        <a:rPr lang="en-US" altLang="zh-CN" sz="2400" b="1" i="0" smtClean="0">
                          <a:solidFill>
                            <a:schemeClr val="tx1"/>
                          </a:solidFill>
                          <a:latin typeface="Cambria Math" panose="02040503050406030204" pitchFamily="18" charset="0"/>
                        </a:rPr>
                        <m:t>G</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𝜙</m:t>
                      </m:r>
                      <m:r>
                        <a:rPr lang="en-US" altLang="zh-CN" sz="2400" b="0" i="1" smtClean="0">
                          <a:solidFill>
                            <a:schemeClr val="tx1"/>
                          </a:solidFill>
                          <a:latin typeface="Cambria Math" panose="02040503050406030204" pitchFamily="18" charset="0"/>
                        </a:rPr>
                        <m:t>∧</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𝜙</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𝜓</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𝜓</m:t>
                      </m:r>
                      <m:r>
                        <a:rPr lang="en-US" altLang="zh-CN" sz="2400" b="0" i="1" smtClean="0">
                          <a:solidFill>
                            <a:schemeClr val="tx1"/>
                          </a:solidFill>
                          <a:latin typeface="Cambria Math" panose="02040503050406030204" pitchFamily="18" charset="0"/>
                        </a:rPr>
                        <m:t>′∨…)</m:t>
                      </m:r>
                    </m:oMath>
                  </a14:m>
                  <a:endParaRPr lang="en-US" altLang="zh-CN" sz="2400" dirty="0">
                    <a:solidFill>
                      <a:schemeClr val="tx1"/>
                    </a:solidFill>
                  </a:endParaRPr>
                </a:p>
              </p:txBody>
            </p:sp>
          </mc:Choice>
          <mc:Fallback xmlns="">
            <p:sp>
              <p:nvSpPr>
                <p:cNvPr id="26" name="对话气泡: 圆角矩形 25">
                  <a:extLst>
                    <a:ext uri="{FF2B5EF4-FFF2-40B4-BE49-F238E27FC236}">
                      <a16:creationId xmlns:a16="http://schemas.microsoft.com/office/drawing/2014/main" id="{FE000BF9-3783-C769-0439-57E98A6CFA27}"/>
                    </a:ext>
                  </a:extLst>
                </p:cNvPr>
                <p:cNvSpPr>
                  <a:spLocks noRot="1" noChangeAspect="1" noMove="1" noResize="1" noEditPoints="1" noAdjustHandles="1" noChangeArrowheads="1" noChangeShapeType="1" noTextEdit="1"/>
                </p:cNvSpPr>
                <p:nvPr/>
              </p:nvSpPr>
              <p:spPr>
                <a:xfrm>
                  <a:off x="244530" y="1586822"/>
                  <a:ext cx="4208524" cy="1526031"/>
                </a:xfrm>
                <a:prstGeom prst="wedgeRoundRectCallout">
                  <a:avLst>
                    <a:gd name="adj1" fmla="val -32229"/>
                    <a:gd name="adj2" fmla="val 63918"/>
                    <a:gd name="adj3" fmla="val 16667"/>
                  </a:avLst>
                </a:prstGeom>
                <a:blipFill>
                  <a:blip r:embed="rId8"/>
                  <a:stretch>
                    <a:fillRect/>
                  </a:stretch>
                </a:blipFill>
                <a:ln/>
                <a:effectLst>
                  <a:outerShdw blurRad="50800" dist="38100" dir="8100000" algn="tr" rotWithShape="0">
                    <a:prstClr val="black">
                      <a:alpha val="40000"/>
                    </a:prstClr>
                  </a:outerShdw>
                </a:effectLst>
              </p:spPr>
              <p:txBody>
                <a:bodyPr/>
                <a:lstStyle/>
                <a:p>
                  <a:r>
                    <a:rPr lang="zh-CN" altLang="en-US">
                      <a:noFill/>
                    </a:rPr>
                    <a:t> </a:t>
                  </a:r>
                </a:p>
              </p:txBody>
            </p:sp>
          </mc:Fallback>
        </mc:AlternateContent>
        <p:grpSp>
          <p:nvGrpSpPr>
            <p:cNvPr id="40" name="组合 39">
              <a:extLst>
                <a:ext uri="{FF2B5EF4-FFF2-40B4-BE49-F238E27FC236}">
                  <a16:creationId xmlns:a16="http://schemas.microsoft.com/office/drawing/2014/main" id="{65EF9737-5BFF-0BE2-383F-73C3546447BC}"/>
                </a:ext>
              </a:extLst>
            </p:cNvPr>
            <p:cNvGrpSpPr/>
            <p:nvPr/>
          </p:nvGrpSpPr>
          <p:grpSpPr>
            <a:xfrm>
              <a:off x="782073" y="2544990"/>
              <a:ext cx="1373829" cy="598453"/>
              <a:chOff x="782073" y="2239964"/>
              <a:chExt cx="1373829" cy="598453"/>
            </a:xfrm>
          </p:grpSpPr>
          <p:sp>
            <p:nvSpPr>
              <p:cNvPr id="36" name="左大括号 35">
                <a:extLst>
                  <a:ext uri="{FF2B5EF4-FFF2-40B4-BE49-F238E27FC236}">
                    <a16:creationId xmlns:a16="http://schemas.microsoft.com/office/drawing/2014/main" id="{B9CCA903-7A2A-833D-D329-63D4C86F2976}"/>
                  </a:ext>
                </a:extLst>
              </p:cNvPr>
              <p:cNvSpPr/>
              <p:nvPr/>
            </p:nvSpPr>
            <p:spPr>
              <a:xfrm rot="16200000">
                <a:off x="1339133" y="1682904"/>
                <a:ext cx="259709" cy="1373829"/>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CC3DBA5D-9960-E8DC-BB9A-77103C35FCF2}"/>
                  </a:ext>
                </a:extLst>
              </p:cNvPr>
              <p:cNvSpPr txBox="1"/>
              <p:nvPr/>
            </p:nvSpPr>
            <p:spPr>
              <a:xfrm>
                <a:off x="1171469" y="2469085"/>
                <a:ext cx="595035" cy="369332"/>
              </a:xfrm>
              <a:prstGeom prst="rect">
                <a:avLst/>
              </a:prstGeom>
              <a:noFill/>
            </p:spPr>
            <p:txBody>
              <a:bodyPr wrap="none" rtlCol="0">
                <a:spAutoFit/>
              </a:bodyPr>
              <a:lstStyle/>
              <a:p>
                <a:r>
                  <a:rPr lang="en-US" altLang="zh-CN" dirty="0"/>
                  <a:t>CNF</a:t>
                </a:r>
                <a:endParaRPr lang="zh-CN" altLang="en-US" dirty="0"/>
              </a:p>
            </p:txBody>
          </p:sp>
        </p:grpSp>
        <p:grpSp>
          <p:nvGrpSpPr>
            <p:cNvPr id="41" name="组合 40">
              <a:extLst>
                <a:ext uri="{FF2B5EF4-FFF2-40B4-BE49-F238E27FC236}">
                  <a16:creationId xmlns:a16="http://schemas.microsoft.com/office/drawing/2014/main" id="{3EF946AA-4741-A573-7534-D889BB8A5891}"/>
                </a:ext>
              </a:extLst>
            </p:cNvPr>
            <p:cNvGrpSpPr/>
            <p:nvPr/>
          </p:nvGrpSpPr>
          <p:grpSpPr>
            <a:xfrm>
              <a:off x="2617563" y="2544990"/>
              <a:ext cx="1373829" cy="598453"/>
              <a:chOff x="782073" y="2239964"/>
              <a:chExt cx="1373829" cy="598453"/>
            </a:xfrm>
          </p:grpSpPr>
          <p:sp>
            <p:nvSpPr>
              <p:cNvPr id="42" name="左大括号 41">
                <a:extLst>
                  <a:ext uri="{FF2B5EF4-FFF2-40B4-BE49-F238E27FC236}">
                    <a16:creationId xmlns:a16="http://schemas.microsoft.com/office/drawing/2014/main" id="{8FE94DC4-709A-46B8-5248-9BA2330C1B9C}"/>
                  </a:ext>
                </a:extLst>
              </p:cNvPr>
              <p:cNvSpPr/>
              <p:nvPr/>
            </p:nvSpPr>
            <p:spPr>
              <a:xfrm rot="16200000">
                <a:off x="1339133" y="1682904"/>
                <a:ext cx="259709" cy="1373829"/>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0B768DF5-F0B2-C378-C34A-429B32B671F5}"/>
                  </a:ext>
                </a:extLst>
              </p:cNvPr>
              <p:cNvSpPr txBox="1"/>
              <p:nvPr/>
            </p:nvSpPr>
            <p:spPr>
              <a:xfrm>
                <a:off x="1171469" y="2469085"/>
                <a:ext cx="617477" cy="369332"/>
              </a:xfrm>
              <a:prstGeom prst="rect">
                <a:avLst/>
              </a:prstGeom>
              <a:noFill/>
            </p:spPr>
            <p:txBody>
              <a:bodyPr wrap="none" rtlCol="0">
                <a:spAutoFit/>
              </a:bodyPr>
              <a:lstStyle/>
              <a:p>
                <a:r>
                  <a:rPr lang="en-US" altLang="zh-CN" dirty="0"/>
                  <a:t>DNF</a:t>
                </a:r>
                <a:endParaRPr lang="zh-CN" altLang="en-US" dirty="0"/>
              </a:p>
            </p:txBody>
          </p:sp>
        </p:grpSp>
      </p:grpSp>
      <p:sp>
        <p:nvSpPr>
          <p:cNvPr id="17" name="文本框 16">
            <a:extLst>
              <a:ext uri="{FF2B5EF4-FFF2-40B4-BE49-F238E27FC236}">
                <a16:creationId xmlns:a16="http://schemas.microsoft.com/office/drawing/2014/main" id="{FBC78658-F6A4-3FB3-407B-E61ABA6C60C4}"/>
              </a:ext>
            </a:extLst>
          </p:cNvPr>
          <p:cNvSpPr txBox="1"/>
          <p:nvPr/>
        </p:nvSpPr>
        <p:spPr>
          <a:xfrm>
            <a:off x="5388670" y="3199920"/>
            <a:ext cx="1441870" cy="400110"/>
          </a:xfrm>
          <a:prstGeom prst="rect">
            <a:avLst/>
          </a:prstGeom>
          <a:noFill/>
        </p:spPr>
        <p:txBody>
          <a:bodyPr wrap="none" rtlCol="0">
            <a:spAutoFit/>
          </a:bodyPr>
          <a:lstStyle/>
          <a:p>
            <a:r>
              <a:rPr lang="en-US" altLang="zh-CN" sz="2000" dirty="0"/>
              <a:t>Constraints</a:t>
            </a:r>
            <a:endParaRPr lang="zh-CN" altLang="en-US" sz="2000" dirty="0"/>
          </a:p>
        </p:txBody>
      </p:sp>
      <p:sp>
        <p:nvSpPr>
          <p:cNvPr id="18" name="对话气泡: 圆角矩形 17">
            <a:extLst>
              <a:ext uri="{FF2B5EF4-FFF2-40B4-BE49-F238E27FC236}">
                <a16:creationId xmlns:a16="http://schemas.microsoft.com/office/drawing/2014/main" id="{26971FAC-101D-C37A-72DE-D9A86D0C32DE}"/>
              </a:ext>
            </a:extLst>
          </p:cNvPr>
          <p:cNvSpPr/>
          <p:nvPr/>
        </p:nvSpPr>
        <p:spPr>
          <a:xfrm>
            <a:off x="4961874" y="2330110"/>
            <a:ext cx="4386373" cy="1387588"/>
          </a:xfrm>
          <a:prstGeom prst="wedgeRoundRectCallout">
            <a:avLst>
              <a:gd name="adj1" fmla="val 53975"/>
              <a:gd name="adj2" fmla="val 86021"/>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solidFill>
                  <a:schemeClr val="tx1"/>
                </a:solidFill>
              </a:rPr>
              <a:t>A constrained LTL learner with Alloy/</a:t>
            </a:r>
            <a:r>
              <a:rPr lang="en-US" altLang="zh-CN" sz="2400" b="1" dirty="0" err="1">
                <a:solidFill>
                  <a:schemeClr val="tx1"/>
                </a:solidFill>
              </a:rPr>
              <a:t>AlloyMax</a:t>
            </a:r>
            <a:r>
              <a:rPr lang="en-US" altLang="zh-CN" sz="2400" b="1" dirty="0">
                <a:solidFill>
                  <a:schemeClr val="tx1"/>
                </a:solidFill>
              </a:rPr>
              <a:t>! (FSE 2021, ICSE 2025)</a:t>
            </a:r>
            <a:endParaRPr lang="en-US" altLang="zh-CN" sz="2400" dirty="0">
              <a:solidFill>
                <a:schemeClr val="tx1"/>
              </a:solidFill>
            </a:endParaRPr>
          </a:p>
        </p:txBody>
      </p:sp>
    </p:spTree>
    <p:extLst>
      <p:ext uri="{BB962C8B-B14F-4D97-AF65-F5344CB8AC3E}">
        <p14:creationId xmlns:p14="http://schemas.microsoft.com/office/powerpoint/2010/main" val="1835860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D754F6-7171-3895-82D1-764ADF312700}"/>
              </a:ext>
            </a:extLst>
          </p:cNvPr>
          <p:cNvSpPr>
            <a:spLocks noGrp="1"/>
          </p:cNvSpPr>
          <p:nvPr>
            <p:ph type="title"/>
          </p:nvPr>
        </p:nvSpPr>
        <p:spPr/>
        <p:txBody>
          <a:bodyPr/>
          <a:lstStyle/>
          <a:p>
            <a:r>
              <a:rPr lang="en-US" altLang="zh-CN" dirty="0"/>
              <a:t>Therac-25 Machine</a:t>
            </a:r>
            <a:endParaRPr lang="zh-CN" altLang="en-US" dirty="0"/>
          </a:p>
        </p:txBody>
      </p:sp>
      <p:sp>
        <p:nvSpPr>
          <p:cNvPr id="4" name="灯片编号占位符 3">
            <a:extLst>
              <a:ext uri="{FF2B5EF4-FFF2-40B4-BE49-F238E27FC236}">
                <a16:creationId xmlns:a16="http://schemas.microsoft.com/office/drawing/2014/main" id="{1AA72ABE-D17E-1EC5-52C4-8EBF2638AB31}"/>
              </a:ext>
            </a:extLst>
          </p:cNvPr>
          <p:cNvSpPr>
            <a:spLocks noGrp="1"/>
          </p:cNvSpPr>
          <p:nvPr>
            <p:ph type="sldNum" sz="quarter" idx="12"/>
          </p:nvPr>
        </p:nvSpPr>
        <p:spPr/>
        <p:txBody>
          <a:bodyPr/>
          <a:lstStyle/>
          <a:p>
            <a:fld id="{74A724E5-CF81-458D-9F9A-C575B439CC43}" type="slidenum">
              <a:rPr lang="zh-CN" altLang="en-US" smtClean="0"/>
              <a:t>7</a:t>
            </a:fld>
            <a:endParaRPr lang="zh-CN" altLang="en-US"/>
          </a:p>
        </p:txBody>
      </p:sp>
      <p:pic>
        <p:nvPicPr>
          <p:cNvPr id="5" name="Image" descr="Image">
            <a:extLst>
              <a:ext uri="{FF2B5EF4-FFF2-40B4-BE49-F238E27FC236}">
                <a16:creationId xmlns:a16="http://schemas.microsoft.com/office/drawing/2014/main" id="{158EAF36-5602-3049-9B30-0E14652B9DA0}"/>
              </a:ext>
            </a:extLst>
          </p:cNvPr>
          <p:cNvPicPr>
            <a:picLocks noChangeAspect="1"/>
          </p:cNvPicPr>
          <p:nvPr/>
        </p:nvPicPr>
        <p:blipFill rotWithShape="1">
          <a:blip r:embed="rId3"/>
          <a:srcRect r="37264"/>
          <a:stretch/>
        </p:blipFill>
        <p:spPr>
          <a:xfrm>
            <a:off x="1765343" y="1690688"/>
            <a:ext cx="5433744" cy="4076680"/>
          </a:xfrm>
          <a:prstGeom prst="rect">
            <a:avLst/>
          </a:prstGeom>
          <a:ln w="12700">
            <a:miter lim="400000"/>
          </a:ln>
        </p:spPr>
      </p:pic>
      <p:sp>
        <p:nvSpPr>
          <p:cNvPr id="6" name="文本框 5">
            <a:extLst>
              <a:ext uri="{FF2B5EF4-FFF2-40B4-BE49-F238E27FC236}">
                <a16:creationId xmlns:a16="http://schemas.microsoft.com/office/drawing/2014/main" id="{E56E9BE1-E90E-CC95-7923-E1CE712910AF}"/>
              </a:ext>
            </a:extLst>
          </p:cNvPr>
          <p:cNvSpPr txBox="1"/>
          <p:nvPr/>
        </p:nvSpPr>
        <p:spPr>
          <a:xfrm>
            <a:off x="1526743" y="5768726"/>
            <a:ext cx="6612173" cy="523220"/>
          </a:xfrm>
          <a:prstGeom prst="rect">
            <a:avLst/>
          </a:prstGeom>
          <a:noFill/>
        </p:spPr>
        <p:txBody>
          <a:bodyPr wrap="square" rtlCol="0">
            <a:spAutoFit/>
          </a:bodyPr>
          <a:lstStyle/>
          <a:p>
            <a:r>
              <a:rPr lang="en-US" altLang="zh-CN" sz="2800" dirty="0"/>
              <a:t>Electron (EBeam) and X-Ray modes.</a:t>
            </a:r>
          </a:p>
        </p:txBody>
      </p:sp>
      <p:sp>
        <p:nvSpPr>
          <p:cNvPr id="3" name="对话气泡: 圆角矩形 2">
            <a:extLst>
              <a:ext uri="{FF2B5EF4-FFF2-40B4-BE49-F238E27FC236}">
                <a16:creationId xmlns:a16="http://schemas.microsoft.com/office/drawing/2014/main" id="{56FC7918-356F-1847-FCA6-D21A37278CEC}"/>
              </a:ext>
            </a:extLst>
          </p:cNvPr>
          <p:cNvSpPr/>
          <p:nvPr/>
        </p:nvSpPr>
        <p:spPr>
          <a:xfrm>
            <a:off x="7330314" y="1861332"/>
            <a:ext cx="4257780" cy="1573205"/>
          </a:xfrm>
          <a:prstGeom prst="wedgeRoundRectCallout">
            <a:avLst>
              <a:gd name="adj1" fmla="val -68082"/>
              <a:gd name="adj2" fmla="val 28883"/>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800" dirty="0"/>
              <a:t>A spreader in place during X-Ray for safe radiation level.</a:t>
            </a:r>
            <a:endParaRPr lang="zh-CN" altLang="en-US" sz="2800" dirty="0"/>
          </a:p>
        </p:txBody>
      </p:sp>
      <p:graphicFrame>
        <p:nvGraphicFramePr>
          <p:cNvPr id="7" name="表格 6">
            <a:extLst>
              <a:ext uri="{FF2B5EF4-FFF2-40B4-BE49-F238E27FC236}">
                <a16:creationId xmlns:a16="http://schemas.microsoft.com/office/drawing/2014/main" id="{289A0418-3E7B-95E5-2386-8D241E94DB4F}"/>
              </a:ext>
            </a:extLst>
          </p:cNvPr>
          <p:cNvGraphicFramePr>
            <a:graphicFrameLocks noGrp="1"/>
          </p:cNvGraphicFramePr>
          <p:nvPr>
            <p:extLst>
              <p:ext uri="{D42A27DB-BD31-4B8C-83A1-F6EECF244321}">
                <p14:modId xmlns:p14="http://schemas.microsoft.com/office/powerpoint/2010/main" val="472508818"/>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8420822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74527-980A-704E-FEDB-FE8CA2264E36}"/>
              </a:ext>
            </a:extLst>
          </p:cNvPr>
          <p:cNvSpPr>
            <a:spLocks noGrp="1"/>
          </p:cNvSpPr>
          <p:nvPr>
            <p:ph type="title"/>
          </p:nvPr>
        </p:nvSpPr>
        <p:spPr/>
        <p:txBody>
          <a:bodyPr/>
          <a:lstStyle/>
          <a:p>
            <a:r>
              <a:rPr lang="en-US" altLang="zh-CN" dirty="0"/>
              <a:t>Robustness Computation Results</a:t>
            </a:r>
            <a:endParaRPr lang="zh-CN" altLang="en-US" dirty="0"/>
          </a:p>
        </p:txBody>
      </p:sp>
      <p:sp>
        <p:nvSpPr>
          <p:cNvPr id="4" name="灯片编号占位符 3">
            <a:extLst>
              <a:ext uri="{FF2B5EF4-FFF2-40B4-BE49-F238E27FC236}">
                <a16:creationId xmlns:a16="http://schemas.microsoft.com/office/drawing/2014/main" id="{9D16DF60-7AC1-FC47-1F2C-DDB4902642B8}"/>
              </a:ext>
            </a:extLst>
          </p:cNvPr>
          <p:cNvSpPr>
            <a:spLocks noGrp="1"/>
          </p:cNvSpPr>
          <p:nvPr>
            <p:ph type="sldNum" sz="quarter" idx="12"/>
          </p:nvPr>
        </p:nvSpPr>
        <p:spPr/>
        <p:txBody>
          <a:bodyPr/>
          <a:lstStyle/>
          <a:p>
            <a:fld id="{74A724E5-CF81-458D-9F9A-C575B439CC43}" type="slidenum">
              <a:rPr lang="zh-CN" altLang="en-US" smtClean="0"/>
              <a:t>70</a:t>
            </a:fld>
            <a:endParaRPr lang="zh-CN" altLang="en-US"/>
          </a:p>
        </p:txBody>
      </p:sp>
      <p:pic>
        <p:nvPicPr>
          <p:cNvPr id="8" name="图片 7">
            <a:extLst>
              <a:ext uri="{FF2B5EF4-FFF2-40B4-BE49-F238E27FC236}">
                <a16:creationId xmlns:a16="http://schemas.microsoft.com/office/drawing/2014/main" id="{987B35CB-AB80-453B-AE30-9CC24DDC3778}"/>
              </a:ext>
            </a:extLst>
          </p:cNvPr>
          <p:cNvPicPr>
            <a:picLocks noChangeAspect="1"/>
          </p:cNvPicPr>
          <p:nvPr/>
        </p:nvPicPr>
        <p:blipFill>
          <a:blip r:embed="rId3"/>
          <a:stretch>
            <a:fillRect/>
          </a:stretch>
        </p:blipFill>
        <p:spPr>
          <a:xfrm>
            <a:off x="2170770" y="1347820"/>
            <a:ext cx="7839687" cy="5510180"/>
          </a:xfrm>
          <a:prstGeom prst="rect">
            <a:avLst/>
          </a:prstGeom>
        </p:spPr>
      </p:pic>
    </p:spTree>
    <p:extLst>
      <p:ext uri="{BB962C8B-B14F-4D97-AF65-F5344CB8AC3E}">
        <p14:creationId xmlns:p14="http://schemas.microsoft.com/office/powerpoint/2010/main" val="370197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71464E1-F1EC-7E1D-337A-A75ECDA7E664}"/>
              </a:ext>
            </a:extLst>
          </p:cNvPr>
          <p:cNvPicPr>
            <a:picLocks noChangeAspect="1"/>
          </p:cNvPicPr>
          <p:nvPr/>
        </p:nvPicPr>
        <p:blipFill>
          <a:blip r:embed="rId3"/>
          <a:stretch>
            <a:fillRect/>
          </a:stretch>
        </p:blipFill>
        <p:spPr>
          <a:xfrm>
            <a:off x="1398346" y="1414998"/>
            <a:ext cx="9395308" cy="5443002"/>
          </a:xfrm>
          <a:prstGeom prst="rect">
            <a:avLst/>
          </a:prstGeom>
        </p:spPr>
      </p:pic>
      <p:sp>
        <p:nvSpPr>
          <p:cNvPr id="2" name="标题 1">
            <a:extLst>
              <a:ext uri="{FF2B5EF4-FFF2-40B4-BE49-F238E27FC236}">
                <a16:creationId xmlns:a16="http://schemas.microsoft.com/office/drawing/2014/main" id="{41374527-980A-704E-FEDB-FE8CA2264E36}"/>
              </a:ext>
            </a:extLst>
          </p:cNvPr>
          <p:cNvSpPr>
            <a:spLocks noGrp="1"/>
          </p:cNvSpPr>
          <p:nvPr>
            <p:ph type="title"/>
          </p:nvPr>
        </p:nvSpPr>
        <p:spPr/>
        <p:txBody>
          <a:bodyPr/>
          <a:lstStyle/>
          <a:p>
            <a:r>
              <a:rPr lang="en-US" altLang="zh-CN" dirty="0"/>
              <a:t>Robustification-by-Control Results</a:t>
            </a:r>
            <a:endParaRPr lang="zh-CN" altLang="en-US" dirty="0"/>
          </a:p>
        </p:txBody>
      </p:sp>
      <p:sp>
        <p:nvSpPr>
          <p:cNvPr id="4" name="灯片编号占位符 3">
            <a:extLst>
              <a:ext uri="{FF2B5EF4-FFF2-40B4-BE49-F238E27FC236}">
                <a16:creationId xmlns:a16="http://schemas.microsoft.com/office/drawing/2014/main" id="{9D16DF60-7AC1-FC47-1F2C-DDB4902642B8}"/>
              </a:ext>
            </a:extLst>
          </p:cNvPr>
          <p:cNvSpPr>
            <a:spLocks noGrp="1"/>
          </p:cNvSpPr>
          <p:nvPr>
            <p:ph type="sldNum" sz="quarter" idx="12"/>
          </p:nvPr>
        </p:nvSpPr>
        <p:spPr/>
        <p:txBody>
          <a:bodyPr/>
          <a:lstStyle/>
          <a:p>
            <a:fld id="{74A724E5-CF81-458D-9F9A-C575B439CC43}" type="slidenum">
              <a:rPr lang="zh-CN" altLang="en-US" smtClean="0"/>
              <a:t>71</a:t>
            </a:fld>
            <a:endParaRPr lang="zh-CN" altLang="en-US"/>
          </a:p>
        </p:txBody>
      </p:sp>
    </p:spTree>
    <p:extLst>
      <p:ext uri="{BB962C8B-B14F-4D97-AF65-F5344CB8AC3E}">
        <p14:creationId xmlns:p14="http://schemas.microsoft.com/office/powerpoint/2010/main" val="6419245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786A3FB-5788-491C-6DFA-2B0102A25F1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BAB25A3-F0DE-84D3-B366-6121D821010E}"/>
              </a:ext>
            </a:extLst>
          </p:cNvPr>
          <p:cNvSpPr>
            <a:spLocks noGrp="1"/>
          </p:cNvSpPr>
          <p:nvPr>
            <p:ph type="title"/>
          </p:nvPr>
        </p:nvSpPr>
        <p:spPr/>
        <p:txBody>
          <a:bodyPr/>
          <a:lstStyle/>
          <a:p>
            <a:r>
              <a:rPr lang="en-US" altLang="zh-CN" dirty="0"/>
              <a:t>Specification Weakening Results</a:t>
            </a:r>
            <a:endParaRPr lang="zh-CN" altLang="en-US" dirty="0"/>
          </a:p>
        </p:txBody>
      </p:sp>
      <p:sp>
        <p:nvSpPr>
          <p:cNvPr id="4" name="灯片编号占位符 3">
            <a:extLst>
              <a:ext uri="{FF2B5EF4-FFF2-40B4-BE49-F238E27FC236}">
                <a16:creationId xmlns:a16="http://schemas.microsoft.com/office/drawing/2014/main" id="{4CE3B6F5-B2B5-4E2C-871D-54BB8F004B6C}"/>
              </a:ext>
            </a:extLst>
          </p:cNvPr>
          <p:cNvSpPr>
            <a:spLocks noGrp="1"/>
          </p:cNvSpPr>
          <p:nvPr>
            <p:ph type="sldNum" sz="quarter" idx="12"/>
          </p:nvPr>
        </p:nvSpPr>
        <p:spPr/>
        <p:txBody>
          <a:bodyPr/>
          <a:lstStyle/>
          <a:p>
            <a:fld id="{74A724E5-CF81-458D-9F9A-C575B439CC43}" type="slidenum">
              <a:rPr lang="zh-CN" altLang="en-US" smtClean="0"/>
              <a:t>72</a:t>
            </a:fld>
            <a:endParaRPr lang="zh-CN" altLang="en-US"/>
          </a:p>
        </p:txBody>
      </p:sp>
      <p:pic>
        <p:nvPicPr>
          <p:cNvPr id="8" name="图片 7">
            <a:extLst>
              <a:ext uri="{FF2B5EF4-FFF2-40B4-BE49-F238E27FC236}">
                <a16:creationId xmlns:a16="http://schemas.microsoft.com/office/drawing/2014/main" id="{E0E0CC80-A873-C5E8-3072-41C8209E8C40}"/>
              </a:ext>
            </a:extLst>
          </p:cNvPr>
          <p:cNvPicPr>
            <a:picLocks noChangeAspect="1"/>
          </p:cNvPicPr>
          <p:nvPr/>
        </p:nvPicPr>
        <p:blipFill>
          <a:blip r:embed="rId3"/>
          <a:stretch>
            <a:fillRect/>
          </a:stretch>
        </p:blipFill>
        <p:spPr>
          <a:xfrm>
            <a:off x="838200" y="1715951"/>
            <a:ext cx="10515600" cy="4233406"/>
          </a:xfrm>
          <a:prstGeom prst="rect">
            <a:avLst/>
          </a:prstGeom>
        </p:spPr>
      </p:pic>
      <p:sp>
        <p:nvSpPr>
          <p:cNvPr id="10" name="矩形: 圆角 9">
            <a:extLst>
              <a:ext uri="{FF2B5EF4-FFF2-40B4-BE49-F238E27FC236}">
                <a16:creationId xmlns:a16="http://schemas.microsoft.com/office/drawing/2014/main" id="{F9BDFAA3-14A9-BEE1-5DBF-2B53328A605E}"/>
              </a:ext>
            </a:extLst>
          </p:cNvPr>
          <p:cNvSpPr/>
          <p:nvPr/>
        </p:nvSpPr>
        <p:spPr>
          <a:xfrm>
            <a:off x="6193599" y="1682299"/>
            <a:ext cx="5440812" cy="4324218"/>
          </a:xfrm>
          <a:prstGeom prst="roundRect">
            <a:avLst>
              <a:gd name="adj" fmla="val 9991"/>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对话气泡: 圆角矩形 10">
            <a:extLst>
              <a:ext uri="{FF2B5EF4-FFF2-40B4-BE49-F238E27FC236}">
                <a16:creationId xmlns:a16="http://schemas.microsoft.com/office/drawing/2014/main" id="{22F29A85-70DD-EC84-DD99-B1AB91E8914C}"/>
              </a:ext>
            </a:extLst>
          </p:cNvPr>
          <p:cNvSpPr/>
          <p:nvPr/>
        </p:nvSpPr>
        <p:spPr>
          <a:xfrm>
            <a:off x="5645792" y="3875714"/>
            <a:ext cx="5746950" cy="1200422"/>
          </a:xfrm>
          <a:prstGeom prst="wedgeRoundRectCallout">
            <a:avLst>
              <a:gd name="adj1" fmla="val -17093"/>
              <a:gd name="adj2" fmla="val 93742"/>
              <a:gd name="adj3" fmla="val 16667"/>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zh-CN" sz="2800" dirty="0">
                <a:solidFill>
                  <a:schemeClr val="tx1"/>
                </a:solidFill>
              </a:rPr>
              <a:t>A </a:t>
            </a:r>
            <a:r>
              <a:rPr lang="en-US" altLang="zh-CN" sz="2800" dirty="0">
                <a:solidFill>
                  <a:schemeClr val="accent4"/>
                </a:solidFill>
              </a:rPr>
              <a:t>long</a:t>
            </a:r>
            <a:r>
              <a:rPr lang="en-US" altLang="zh-CN" sz="2800" dirty="0">
                <a:solidFill>
                  <a:schemeClr val="tx1"/>
                </a:solidFill>
              </a:rPr>
              <a:t> pref. behavior is more likely to cause performance degradation.</a:t>
            </a:r>
          </a:p>
        </p:txBody>
      </p:sp>
    </p:spTree>
    <p:extLst>
      <p:ext uri="{BB962C8B-B14F-4D97-AF65-F5344CB8AC3E}">
        <p14:creationId xmlns:p14="http://schemas.microsoft.com/office/powerpoint/2010/main" val="2525206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EEF291-D78E-9D4F-9E83-B0447FB4048A}"/>
              </a:ext>
            </a:extLst>
          </p:cNvPr>
          <p:cNvSpPr>
            <a:spLocks noGrp="1"/>
          </p:cNvSpPr>
          <p:nvPr>
            <p:ph type="title"/>
          </p:nvPr>
        </p:nvSpPr>
        <p:spPr/>
        <p:txBody>
          <a:bodyPr/>
          <a:lstStyle/>
          <a:p>
            <a:r>
              <a:rPr lang="en-US" altLang="zh-CN" dirty="0"/>
              <a:t>Other Discussion on Robustness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A1F26DF-3C7D-F5D8-4FE3-716A64F50C21}"/>
                  </a:ext>
                </a:extLst>
              </p:cNvPr>
              <p:cNvSpPr>
                <a:spLocks noGrp="1"/>
              </p:cNvSpPr>
              <p:nvPr>
                <p:ph idx="1"/>
              </p:nvPr>
            </p:nvSpPr>
            <p:spPr>
              <a:xfrm>
                <a:off x="838200" y="1825625"/>
                <a:ext cx="10515600" cy="4742956"/>
              </a:xfrm>
            </p:spPr>
            <p:txBody>
              <a:bodyPr/>
              <a:lstStyle/>
              <a:p>
                <a:r>
                  <a:rPr lang="en-US" altLang="zh-CN" dirty="0"/>
                  <a:t>Merge similar traces by abstraction</a:t>
                </a:r>
              </a:p>
              <a:p>
                <a:pPr marL="1143000" lvl="1" indent="-457200"/>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𝑎</m:t>
                    </m:r>
                    <m:r>
                      <a:rPr lang="en-US" altLang="zh-CN" b="0" i="1" smtClean="0">
                        <a:latin typeface="Cambria Math" panose="02040503050406030204" pitchFamily="18" charset="0"/>
                      </a:rPr>
                      <m:t>[0]⟩</m:t>
                    </m:r>
                  </m:oMath>
                </a14:m>
                <a:r>
                  <a:rPr lang="zh-CN" altLang="en-US" dirty="0"/>
                  <a:t> </a:t>
                </a:r>
                <a:r>
                  <a:rPr lang="en-US" altLang="zh-CN" dirty="0"/>
                  <a:t>and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𝑎</m:t>
                    </m:r>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1</m:t>
                        </m:r>
                      </m:e>
                    </m:d>
                    <m:r>
                      <a:rPr lang="en-US" altLang="zh-CN" i="1">
                        <a:latin typeface="Cambria Math" panose="02040503050406030204" pitchFamily="18" charset="0"/>
                      </a:rPr>
                      <m:t>, </m:t>
                    </m:r>
                    <m:r>
                      <a:rPr lang="en-US" altLang="zh-CN" i="1">
                        <a:latin typeface="Cambria Math" panose="02040503050406030204" pitchFamily="18" charset="0"/>
                      </a:rPr>
                      <m:t>𝑎</m:t>
                    </m:r>
                    <m:r>
                      <a:rPr lang="en-US" altLang="zh-CN" i="1">
                        <a:latin typeface="Cambria Math" panose="02040503050406030204" pitchFamily="18" charset="0"/>
                      </a:rPr>
                      <m:t>[1]⟩</m:t>
                    </m:r>
                  </m:oMath>
                </a14:m>
                <a:r>
                  <a:rPr lang="zh-CN" altLang="en-US" dirty="0"/>
                  <a:t> </a:t>
                </a:r>
                <a:r>
                  <a:rPr lang="en-US" altLang="zh-CN" dirty="0"/>
                  <a:t>may be merged into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𝑎</m:t>
                    </m:r>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𝑥</m:t>
                        </m:r>
                      </m:e>
                    </m:d>
                    <m:r>
                      <a:rPr lang="en-US" altLang="zh-CN" i="1">
                        <a:latin typeface="Cambria Math" panose="02040503050406030204" pitchFamily="18" charset="0"/>
                      </a:rPr>
                      <m:t>, </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oMath>
                </a14:m>
                <a:r>
                  <a:rPr lang="en-US" altLang="zh-CN" dirty="0"/>
                  <a:t>.</a:t>
                </a:r>
              </a:p>
              <a:p>
                <a:pPr marL="457200" indent="-457200"/>
                <a:r>
                  <a:rPr lang="en-US" altLang="zh-CN" dirty="0"/>
                  <a:t>Ambiguity</a:t>
                </a:r>
                <a:r>
                  <a:rPr lang="zh-CN" altLang="en-US" dirty="0"/>
                  <a:t> </a:t>
                </a:r>
                <a:r>
                  <a:rPr lang="en-US" altLang="zh-CN" dirty="0"/>
                  <a:t>in</a:t>
                </a:r>
                <a:r>
                  <a:rPr lang="zh-CN" altLang="en-US" dirty="0"/>
                  <a:t> </a:t>
                </a:r>
                <a:r>
                  <a:rPr lang="en-US" altLang="zh-CN" dirty="0"/>
                  <a:t>prefix-based representative trace</a:t>
                </a:r>
              </a:p>
              <a:p>
                <a:pPr marL="1143000" lvl="1" indent="-457200"/>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𝑈𝑝</m:t>
                    </m:r>
                    <m:r>
                      <a:rPr lang="en-US" altLang="zh-CN" b="0" i="1" smtClean="0">
                        <a:latin typeface="Cambria Math" panose="02040503050406030204" pitchFamily="18" charset="0"/>
                      </a:rPr>
                      <m:t>⟩</m:t>
                    </m:r>
                  </m:oMath>
                </a14:m>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𝑈𝑝</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𝐸𝑛𝑡𝑒𝑟</m:t>
                        </m:r>
                      </m:e>
                    </m:d>
                  </m:oMath>
                </a14:m>
                <a:r>
                  <a:rPr lang="en-US" altLang="zh-CN" dirty="0"/>
                  <a:t> is safe but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𝑈𝑝</m:t>
                        </m:r>
                        <m:r>
                          <a:rPr lang="en-US" altLang="zh-CN" i="1">
                            <a:latin typeface="Cambria Math" panose="02040503050406030204" pitchFamily="18" charset="0"/>
                          </a:rPr>
                          <m:t>,</m:t>
                        </m:r>
                        <m:r>
                          <a:rPr lang="en-US" altLang="zh-CN" i="1">
                            <a:latin typeface="Cambria Math" panose="02040503050406030204" pitchFamily="18" charset="0"/>
                          </a:rPr>
                          <m:t>𝐸</m:t>
                        </m:r>
                        <m:r>
                          <a:rPr lang="en-US" altLang="zh-CN" i="1">
                            <a:latin typeface="Cambria Math" panose="02040503050406030204" pitchFamily="18" charset="0"/>
                          </a:rPr>
                          <m:t>,</m:t>
                        </m:r>
                        <m:r>
                          <a:rPr lang="en-US" altLang="zh-CN" i="1">
                            <a:latin typeface="Cambria Math" panose="02040503050406030204" pitchFamily="18" charset="0"/>
                          </a:rPr>
                          <m:t>𝐸𝑛𝑡𝑒𝑟</m:t>
                        </m:r>
                        <m:r>
                          <a:rPr lang="en-US" altLang="zh-CN" b="0" i="1" smtClean="0">
                            <a:latin typeface="Cambria Math" panose="02040503050406030204" pitchFamily="18" charset="0"/>
                          </a:rPr>
                          <m:t>, </m:t>
                        </m:r>
                        <m:r>
                          <a:rPr lang="en-US" altLang="zh-CN" b="0" i="1" smtClean="0">
                            <a:latin typeface="Cambria Math" panose="02040503050406030204" pitchFamily="18" charset="0"/>
                          </a:rPr>
                          <m:t>𝐵</m:t>
                        </m:r>
                      </m:e>
                    </m:d>
                  </m:oMath>
                </a14:m>
                <a:r>
                  <a:rPr lang="en-US" altLang="zh-CN" dirty="0"/>
                  <a:t> is not.</a:t>
                </a:r>
              </a:p>
              <a:p>
                <a:pPr marL="1143000" lvl="1" indent="-457200"/>
                <a:r>
                  <a:rPr lang="en-US" altLang="zh-CN" dirty="0"/>
                  <a:t>Generate longest, acyclic traces, but would have too many.</a:t>
                </a:r>
              </a:p>
              <a:p>
                <a:pPr marL="457200" indent="-457200"/>
                <a:r>
                  <a:rPr lang="en-US" altLang="zh-CN" dirty="0"/>
                  <a:t>Controllability and Observability</a:t>
                </a:r>
              </a:p>
              <a:p>
                <a:pPr marL="1143000" lvl="1" indent="-457200"/>
                <a:r>
                  <a:rPr lang="en-US" altLang="zh-CN" dirty="0"/>
                  <a:t>Derive from IO/interface automata, minor change to current definition.</a:t>
                </a:r>
              </a:p>
              <a:p>
                <a:pPr marL="1143000" lvl="1" indent="-457200"/>
                <a:r>
                  <a:rPr lang="en-US" altLang="zh-CN" dirty="0"/>
                  <a:t>Robustification-by-control may change controllability and observability.</a:t>
                </a:r>
              </a:p>
              <a:p>
                <a:pPr marL="1143000" lvl="1" indent="-457200"/>
                <a:r>
                  <a:rPr lang="en-US" altLang="zh-CN" dirty="0"/>
                  <a:t>Build them into the robustness definition?</a:t>
                </a:r>
              </a:p>
            </p:txBody>
          </p:sp>
        </mc:Choice>
        <mc:Fallback xmlns="">
          <p:sp>
            <p:nvSpPr>
              <p:cNvPr id="3" name="内容占位符 2">
                <a:extLst>
                  <a:ext uri="{FF2B5EF4-FFF2-40B4-BE49-F238E27FC236}">
                    <a16:creationId xmlns:a16="http://schemas.microsoft.com/office/drawing/2014/main" id="{7A1F26DF-3C7D-F5D8-4FE3-716A64F50C21}"/>
                  </a:ext>
                </a:extLst>
              </p:cNvPr>
              <p:cNvSpPr>
                <a:spLocks noGrp="1" noRot="1" noChangeAspect="1" noMove="1" noResize="1" noEditPoints="1" noAdjustHandles="1" noChangeArrowheads="1" noChangeShapeType="1" noTextEdit="1"/>
              </p:cNvSpPr>
              <p:nvPr>
                <p:ph idx="1"/>
              </p:nvPr>
            </p:nvSpPr>
            <p:spPr>
              <a:xfrm>
                <a:off x="838200" y="1825625"/>
                <a:ext cx="10515600" cy="4742956"/>
              </a:xfrm>
              <a:blipFill>
                <a:blip r:embed="rId2"/>
                <a:stretch>
                  <a:fillRect l="-1217" t="-2182" r="-92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B61C717-F13B-464D-7979-75ECF289377E}"/>
              </a:ext>
            </a:extLst>
          </p:cNvPr>
          <p:cNvSpPr>
            <a:spLocks noGrp="1"/>
          </p:cNvSpPr>
          <p:nvPr>
            <p:ph type="sldNum" sz="quarter" idx="12"/>
          </p:nvPr>
        </p:nvSpPr>
        <p:spPr/>
        <p:txBody>
          <a:bodyPr/>
          <a:lstStyle/>
          <a:p>
            <a:fld id="{74A724E5-CF81-458D-9F9A-C575B439CC43}" type="slidenum">
              <a:rPr lang="zh-CN" altLang="en-US" smtClean="0"/>
              <a:t>73</a:t>
            </a:fld>
            <a:endParaRPr lang="zh-CN" altLang="en-US"/>
          </a:p>
        </p:txBody>
      </p:sp>
    </p:spTree>
    <p:extLst>
      <p:ext uri="{BB962C8B-B14F-4D97-AF65-F5344CB8AC3E}">
        <p14:creationId xmlns:p14="http://schemas.microsoft.com/office/powerpoint/2010/main" val="17173679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32D914D-0AAB-A2C3-A420-F387A1BD370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B642271-DB07-4486-4585-279298FA79D3}"/>
              </a:ext>
            </a:extLst>
          </p:cNvPr>
          <p:cNvSpPr>
            <a:spLocks noGrp="1"/>
          </p:cNvSpPr>
          <p:nvPr>
            <p:ph type="title"/>
          </p:nvPr>
        </p:nvSpPr>
        <p:spPr/>
        <p:txBody>
          <a:bodyPr/>
          <a:lstStyle/>
          <a:p>
            <a:r>
              <a:rPr lang="en-US" altLang="zh-CN" dirty="0"/>
              <a:t>Other Discussion on Robustness (cont.)</a:t>
            </a:r>
            <a:endParaRPr lang="zh-CN" altLang="en-US" dirty="0"/>
          </a:p>
        </p:txBody>
      </p:sp>
      <p:sp>
        <p:nvSpPr>
          <p:cNvPr id="3" name="内容占位符 2">
            <a:extLst>
              <a:ext uri="{FF2B5EF4-FFF2-40B4-BE49-F238E27FC236}">
                <a16:creationId xmlns:a16="http://schemas.microsoft.com/office/drawing/2014/main" id="{8D0EB665-E056-E1D8-B069-29685EC7B764}"/>
              </a:ext>
            </a:extLst>
          </p:cNvPr>
          <p:cNvSpPr>
            <a:spLocks noGrp="1"/>
          </p:cNvSpPr>
          <p:nvPr>
            <p:ph idx="1"/>
          </p:nvPr>
        </p:nvSpPr>
        <p:spPr>
          <a:xfrm>
            <a:off x="838200" y="1825625"/>
            <a:ext cx="10515600" cy="4742956"/>
          </a:xfrm>
        </p:spPr>
        <p:txBody>
          <a:bodyPr/>
          <a:lstStyle/>
          <a:p>
            <a:r>
              <a:rPr lang="en-US" altLang="zh-CN" dirty="0"/>
              <a:t>Disabled vs undefined behavior</a:t>
            </a:r>
          </a:p>
          <a:p>
            <a:pPr marL="1143000" lvl="1" indent="-457200"/>
            <a:r>
              <a:rPr lang="en-US" altLang="zh-CN" dirty="0"/>
              <a:t>IO/Interface automata can mitigate the issue, but robustification would change.</a:t>
            </a:r>
          </a:p>
          <a:p>
            <a:pPr marL="1143000" lvl="1" indent="-457200"/>
            <a:r>
              <a:rPr lang="en-US" altLang="zh-CN" dirty="0"/>
              <a:t>Long-term idea is to leverage CSP.</a:t>
            </a:r>
          </a:p>
          <a:p>
            <a:pPr marL="457200" indent="-457200"/>
            <a:r>
              <a:rPr lang="en-US" altLang="zh-CN" dirty="0"/>
              <a:t>Type of uncertainties</a:t>
            </a:r>
          </a:p>
          <a:p>
            <a:pPr marL="1143000" lvl="1" indent="-457200"/>
            <a:r>
              <a:rPr lang="en-US" altLang="zh-CN" dirty="0"/>
              <a:t>Unknown env events (unknown unknowns).</a:t>
            </a:r>
          </a:p>
          <a:p>
            <a:pPr marL="1143000" lvl="1" indent="-457200"/>
            <a:r>
              <a:rPr lang="en-US" altLang="zh-CN" dirty="0"/>
              <a:t>Probability associated with events.</a:t>
            </a:r>
          </a:p>
        </p:txBody>
      </p:sp>
      <p:sp>
        <p:nvSpPr>
          <p:cNvPr id="4" name="灯片编号占位符 3">
            <a:extLst>
              <a:ext uri="{FF2B5EF4-FFF2-40B4-BE49-F238E27FC236}">
                <a16:creationId xmlns:a16="http://schemas.microsoft.com/office/drawing/2014/main" id="{C8B91AA2-1940-70FC-FCD3-7B83C0FCDCCB}"/>
              </a:ext>
            </a:extLst>
          </p:cNvPr>
          <p:cNvSpPr>
            <a:spLocks noGrp="1"/>
          </p:cNvSpPr>
          <p:nvPr>
            <p:ph type="sldNum" sz="quarter" idx="12"/>
          </p:nvPr>
        </p:nvSpPr>
        <p:spPr/>
        <p:txBody>
          <a:bodyPr/>
          <a:lstStyle/>
          <a:p>
            <a:fld id="{74A724E5-CF81-458D-9F9A-C575B439CC43}" type="slidenum">
              <a:rPr lang="zh-CN" altLang="en-US" smtClean="0"/>
              <a:t>74</a:t>
            </a:fld>
            <a:endParaRPr lang="zh-CN" altLang="en-US"/>
          </a:p>
        </p:txBody>
      </p:sp>
    </p:spTree>
    <p:extLst>
      <p:ext uri="{BB962C8B-B14F-4D97-AF65-F5344CB8AC3E}">
        <p14:creationId xmlns:p14="http://schemas.microsoft.com/office/powerpoint/2010/main" val="13945190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96B941-94D4-AD1B-1199-7BB7088E13E4}"/>
              </a:ext>
            </a:extLst>
          </p:cNvPr>
          <p:cNvSpPr>
            <a:spLocks noGrp="1"/>
          </p:cNvSpPr>
          <p:nvPr>
            <p:ph type="title"/>
          </p:nvPr>
        </p:nvSpPr>
        <p:spPr/>
        <p:txBody>
          <a:bodyPr/>
          <a:lstStyle/>
          <a:p>
            <a:r>
              <a:rPr lang="en-US" altLang="zh-CN" dirty="0"/>
              <a:t>Other Discussion on Robustification</a:t>
            </a:r>
            <a:endParaRPr lang="zh-CN" altLang="en-US" dirty="0"/>
          </a:p>
        </p:txBody>
      </p:sp>
      <p:sp>
        <p:nvSpPr>
          <p:cNvPr id="3" name="内容占位符 2">
            <a:extLst>
              <a:ext uri="{FF2B5EF4-FFF2-40B4-BE49-F238E27FC236}">
                <a16:creationId xmlns:a16="http://schemas.microsoft.com/office/drawing/2014/main" id="{960EFAAD-04C9-2C50-332A-89A495C76306}"/>
              </a:ext>
            </a:extLst>
          </p:cNvPr>
          <p:cNvSpPr>
            <a:spLocks noGrp="1"/>
          </p:cNvSpPr>
          <p:nvPr>
            <p:ph idx="1"/>
          </p:nvPr>
        </p:nvSpPr>
        <p:spPr/>
        <p:txBody>
          <a:bodyPr/>
          <a:lstStyle/>
          <a:p>
            <a:r>
              <a:rPr lang="en-US" altLang="zh-CN" dirty="0"/>
              <a:t>Type of deviations: adding traces vs. removing traces.</a:t>
            </a:r>
          </a:p>
          <a:p>
            <a:r>
              <a:rPr lang="en-US" altLang="zh-CN" dirty="0"/>
              <a:t>Multi-agent robustification:</a:t>
            </a:r>
          </a:p>
          <a:p>
            <a:pPr marL="1143000" lvl="1" indent="-457200"/>
            <a:r>
              <a:rPr lang="en-US" altLang="zh-CN" dirty="0"/>
              <a:t>Decentralized supervisory control</a:t>
            </a:r>
          </a:p>
          <a:p>
            <a:pPr marL="1143000" lvl="1" indent="-457200"/>
            <a:r>
              <a:rPr lang="en-US" altLang="zh-CN" dirty="0"/>
              <a:t>Multi-agent control</a:t>
            </a:r>
            <a:endParaRPr lang="zh-CN" altLang="en-US" dirty="0"/>
          </a:p>
        </p:txBody>
      </p:sp>
      <p:sp>
        <p:nvSpPr>
          <p:cNvPr id="4" name="灯片编号占位符 3">
            <a:extLst>
              <a:ext uri="{FF2B5EF4-FFF2-40B4-BE49-F238E27FC236}">
                <a16:creationId xmlns:a16="http://schemas.microsoft.com/office/drawing/2014/main" id="{F6CC74AA-C7EC-30D9-270A-666F947A6F70}"/>
              </a:ext>
            </a:extLst>
          </p:cNvPr>
          <p:cNvSpPr>
            <a:spLocks noGrp="1"/>
          </p:cNvSpPr>
          <p:nvPr>
            <p:ph type="sldNum" sz="quarter" idx="12"/>
          </p:nvPr>
        </p:nvSpPr>
        <p:spPr/>
        <p:txBody>
          <a:bodyPr/>
          <a:lstStyle/>
          <a:p>
            <a:fld id="{74A724E5-CF81-458D-9F9A-C575B439CC43}" type="slidenum">
              <a:rPr lang="zh-CN" altLang="en-US" smtClean="0"/>
              <a:t>75</a:t>
            </a:fld>
            <a:endParaRPr lang="zh-CN" altLang="en-US"/>
          </a:p>
        </p:txBody>
      </p:sp>
    </p:spTree>
    <p:extLst>
      <p:ext uri="{BB962C8B-B14F-4D97-AF65-F5344CB8AC3E}">
        <p14:creationId xmlns:p14="http://schemas.microsoft.com/office/powerpoint/2010/main" val="27549862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BB93-B785-DAE7-CFFA-16D643449DDE}"/>
              </a:ext>
            </a:extLst>
          </p:cNvPr>
          <p:cNvSpPr>
            <a:spLocks noGrp="1"/>
          </p:cNvSpPr>
          <p:nvPr>
            <p:ph type="title"/>
          </p:nvPr>
        </p:nvSpPr>
        <p:spPr/>
        <p:txBody>
          <a:bodyPr/>
          <a:lstStyle/>
          <a:p>
            <a:r>
              <a:rPr lang="en-US" altLang="zh-CN" dirty="0"/>
              <a:t>Research Scope</a:t>
            </a:r>
            <a:endParaRPr lang="zh-CN" altLang="en-US" dirty="0"/>
          </a:p>
        </p:txBody>
      </p:sp>
      <p:sp>
        <p:nvSpPr>
          <p:cNvPr id="3" name="内容占位符 2">
            <a:extLst>
              <a:ext uri="{FF2B5EF4-FFF2-40B4-BE49-F238E27FC236}">
                <a16:creationId xmlns:a16="http://schemas.microsoft.com/office/drawing/2014/main" id="{7582F2E6-8C93-B9E1-8AC6-3E2E7985AB0F}"/>
              </a:ext>
            </a:extLst>
          </p:cNvPr>
          <p:cNvSpPr>
            <a:spLocks noGrp="1"/>
          </p:cNvSpPr>
          <p:nvPr>
            <p:ph idx="1"/>
          </p:nvPr>
        </p:nvSpPr>
        <p:spPr/>
        <p:txBody>
          <a:bodyPr>
            <a:normAutofit fontScale="92500" lnSpcReduction="10000"/>
          </a:bodyPr>
          <a:lstStyle/>
          <a:p>
            <a:r>
              <a:rPr lang="en-US" altLang="zh-CN" b="1" dirty="0"/>
              <a:t>We do not consider:</a:t>
            </a:r>
          </a:p>
          <a:p>
            <a:pPr marL="457200" indent="-457200">
              <a:buFont typeface="Arial" panose="020B0604020202020204" pitchFamily="34" charset="0"/>
              <a:buChar char="•"/>
            </a:pPr>
            <a:r>
              <a:rPr lang="en-US" altLang="zh-CN" i="1" dirty="0"/>
              <a:t>ML and CPS</a:t>
            </a:r>
            <a:r>
              <a:rPr lang="en-US" altLang="zh-CN" dirty="0"/>
              <a:t>: requires significant changes in formalisms and approaches, e.g., probabilistic models and statistical model checking.</a:t>
            </a:r>
          </a:p>
          <a:p>
            <a:pPr marL="457200" indent="-457200">
              <a:buFont typeface="Arial" panose="020B0604020202020204" pitchFamily="34" charset="0"/>
              <a:buChar char="•"/>
            </a:pPr>
            <a:r>
              <a:rPr lang="en-US" altLang="zh-CN" i="1" dirty="0"/>
              <a:t>Other types of uncertainties (deviations)</a:t>
            </a:r>
            <a:r>
              <a:rPr lang="en-US" altLang="zh-CN" dirty="0"/>
              <a:t>: unknown events, the probability associated to an event, etc.</a:t>
            </a:r>
          </a:p>
          <a:p>
            <a:pPr marL="457200" indent="-457200">
              <a:buFont typeface="Arial" panose="020B0604020202020204" pitchFamily="34" charset="0"/>
              <a:buChar char="•"/>
            </a:pPr>
            <a:r>
              <a:rPr lang="en-US" altLang="zh-CN" i="1" dirty="0"/>
              <a:t>Liveness</a:t>
            </a:r>
            <a:r>
              <a:rPr lang="en-US" altLang="zh-CN" dirty="0"/>
              <a:t>: requires significant different approaches, e.g., demanding adding retries for a protocol.</a:t>
            </a:r>
          </a:p>
          <a:p>
            <a:pPr marL="457200" indent="-457200">
              <a:buFont typeface="Arial" panose="020B0604020202020204" pitchFamily="34" charset="0"/>
              <a:buChar char="•"/>
            </a:pPr>
            <a:r>
              <a:rPr lang="en-US" altLang="zh-CN" i="1" dirty="0"/>
              <a:t>Evaluation of the tool</a:t>
            </a:r>
            <a:r>
              <a:rPr lang="en-US" altLang="zh-CN" dirty="0"/>
              <a:t>, Fortis, w.r.t. other quality attributes such as usability and extensibility.</a:t>
            </a:r>
            <a:endParaRPr lang="zh-CN" altLang="en-US" dirty="0"/>
          </a:p>
        </p:txBody>
      </p:sp>
      <p:sp>
        <p:nvSpPr>
          <p:cNvPr id="4" name="灯片编号占位符 3">
            <a:extLst>
              <a:ext uri="{FF2B5EF4-FFF2-40B4-BE49-F238E27FC236}">
                <a16:creationId xmlns:a16="http://schemas.microsoft.com/office/drawing/2014/main" id="{CE68B593-292F-D91B-72CF-5C02B1410D69}"/>
              </a:ext>
            </a:extLst>
          </p:cNvPr>
          <p:cNvSpPr>
            <a:spLocks noGrp="1"/>
          </p:cNvSpPr>
          <p:nvPr>
            <p:ph type="sldNum" sz="quarter" idx="12"/>
          </p:nvPr>
        </p:nvSpPr>
        <p:spPr/>
        <p:txBody>
          <a:bodyPr/>
          <a:lstStyle/>
          <a:p>
            <a:fld id="{74A724E5-CF81-458D-9F9A-C575B439CC43}" type="slidenum">
              <a:rPr lang="zh-CN" altLang="en-US" smtClean="0"/>
              <a:t>76</a:t>
            </a:fld>
            <a:endParaRPr lang="zh-CN" altLang="en-US"/>
          </a:p>
        </p:txBody>
      </p:sp>
    </p:spTree>
    <p:extLst>
      <p:ext uri="{BB962C8B-B14F-4D97-AF65-F5344CB8AC3E}">
        <p14:creationId xmlns:p14="http://schemas.microsoft.com/office/powerpoint/2010/main" val="18599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98928-1730-833B-F36A-761E4A2E5702}"/>
              </a:ext>
            </a:extLst>
          </p:cNvPr>
          <p:cNvSpPr>
            <a:spLocks noGrp="1"/>
          </p:cNvSpPr>
          <p:nvPr>
            <p:ph type="title"/>
          </p:nvPr>
        </p:nvSpPr>
        <p:spPr/>
        <p:txBody>
          <a:bodyPr/>
          <a:lstStyle/>
          <a:p>
            <a:r>
              <a:rPr lang="en-US" altLang="zh-CN" dirty="0"/>
              <a:t>Progress and Plan</a:t>
            </a:r>
            <a:endParaRPr lang="zh-CN" altLang="en-US" dirty="0"/>
          </a:p>
        </p:txBody>
      </p:sp>
      <p:graphicFrame>
        <p:nvGraphicFramePr>
          <p:cNvPr id="5" name="内容占位符 4">
            <a:extLst>
              <a:ext uri="{FF2B5EF4-FFF2-40B4-BE49-F238E27FC236}">
                <a16:creationId xmlns:a16="http://schemas.microsoft.com/office/drawing/2014/main" id="{6DCA1169-8822-7EB4-90CA-59B26B1C48B3}"/>
              </a:ext>
            </a:extLst>
          </p:cNvPr>
          <p:cNvGraphicFramePr>
            <a:graphicFrameLocks noGrp="1"/>
          </p:cNvGraphicFramePr>
          <p:nvPr>
            <p:ph idx="1"/>
            <p:extLst>
              <p:ext uri="{D42A27DB-BD31-4B8C-83A1-F6EECF244321}">
                <p14:modId xmlns:p14="http://schemas.microsoft.com/office/powerpoint/2010/main" val="3190388708"/>
              </p:ext>
            </p:extLst>
          </p:nvPr>
        </p:nvGraphicFramePr>
        <p:xfrm>
          <a:off x="838200" y="1690687"/>
          <a:ext cx="10515597" cy="4484230"/>
        </p:xfrm>
        <a:graphic>
          <a:graphicData uri="http://schemas.openxmlformats.org/drawingml/2006/table">
            <a:tbl>
              <a:tblPr firstRow="1" bandRow="1">
                <a:tableStyleId>{5C22544A-7EE6-4342-B048-85BDC9FD1C3A}</a:tableStyleId>
              </a:tblPr>
              <a:tblGrid>
                <a:gridCol w="1668236">
                  <a:extLst>
                    <a:ext uri="{9D8B030D-6E8A-4147-A177-3AD203B41FA5}">
                      <a16:colId xmlns:a16="http://schemas.microsoft.com/office/drawing/2014/main" val="229285992"/>
                    </a:ext>
                  </a:extLst>
                </a:gridCol>
                <a:gridCol w="6523264">
                  <a:extLst>
                    <a:ext uri="{9D8B030D-6E8A-4147-A177-3AD203B41FA5}">
                      <a16:colId xmlns:a16="http://schemas.microsoft.com/office/drawing/2014/main" val="145493780"/>
                    </a:ext>
                  </a:extLst>
                </a:gridCol>
                <a:gridCol w="2324097">
                  <a:extLst>
                    <a:ext uri="{9D8B030D-6E8A-4147-A177-3AD203B41FA5}">
                      <a16:colId xmlns:a16="http://schemas.microsoft.com/office/drawing/2014/main" val="970712945"/>
                    </a:ext>
                  </a:extLst>
                </a:gridCol>
              </a:tblGrid>
              <a:tr h="475326">
                <a:tc>
                  <a:txBody>
                    <a:bodyPr/>
                    <a:lstStyle/>
                    <a:p>
                      <a:endParaRPr lang="zh-CN" altLang="en-US" sz="2000" dirty="0"/>
                    </a:p>
                  </a:txBody>
                  <a:tcPr/>
                </a:tc>
                <a:tc>
                  <a:txBody>
                    <a:bodyPr/>
                    <a:lstStyle/>
                    <a:p>
                      <a:r>
                        <a:rPr lang="en-US" altLang="zh-CN" sz="2000" dirty="0"/>
                        <a:t>Description</a:t>
                      </a:r>
                      <a:endParaRPr lang="zh-CN" altLang="en-US" sz="2000" dirty="0"/>
                    </a:p>
                  </a:txBody>
                  <a:tcPr/>
                </a:tc>
                <a:tc>
                  <a:txBody>
                    <a:bodyPr/>
                    <a:lstStyle/>
                    <a:p>
                      <a:r>
                        <a:rPr lang="en-US" altLang="zh-CN" sz="2000" dirty="0"/>
                        <a:t>Est. Time Remains</a:t>
                      </a:r>
                      <a:endParaRPr lang="zh-CN" altLang="en-US" sz="2000" dirty="0"/>
                    </a:p>
                  </a:txBody>
                  <a:tcPr/>
                </a:tc>
                <a:extLst>
                  <a:ext uri="{0D108BD9-81ED-4DB2-BD59-A6C34878D82A}">
                    <a16:rowId xmlns:a16="http://schemas.microsoft.com/office/drawing/2014/main" val="3463175865"/>
                  </a:ext>
                </a:extLst>
              </a:tr>
              <a:tr h="501113">
                <a:tc rowSpan="4">
                  <a:txBody>
                    <a:bodyPr/>
                    <a:lstStyle/>
                    <a:p>
                      <a:pPr algn="ctr"/>
                      <a:r>
                        <a:rPr lang="en-US" altLang="zh-CN" sz="2000" b="1" dirty="0">
                          <a:solidFill>
                            <a:schemeClr val="tx1"/>
                          </a:solidFill>
                        </a:rPr>
                        <a:t>Must-Haves</a:t>
                      </a:r>
                      <a:endParaRPr lang="zh-CN" altLang="en-US" sz="2000" b="1" dirty="0">
                        <a:solidFill>
                          <a:schemeClr val="tx1"/>
                        </a:solidFill>
                      </a:endParaRPr>
                    </a:p>
                  </a:txBody>
                  <a:tcPr anchor="ctr">
                    <a:solidFill>
                      <a:schemeClr val="bg1">
                        <a:lumMod val="95000"/>
                      </a:schemeClr>
                    </a:solidFill>
                  </a:tcPr>
                </a:tc>
                <a:tc>
                  <a:txBody>
                    <a:bodyPr/>
                    <a:lstStyle/>
                    <a:p>
                      <a:r>
                        <a:rPr lang="en-US" altLang="zh-CN" sz="2000" dirty="0">
                          <a:solidFill>
                            <a:schemeClr val="tx1"/>
                          </a:solidFill>
                        </a:rPr>
                        <a:t>A behavioral notion of software robustness based on LTS.</a:t>
                      </a:r>
                      <a:endParaRPr lang="zh-CN" altLang="en-US" sz="2000" dirty="0">
                        <a:solidFill>
                          <a:schemeClr val="tx1"/>
                        </a:solidFill>
                      </a:endParaRPr>
                    </a:p>
                  </a:txBody>
                  <a:tcPr>
                    <a:solidFill>
                      <a:schemeClr val="accent6">
                        <a:lumMod val="40000"/>
                        <a:lumOff val="60000"/>
                      </a:schemeClr>
                    </a:solidFill>
                  </a:tcPr>
                </a:tc>
                <a:tc>
                  <a:txBody>
                    <a:bodyPr/>
                    <a:lstStyle/>
                    <a:p>
                      <a:pPr algn="r"/>
                      <a:r>
                        <a:rPr lang="en-US" altLang="zh-CN" sz="2000" dirty="0">
                          <a:solidFill>
                            <a:schemeClr val="tx1"/>
                          </a:solidFill>
                        </a:rPr>
                        <a:t>Completed</a:t>
                      </a:r>
                      <a:endParaRPr lang="zh-CN" altLang="en-US" sz="2000" dirty="0">
                        <a:solidFill>
                          <a:schemeClr val="tx1"/>
                        </a:solidFill>
                      </a:endParaRPr>
                    </a:p>
                  </a:txBody>
                  <a:tcPr anchor="ctr">
                    <a:solidFill>
                      <a:schemeClr val="accent6">
                        <a:lumMod val="40000"/>
                        <a:lumOff val="60000"/>
                      </a:schemeClr>
                    </a:solidFill>
                  </a:tcPr>
                </a:tc>
                <a:extLst>
                  <a:ext uri="{0D108BD9-81ED-4DB2-BD59-A6C34878D82A}">
                    <a16:rowId xmlns:a16="http://schemas.microsoft.com/office/drawing/2014/main" val="3940976627"/>
                  </a:ext>
                </a:extLst>
              </a:tr>
              <a:tr h="501113">
                <a:tc vMerge="1">
                  <a:txBody>
                    <a:bodyPr/>
                    <a:lstStyle/>
                    <a:p>
                      <a:endParaRPr lang="zh-CN" altLang="en-US" dirty="0"/>
                    </a:p>
                  </a:txBody>
                  <a:tcPr/>
                </a:tc>
                <a:tc>
                  <a:txBody>
                    <a:bodyPr/>
                    <a:lstStyle/>
                    <a:p>
                      <a:r>
                        <a:rPr lang="en-US" altLang="zh-CN" sz="2000" dirty="0">
                          <a:solidFill>
                            <a:schemeClr val="tx1"/>
                          </a:solidFill>
                        </a:rPr>
                        <a:t>The computation of robustness </a:t>
                      </a:r>
                      <a:r>
                        <a:rPr lang="en-US" altLang="zh-CN" sz="2000" dirty="0" err="1">
                          <a:solidFill>
                            <a:schemeClr val="tx1"/>
                          </a:solidFill>
                        </a:rPr>
                        <a:t>w.r.t.</a:t>
                      </a:r>
                      <a:r>
                        <a:rPr lang="en-US" altLang="zh-CN" sz="2000" dirty="0">
                          <a:solidFill>
                            <a:schemeClr val="tx1"/>
                          </a:solidFill>
                        </a:rPr>
                        <a:t> safety properties</a:t>
                      </a:r>
                      <a:endParaRPr lang="zh-CN" altLang="en-US" sz="2000" dirty="0">
                        <a:solidFill>
                          <a:schemeClr val="tx1"/>
                        </a:solidFill>
                      </a:endParaRPr>
                    </a:p>
                  </a:txBody>
                  <a:tcPr>
                    <a:solidFill>
                      <a:schemeClr val="accent6">
                        <a:lumMod val="40000"/>
                        <a:lumOff val="60000"/>
                      </a:schemeClr>
                    </a:solidFill>
                  </a:tcPr>
                </a:tc>
                <a:tc>
                  <a:txBody>
                    <a:bodyPr/>
                    <a:lstStyle/>
                    <a:p>
                      <a:pPr algn="r"/>
                      <a:r>
                        <a:rPr lang="en-US" altLang="zh-CN" sz="2000" dirty="0">
                          <a:solidFill>
                            <a:schemeClr val="tx1"/>
                          </a:solidFill>
                        </a:rPr>
                        <a:t>Completed</a:t>
                      </a:r>
                      <a:endParaRPr lang="zh-CN" altLang="en-US" sz="2000" dirty="0">
                        <a:solidFill>
                          <a:schemeClr val="tx1"/>
                        </a:solidFill>
                      </a:endParaRPr>
                    </a:p>
                  </a:txBody>
                  <a:tcPr anchor="ctr">
                    <a:solidFill>
                      <a:schemeClr val="accent6">
                        <a:lumMod val="40000"/>
                        <a:lumOff val="60000"/>
                      </a:schemeClr>
                    </a:solidFill>
                  </a:tcPr>
                </a:tc>
                <a:extLst>
                  <a:ext uri="{0D108BD9-81ED-4DB2-BD59-A6C34878D82A}">
                    <a16:rowId xmlns:a16="http://schemas.microsoft.com/office/drawing/2014/main" val="1722034788"/>
                  </a:ext>
                </a:extLst>
              </a:tr>
              <a:tr h="501113">
                <a:tc vMerge="1">
                  <a:txBody>
                    <a:bodyPr/>
                    <a:lstStyle/>
                    <a:p>
                      <a:endParaRPr lang="zh-CN" altLang="en-US" dirty="0"/>
                    </a:p>
                  </a:txBody>
                  <a:tcPr/>
                </a:tc>
                <a:tc>
                  <a:txBody>
                    <a:bodyPr/>
                    <a:lstStyle/>
                    <a:p>
                      <a:r>
                        <a:rPr lang="en-US" altLang="zh-CN" sz="2000" dirty="0">
                          <a:solidFill>
                            <a:schemeClr val="tx1"/>
                          </a:solidFill>
                        </a:rPr>
                        <a:t>Robustification by control.</a:t>
                      </a:r>
                      <a:endParaRPr lang="zh-CN" altLang="en-US" sz="2000" dirty="0">
                        <a:solidFill>
                          <a:schemeClr val="tx1"/>
                        </a:solidFill>
                      </a:endParaRPr>
                    </a:p>
                  </a:txBody>
                  <a:tcPr>
                    <a:solidFill>
                      <a:schemeClr val="accent6">
                        <a:lumMod val="40000"/>
                        <a:lumOff val="60000"/>
                      </a:schemeClr>
                    </a:solidFill>
                  </a:tcPr>
                </a:tc>
                <a:tc>
                  <a:txBody>
                    <a:bodyPr/>
                    <a:lstStyle/>
                    <a:p>
                      <a:pPr algn="r"/>
                      <a:r>
                        <a:rPr lang="en-US" altLang="zh-CN" sz="2000" dirty="0">
                          <a:solidFill>
                            <a:schemeClr val="tx1"/>
                          </a:solidFill>
                        </a:rPr>
                        <a:t>Completed</a:t>
                      </a:r>
                      <a:endParaRPr lang="zh-CN" altLang="en-US" sz="2000" dirty="0">
                        <a:solidFill>
                          <a:schemeClr val="tx1"/>
                        </a:solidFill>
                      </a:endParaRPr>
                    </a:p>
                  </a:txBody>
                  <a:tcPr anchor="ctr">
                    <a:solidFill>
                      <a:schemeClr val="accent6">
                        <a:lumMod val="40000"/>
                        <a:lumOff val="60000"/>
                      </a:schemeClr>
                    </a:solidFill>
                  </a:tcPr>
                </a:tc>
                <a:extLst>
                  <a:ext uri="{0D108BD9-81ED-4DB2-BD59-A6C34878D82A}">
                    <a16:rowId xmlns:a16="http://schemas.microsoft.com/office/drawing/2014/main" val="1900823389"/>
                  </a:ext>
                </a:extLst>
              </a:tr>
              <a:tr h="501113">
                <a:tc vMerge="1">
                  <a:txBody>
                    <a:bodyPr/>
                    <a:lstStyle/>
                    <a:p>
                      <a:endParaRPr lang="zh-CN" altLang="en-US" dirty="0"/>
                    </a:p>
                  </a:txBody>
                  <a:tcPr/>
                </a:tc>
                <a:tc>
                  <a:txBody>
                    <a:bodyPr/>
                    <a:lstStyle/>
                    <a:p>
                      <a:r>
                        <a:rPr lang="en-US" altLang="zh-CN" sz="2000" dirty="0">
                          <a:solidFill>
                            <a:schemeClr val="tx1"/>
                          </a:solidFill>
                        </a:rPr>
                        <a:t>Robustification by specification weakening.</a:t>
                      </a:r>
                      <a:endParaRPr lang="zh-CN" altLang="en-US" sz="2000" dirty="0">
                        <a:solidFill>
                          <a:schemeClr val="tx1"/>
                        </a:solidFill>
                      </a:endParaRPr>
                    </a:p>
                  </a:txBody>
                  <a:tcPr>
                    <a:solidFill>
                      <a:schemeClr val="accent2">
                        <a:lumMod val="40000"/>
                        <a:lumOff val="60000"/>
                      </a:schemeClr>
                    </a:solidFill>
                  </a:tcPr>
                </a:tc>
                <a:tc>
                  <a:txBody>
                    <a:bodyPr/>
                    <a:lstStyle/>
                    <a:p>
                      <a:pPr algn="r"/>
                      <a:r>
                        <a:rPr lang="en-US" altLang="zh-CN" sz="2000" dirty="0">
                          <a:solidFill>
                            <a:schemeClr val="tx1"/>
                          </a:solidFill>
                        </a:rPr>
                        <a:t>3 months</a:t>
                      </a:r>
                      <a:endParaRPr lang="zh-CN" altLang="en-US" sz="2000" dirty="0">
                        <a:solidFill>
                          <a:schemeClr val="tx1"/>
                        </a:solidFill>
                      </a:endParaRPr>
                    </a:p>
                  </a:txBody>
                  <a:tcPr anchor="ctr">
                    <a:solidFill>
                      <a:schemeClr val="accent2">
                        <a:lumMod val="40000"/>
                        <a:lumOff val="60000"/>
                      </a:schemeClr>
                    </a:solidFill>
                  </a:tcPr>
                </a:tc>
                <a:extLst>
                  <a:ext uri="{0D108BD9-81ED-4DB2-BD59-A6C34878D82A}">
                    <a16:rowId xmlns:a16="http://schemas.microsoft.com/office/drawing/2014/main" val="2349951409"/>
                  </a:ext>
                </a:extLst>
              </a:tr>
              <a:tr h="501113">
                <a:tc rowSpan="2">
                  <a:txBody>
                    <a:bodyPr/>
                    <a:lstStyle/>
                    <a:p>
                      <a:pPr algn="ctr"/>
                      <a:r>
                        <a:rPr lang="en-US" altLang="zh-CN" sz="2000" b="1" dirty="0">
                          <a:solidFill>
                            <a:schemeClr val="tx1"/>
                          </a:solidFill>
                        </a:rPr>
                        <a:t>May-Haves</a:t>
                      </a:r>
                      <a:endParaRPr lang="zh-CN" altLang="en-US" sz="2000" b="1" dirty="0">
                        <a:solidFill>
                          <a:schemeClr val="tx1"/>
                        </a:solidFill>
                      </a:endParaRPr>
                    </a:p>
                  </a:txBody>
                  <a:tcPr anchor="ctr">
                    <a:solidFill>
                      <a:schemeClr val="bg1">
                        <a:lumMod val="95000"/>
                      </a:schemeClr>
                    </a:solidFill>
                  </a:tcPr>
                </a:tc>
                <a:tc>
                  <a:txBody>
                    <a:bodyPr/>
                    <a:lstStyle/>
                    <a:p>
                      <a:r>
                        <a:rPr lang="en-US" altLang="zh-CN" sz="2000" dirty="0">
                          <a:solidFill>
                            <a:schemeClr val="tx1"/>
                          </a:solidFill>
                        </a:rPr>
                        <a:t>Evaluation over a large-scale, real-world system.</a:t>
                      </a:r>
                      <a:endParaRPr lang="zh-CN" altLang="en-US" sz="2000" dirty="0">
                        <a:solidFill>
                          <a:schemeClr val="tx1"/>
                        </a:solidFill>
                      </a:endParaRPr>
                    </a:p>
                  </a:txBody>
                  <a:tcPr>
                    <a:solidFill>
                      <a:srgbClr val="FFFF99"/>
                    </a:solidFill>
                  </a:tcPr>
                </a:tc>
                <a:tc>
                  <a:txBody>
                    <a:bodyPr/>
                    <a:lstStyle/>
                    <a:p>
                      <a:pPr algn="r"/>
                      <a:r>
                        <a:rPr lang="en-US" altLang="zh-CN" sz="2000" dirty="0">
                          <a:solidFill>
                            <a:schemeClr val="tx1"/>
                          </a:solidFill>
                        </a:rPr>
                        <a:t>3+ months</a:t>
                      </a:r>
                      <a:endParaRPr lang="zh-CN" altLang="en-US" sz="2000" dirty="0">
                        <a:solidFill>
                          <a:schemeClr val="tx1"/>
                        </a:solidFill>
                      </a:endParaRPr>
                    </a:p>
                  </a:txBody>
                  <a:tcPr anchor="ctr">
                    <a:solidFill>
                      <a:srgbClr val="FFFF99"/>
                    </a:solidFill>
                  </a:tcPr>
                </a:tc>
                <a:extLst>
                  <a:ext uri="{0D108BD9-81ED-4DB2-BD59-A6C34878D82A}">
                    <a16:rowId xmlns:a16="http://schemas.microsoft.com/office/drawing/2014/main" val="653553986"/>
                  </a:ext>
                </a:extLst>
              </a:tr>
              <a:tr h="501113">
                <a:tc vMerge="1">
                  <a:txBody>
                    <a:bodyPr/>
                    <a:lstStyle/>
                    <a:p>
                      <a:endParaRPr lang="zh-CN" altLang="en-US" dirty="0"/>
                    </a:p>
                  </a:txBody>
                  <a:tcPr/>
                </a:tc>
                <a:tc>
                  <a:txBody>
                    <a:bodyPr/>
                    <a:lstStyle/>
                    <a:p>
                      <a:r>
                        <a:rPr lang="en-US" altLang="zh-CN" sz="2000" dirty="0">
                          <a:solidFill>
                            <a:schemeClr val="tx1"/>
                          </a:solidFill>
                        </a:rPr>
                        <a:t>Improving and evaluating the quality of </a:t>
                      </a:r>
                      <a:r>
                        <a:rPr lang="en-US" altLang="zh-CN" sz="2000" i="1" dirty="0">
                          <a:solidFill>
                            <a:schemeClr val="tx1"/>
                          </a:solidFill>
                        </a:rPr>
                        <a:t>Fortis.</a:t>
                      </a:r>
                      <a:endParaRPr lang="zh-CN" altLang="en-US" sz="2000" i="1" dirty="0">
                        <a:solidFill>
                          <a:schemeClr val="tx1"/>
                        </a:solidFill>
                      </a:endParaRPr>
                    </a:p>
                  </a:txBody>
                  <a:tcPr>
                    <a:solidFill>
                      <a:srgbClr val="FFFF99"/>
                    </a:solidFill>
                  </a:tcPr>
                </a:tc>
                <a:tc>
                  <a:txBody>
                    <a:bodyPr/>
                    <a:lstStyle/>
                    <a:p>
                      <a:pPr algn="r"/>
                      <a:r>
                        <a:rPr lang="en-US" altLang="zh-CN" sz="2000" dirty="0">
                          <a:solidFill>
                            <a:schemeClr val="tx1"/>
                          </a:solidFill>
                        </a:rPr>
                        <a:t>2+ months</a:t>
                      </a:r>
                      <a:endParaRPr lang="zh-CN" altLang="en-US" sz="2000" dirty="0">
                        <a:solidFill>
                          <a:schemeClr val="tx1"/>
                        </a:solidFill>
                      </a:endParaRPr>
                    </a:p>
                  </a:txBody>
                  <a:tcPr anchor="ctr">
                    <a:solidFill>
                      <a:srgbClr val="FFFF99"/>
                    </a:solidFill>
                  </a:tcPr>
                </a:tc>
                <a:extLst>
                  <a:ext uri="{0D108BD9-81ED-4DB2-BD59-A6C34878D82A}">
                    <a16:rowId xmlns:a16="http://schemas.microsoft.com/office/drawing/2014/main" val="4184292071"/>
                  </a:ext>
                </a:extLst>
              </a:tr>
              <a:tr h="501113">
                <a:tc rowSpan="2">
                  <a:txBody>
                    <a:bodyPr/>
                    <a:lstStyle/>
                    <a:p>
                      <a:pPr algn="ctr"/>
                      <a:r>
                        <a:rPr lang="en-US" altLang="zh-CN" sz="2000" b="1" dirty="0">
                          <a:solidFill>
                            <a:schemeClr val="tx1"/>
                          </a:solidFill>
                        </a:rPr>
                        <a:t>Won’t-Haves</a:t>
                      </a:r>
                      <a:endParaRPr lang="zh-CN" altLang="en-US" sz="2000" b="1" dirty="0">
                        <a:solidFill>
                          <a:schemeClr val="tx1"/>
                        </a:solidFill>
                      </a:endParaRPr>
                    </a:p>
                  </a:txBody>
                  <a:tcPr anchor="ctr">
                    <a:solidFill>
                      <a:schemeClr val="bg1">
                        <a:lumMod val="95000"/>
                      </a:schemeClr>
                    </a:solidFill>
                  </a:tcPr>
                </a:tc>
                <a:tc>
                  <a:txBody>
                    <a:bodyPr/>
                    <a:lstStyle/>
                    <a:p>
                      <a:r>
                        <a:rPr lang="en-US" altLang="zh-CN" sz="2000" dirty="0">
                          <a:solidFill>
                            <a:schemeClr val="tx1"/>
                          </a:solidFill>
                        </a:rPr>
                        <a:t>Robustness w.r.t. liveness properties.</a:t>
                      </a:r>
                      <a:endParaRPr lang="zh-CN" altLang="en-US" sz="2000" dirty="0">
                        <a:solidFill>
                          <a:schemeClr val="tx1"/>
                        </a:solidFill>
                      </a:endParaRPr>
                    </a:p>
                  </a:txBody>
                  <a:tcPr>
                    <a:solidFill>
                      <a:schemeClr val="bg2">
                        <a:lumMod val="75000"/>
                      </a:schemeClr>
                    </a:solidFill>
                  </a:tcPr>
                </a:tc>
                <a:tc>
                  <a:txBody>
                    <a:bodyPr/>
                    <a:lstStyle/>
                    <a:p>
                      <a:pPr algn="r"/>
                      <a:r>
                        <a:rPr lang="en-US" altLang="zh-CN" sz="2000" dirty="0">
                          <a:solidFill>
                            <a:schemeClr val="tx1"/>
                          </a:solidFill>
                        </a:rPr>
                        <a:t>N/A</a:t>
                      </a:r>
                      <a:endParaRPr lang="zh-CN" altLang="en-US" sz="2000" dirty="0">
                        <a:solidFill>
                          <a:schemeClr val="tx1"/>
                        </a:solidFill>
                      </a:endParaRPr>
                    </a:p>
                  </a:txBody>
                  <a:tcPr anchor="ctr">
                    <a:solidFill>
                      <a:schemeClr val="bg2">
                        <a:lumMod val="75000"/>
                      </a:schemeClr>
                    </a:solidFill>
                  </a:tcPr>
                </a:tc>
                <a:extLst>
                  <a:ext uri="{0D108BD9-81ED-4DB2-BD59-A6C34878D82A}">
                    <a16:rowId xmlns:a16="http://schemas.microsoft.com/office/drawing/2014/main" val="2191225485"/>
                  </a:ext>
                </a:extLst>
              </a:tr>
              <a:tr h="501113">
                <a:tc vMerge="1">
                  <a:txBody>
                    <a:bodyPr/>
                    <a:lstStyle/>
                    <a:p>
                      <a:endParaRPr lang="zh-CN" altLang="en-US" dirty="0"/>
                    </a:p>
                  </a:txBody>
                  <a:tcPr/>
                </a:tc>
                <a:tc>
                  <a:txBody>
                    <a:bodyPr/>
                    <a:lstStyle/>
                    <a:p>
                      <a:r>
                        <a:rPr lang="en-US" altLang="zh-CN" sz="2000" dirty="0">
                          <a:solidFill>
                            <a:schemeClr val="tx1"/>
                          </a:solidFill>
                        </a:rPr>
                        <a:t>Robustness w.r.t. ML systems or CPS.</a:t>
                      </a:r>
                      <a:endParaRPr lang="zh-CN" altLang="en-US" sz="2000" dirty="0">
                        <a:solidFill>
                          <a:schemeClr val="tx1"/>
                        </a:solidFill>
                      </a:endParaRPr>
                    </a:p>
                  </a:txBody>
                  <a:tcPr>
                    <a:solidFill>
                      <a:schemeClr val="bg2">
                        <a:lumMod val="75000"/>
                      </a:schemeClr>
                    </a:solidFill>
                  </a:tcPr>
                </a:tc>
                <a:tc>
                  <a:txBody>
                    <a:bodyPr/>
                    <a:lstStyle/>
                    <a:p>
                      <a:pPr algn="r"/>
                      <a:r>
                        <a:rPr lang="en-US" altLang="zh-CN" sz="2000" dirty="0">
                          <a:solidFill>
                            <a:schemeClr val="tx1"/>
                          </a:solidFill>
                        </a:rPr>
                        <a:t>N/A</a:t>
                      </a:r>
                      <a:endParaRPr lang="zh-CN" altLang="en-US" sz="2000" dirty="0">
                        <a:solidFill>
                          <a:schemeClr val="tx1"/>
                        </a:solidFill>
                      </a:endParaRPr>
                    </a:p>
                  </a:txBody>
                  <a:tcPr anchor="ctr">
                    <a:solidFill>
                      <a:schemeClr val="bg2">
                        <a:lumMod val="75000"/>
                      </a:schemeClr>
                    </a:solidFill>
                  </a:tcPr>
                </a:tc>
                <a:extLst>
                  <a:ext uri="{0D108BD9-81ED-4DB2-BD59-A6C34878D82A}">
                    <a16:rowId xmlns:a16="http://schemas.microsoft.com/office/drawing/2014/main" val="2252581560"/>
                  </a:ext>
                </a:extLst>
              </a:tr>
            </a:tbl>
          </a:graphicData>
        </a:graphic>
      </p:graphicFrame>
      <p:sp>
        <p:nvSpPr>
          <p:cNvPr id="4" name="灯片编号占位符 3">
            <a:extLst>
              <a:ext uri="{FF2B5EF4-FFF2-40B4-BE49-F238E27FC236}">
                <a16:creationId xmlns:a16="http://schemas.microsoft.com/office/drawing/2014/main" id="{139CAEED-D890-2DBF-8FDC-08F4B416BAF6}"/>
              </a:ext>
            </a:extLst>
          </p:cNvPr>
          <p:cNvSpPr>
            <a:spLocks noGrp="1"/>
          </p:cNvSpPr>
          <p:nvPr>
            <p:ph type="sldNum" sz="quarter" idx="12"/>
          </p:nvPr>
        </p:nvSpPr>
        <p:spPr/>
        <p:txBody>
          <a:bodyPr/>
          <a:lstStyle/>
          <a:p>
            <a:fld id="{74A724E5-CF81-458D-9F9A-C575B439CC43}" type="slidenum">
              <a:rPr lang="zh-CN" altLang="en-US" smtClean="0"/>
              <a:t>77</a:t>
            </a:fld>
            <a:endParaRPr lang="zh-CN" altLang="en-US"/>
          </a:p>
        </p:txBody>
      </p:sp>
      <p:graphicFrame>
        <p:nvGraphicFramePr>
          <p:cNvPr id="6" name="表格 5">
            <a:extLst>
              <a:ext uri="{FF2B5EF4-FFF2-40B4-BE49-F238E27FC236}">
                <a16:creationId xmlns:a16="http://schemas.microsoft.com/office/drawing/2014/main" id="{14D2C974-4317-8D51-0AAC-A2014BDBB729}"/>
              </a:ext>
            </a:extLst>
          </p:cNvPr>
          <p:cNvGraphicFramePr>
            <a:graphicFrameLocks noGrp="1"/>
          </p:cNvGraphicFramePr>
          <p:nvPr>
            <p:extLst>
              <p:ext uri="{D42A27DB-BD31-4B8C-83A1-F6EECF244321}">
                <p14:modId xmlns:p14="http://schemas.microsoft.com/office/powerpoint/2010/main" val="2700877134"/>
              </p:ext>
            </p:extLst>
          </p:nvPr>
        </p:nvGraphicFramePr>
        <p:xfrm>
          <a:off x="0" y="-635"/>
          <a:ext cx="12191998" cy="2286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44164191"/>
                    </a:ext>
                  </a:extLst>
                </a:gridCol>
                <a:gridCol w="1741714">
                  <a:extLst>
                    <a:ext uri="{9D8B030D-6E8A-4147-A177-3AD203B41FA5}">
                      <a16:colId xmlns:a16="http://schemas.microsoft.com/office/drawing/2014/main" val="286231576"/>
                    </a:ext>
                  </a:extLst>
                </a:gridCol>
                <a:gridCol w="1741714">
                  <a:extLst>
                    <a:ext uri="{9D8B030D-6E8A-4147-A177-3AD203B41FA5}">
                      <a16:colId xmlns:a16="http://schemas.microsoft.com/office/drawing/2014/main" val="2546981003"/>
                    </a:ext>
                  </a:extLst>
                </a:gridCol>
                <a:gridCol w="1741714">
                  <a:extLst>
                    <a:ext uri="{9D8B030D-6E8A-4147-A177-3AD203B41FA5}">
                      <a16:colId xmlns:a16="http://schemas.microsoft.com/office/drawing/2014/main" val="3687878406"/>
                    </a:ext>
                  </a:extLst>
                </a:gridCol>
                <a:gridCol w="1741714">
                  <a:extLst>
                    <a:ext uri="{9D8B030D-6E8A-4147-A177-3AD203B41FA5}">
                      <a16:colId xmlns:a16="http://schemas.microsoft.com/office/drawing/2014/main" val="28203230"/>
                    </a:ext>
                  </a:extLst>
                </a:gridCol>
                <a:gridCol w="1741714">
                  <a:extLst>
                    <a:ext uri="{9D8B030D-6E8A-4147-A177-3AD203B41FA5}">
                      <a16:colId xmlns:a16="http://schemas.microsoft.com/office/drawing/2014/main" val="4104616340"/>
                    </a:ext>
                  </a:extLst>
                </a:gridCol>
                <a:gridCol w="1741714">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Robustification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en-US" altLang="zh-CN" sz="900" dirty="0">
                          <a:solidFill>
                            <a:schemeClr val="tx1"/>
                          </a:solidFill>
                        </a:rPr>
                        <a:t>Summary</a:t>
                      </a:r>
                      <a:endParaRPr lang="zh-CN" altLang="en-US" sz="9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4046361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B8DFC2-131F-C436-7A95-68821913B07E}"/>
              </a:ext>
            </a:extLst>
          </p:cNvPr>
          <p:cNvSpPr>
            <a:spLocks noGrp="1"/>
          </p:cNvSpPr>
          <p:nvPr>
            <p:ph type="title"/>
          </p:nvPr>
        </p:nvSpPr>
        <p:spPr/>
        <p:txBody>
          <a:bodyPr/>
          <a:lstStyle/>
          <a:p>
            <a:r>
              <a:rPr lang="en-US" altLang="zh-CN" dirty="0"/>
              <a:t>Therac-25 Safety Requirement</a:t>
            </a:r>
            <a:endParaRPr lang="zh-CN" altLang="en-US" dirty="0"/>
          </a:p>
        </p:txBody>
      </p:sp>
      <p:sp>
        <p:nvSpPr>
          <p:cNvPr id="4" name="灯片编号占位符 3">
            <a:extLst>
              <a:ext uri="{FF2B5EF4-FFF2-40B4-BE49-F238E27FC236}">
                <a16:creationId xmlns:a16="http://schemas.microsoft.com/office/drawing/2014/main" id="{1EF77040-FF4D-B42A-4FA1-B5F36E504E1E}"/>
              </a:ext>
            </a:extLst>
          </p:cNvPr>
          <p:cNvSpPr>
            <a:spLocks noGrp="1"/>
          </p:cNvSpPr>
          <p:nvPr>
            <p:ph type="sldNum" sz="quarter" idx="12"/>
          </p:nvPr>
        </p:nvSpPr>
        <p:spPr/>
        <p:txBody>
          <a:bodyPr/>
          <a:lstStyle/>
          <a:p>
            <a:fld id="{74A724E5-CF81-458D-9F9A-C575B439CC43}" type="slidenum">
              <a:rPr lang="zh-CN" altLang="en-US" smtClean="0"/>
              <a:t>8</a:t>
            </a:fld>
            <a:endParaRPr lang="zh-CN" altLang="en-US"/>
          </a:p>
        </p:txBody>
      </p:sp>
      <p:pic>
        <p:nvPicPr>
          <p:cNvPr id="5" name="Image" descr="Image">
            <a:extLst>
              <a:ext uri="{FF2B5EF4-FFF2-40B4-BE49-F238E27FC236}">
                <a16:creationId xmlns:a16="http://schemas.microsoft.com/office/drawing/2014/main" id="{C9434E30-00CA-B79E-0358-7D547ED39135}"/>
              </a:ext>
            </a:extLst>
          </p:cNvPr>
          <p:cNvPicPr>
            <a:picLocks noChangeAspect="1"/>
          </p:cNvPicPr>
          <p:nvPr/>
        </p:nvPicPr>
        <p:blipFill>
          <a:blip r:embed="rId3"/>
          <a:stretch>
            <a:fillRect/>
          </a:stretch>
        </p:blipFill>
        <p:spPr>
          <a:xfrm>
            <a:off x="1765342" y="1690688"/>
            <a:ext cx="8661315" cy="4076680"/>
          </a:xfrm>
          <a:prstGeom prst="rect">
            <a:avLst/>
          </a:prstGeom>
          <a:ln w="12700">
            <a:miter lim="400000"/>
          </a:ln>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B68658C-8C6A-EAFB-705D-9B3584F346B5}"/>
                  </a:ext>
                </a:extLst>
              </p:cNvPr>
              <p:cNvSpPr txBox="1"/>
              <p:nvPr/>
            </p:nvSpPr>
            <p:spPr>
              <a:xfrm>
                <a:off x="838199" y="5767368"/>
                <a:ext cx="9827057" cy="954107"/>
              </a:xfrm>
              <a:prstGeom prst="rect">
                <a:avLst/>
              </a:prstGeom>
              <a:noFill/>
            </p:spPr>
            <p:txBody>
              <a:bodyPr wrap="square" rtlCol="0">
                <a:spAutoFit/>
              </a:bodyPr>
              <a:lstStyle/>
              <a:p>
                <a:r>
                  <a:rPr lang="en-US" altLang="zh-CN" sz="2800" dirty="0"/>
                  <a:t>X-Ray with spreader out-of-place </a:t>
                </a:r>
                <a14:m>
                  <m:oMath xmlns:m="http://schemas.openxmlformats.org/officeDocument/2006/math">
                    <m:r>
                      <a:rPr lang="en-US" altLang="zh-CN" sz="2800" b="0" i="1" smtClean="0">
                        <a:latin typeface="Cambria Math" panose="02040503050406030204" pitchFamily="18" charset="0"/>
                      </a:rPr>
                      <m:t>⇒</m:t>
                    </m:r>
                  </m:oMath>
                </a14:m>
                <a:r>
                  <a:rPr lang="zh-CN" altLang="en-US" sz="2800" dirty="0"/>
                  <a:t> </a:t>
                </a:r>
                <a:r>
                  <a:rPr lang="en-US" altLang="zh-CN" sz="2800" b="1" dirty="0">
                    <a:solidFill>
                      <a:srgbClr val="FF0000"/>
                    </a:solidFill>
                  </a:rPr>
                  <a:t>Over-dose!</a:t>
                </a:r>
              </a:p>
              <a:p>
                <a:r>
                  <a:rPr lang="en-US" altLang="zh-CN" sz="2800" dirty="0"/>
                  <a:t>Fatal injuries in Therac-25</a:t>
                </a:r>
                <a:endParaRPr lang="zh-CN" altLang="en-US" sz="2800" dirty="0"/>
              </a:p>
            </p:txBody>
          </p:sp>
        </mc:Choice>
        <mc:Fallback xmlns="">
          <p:sp>
            <p:nvSpPr>
              <p:cNvPr id="6" name="文本框 5">
                <a:extLst>
                  <a:ext uri="{FF2B5EF4-FFF2-40B4-BE49-F238E27FC236}">
                    <a16:creationId xmlns:a16="http://schemas.microsoft.com/office/drawing/2014/main" id="{4B68658C-8C6A-EAFB-705D-9B3584F346B5}"/>
                  </a:ext>
                </a:extLst>
              </p:cNvPr>
              <p:cNvSpPr txBox="1">
                <a:spLocks noRot="1" noChangeAspect="1" noMove="1" noResize="1" noEditPoints="1" noAdjustHandles="1" noChangeArrowheads="1" noChangeShapeType="1" noTextEdit="1"/>
              </p:cNvSpPr>
              <p:nvPr/>
            </p:nvSpPr>
            <p:spPr>
              <a:xfrm>
                <a:off x="838199" y="5767368"/>
                <a:ext cx="9827057" cy="954107"/>
              </a:xfrm>
              <a:prstGeom prst="rect">
                <a:avLst/>
              </a:prstGeom>
              <a:blipFill>
                <a:blip r:embed="rId4"/>
                <a:stretch>
                  <a:fillRect l="-1240" t="-6369" b="-16561"/>
                </a:stretch>
              </a:blipFill>
            </p:spPr>
            <p:txBody>
              <a:bodyPr/>
              <a:lstStyle/>
              <a:p>
                <a:r>
                  <a:rPr lang="zh-CN" altLang="en-US">
                    <a:noFill/>
                  </a:rPr>
                  <a:t> </a:t>
                </a:r>
              </a:p>
            </p:txBody>
          </p:sp>
        </mc:Fallback>
      </mc:AlternateContent>
      <p:graphicFrame>
        <p:nvGraphicFramePr>
          <p:cNvPr id="3" name="表格 2">
            <a:extLst>
              <a:ext uri="{FF2B5EF4-FFF2-40B4-BE49-F238E27FC236}">
                <a16:creationId xmlns:a16="http://schemas.microsoft.com/office/drawing/2014/main" id="{CD20C7AF-BE1B-C297-BFC9-7E66573962A8}"/>
              </a:ext>
            </a:extLst>
          </p:cNvPr>
          <p:cNvGraphicFramePr>
            <a:graphicFrameLocks noGrp="1"/>
          </p:cNvGraphicFramePr>
          <p:nvPr>
            <p:extLst>
              <p:ext uri="{D42A27DB-BD31-4B8C-83A1-F6EECF244321}">
                <p14:modId xmlns:p14="http://schemas.microsoft.com/office/powerpoint/2010/main" val="472508818"/>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3178517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2EF94A8-AFE7-4CDF-06A2-6E6388B4B659}"/>
              </a:ext>
            </a:extLst>
          </p:cNvPr>
          <p:cNvSpPr>
            <a:spLocks noGrp="1"/>
          </p:cNvSpPr>
          <p:nvPr>
            <p:ph type="title"/>
          </p:nvPr>
        </p:nvSpPr>
        <p:spPr/>
        <p:txBody>
          <a:bodyPr/>
          <a:lstStyle/>
          <a:p>
            <a:r>
              <a:rPr lang="en-US" altLang="zh-CN" dirty="0"/>
              <a:t>Assumed Environment and Deviations</a:t>
            </a:r>
            <a:endParaRPr lang="zh-CN" altLang="en-US" dirty="0"/>
          </a:p>
        </p:txBody>
      </p:sp>
      <p:sp>
        <p:nvSpPr>
          <p:cNvPr id="6" name="文本占位符 5">
            <a:extLst>
              <a:ext uri="{FF2B5EF4-FFF2-40B4-BE49-F238E27FC236}">
                <a16:creationId xmlns:a16="http://schemas.microsoft.com/office/drawing/2014/main" id="{B98B4D94-9365-34A4-26ED-23C03D6893DF}"/>
              </a:ext>
            </a:extLst>
          </p:cNvPr>
          <p:cNvSpPr>
            <a:spLocks noGrp="1"/>
          </p:cNvSpPr>
          <p:nvPr>
            <p:ph type="body" idx="1"/>
          </p:nvPr>
        </p:nvSpPr>
        <p:spPr>
          <a:xfrm>
            <a:off x="839788" y="1681163"/>
            <a:ext cx="5157787" cy="597580"/>
          </a:xfrm>
        </p:spPr>
        <p:txBody>
          <a:bodyPr/>
          <a:lstStyle/>
          <a:p>
            <a:r>
              <a:rPr lang="en-US" altLang="zh-CN" dirty="0"/>
              <a:t>Assumed Env (Operator)</a:t>
            </a:r>
            <a:endParaRPr lang="zh-CN" altLang="en-US" dirty="0"/>
          </a:p>
        </p:txBody>
      </p:sp>
      <p:sp>
        <p:nvSpPr>
          <p:cNvPr id="7" name="内容占位符 6">
            <a:extLst>
              <a:ext uri="{FF2B5EF4-FFF2-40B4-BE49-F238E27FC236}">
                <a16:creationId xmlns:a16="http://schemas.microsoft.com/office/drawing/2014/main" id="{E94E30CD-D75A-B20B-A362-00993FAE527A}"/>
              </a:ext>
            </a:extLst>
          </p:cNvPr>
          <p:cNvSpPr>
            <a:spLocks noGrp="1"/>
          </p:cNvSpPr>
          <p:nvPr>
            <p:ph sz="half" idx="2"/>
          </p:nvPr>
        </p:nvSpPr>
        <p:spPr/>
        <p:txBody>
          <a:bodyPr>
            <a:normAutofit/>
          </a:bodyPr>
          <a:lstStyle/>
          <a:p>
            <a:pPr marL="514350" indent="-514350">
              <a:spcBef>
                <a:spcPts val="1200"/>
              </a:spcBef>
              <a:buFont typeface="+mj-lt"/>
              <a:buAutoNum type="arabicPeriod"/>
            </a:pPr>
            <a:r>
              <a:rPr lang="en-US" altLang="zh-CN" dirty="0"/>
              <a:t>Choose X-ray mode.</a:t>
            </a:r>
          </a:p>
          <a:p>
            <a:pPr marL="1200150" lvl="1" indent="-514350">
              <a:spcBef>
                <a:spcPts val="1200"/>
              </a:spcBef>
              <a:buFont typeface="+mj-lt"/>
              <a:buAutoNum type="alphaLcPeriod"/>
            </a:pPr>
            <a:r>
              <a:rPr lang="en-US" altLang="zh-CN" dirty="0"/>
              <a:t>(Spreader moves in.)</a:t>
            </a:r>
          </a:p>
          <a:p>
            <a:pPr marL="514350" indent="-514350">
              <a:spcBef>
                <a:spcPts val="1200"/>
              </a:spcBef>
              <a:buFont typeface="+mj-lt"/>
              <a:buAutoNum type="arabicPeriod"/>
            </a:pPr>
            <a:r>
              <a:rPr lang="en-US" altLang="zh-CN" dirty="0"/>
              <a:t>Confirm mode.</a:t>
            </a:r>
          </a:p>
          <a:p>
            <a:pPr marL="514350" indent="-514350">
              <a:spcBef>
                <a:spcPts val="1200"/>
              </a:spcBef>
              <a:buFont typeface="+mj-lt"/>
              <a:buAutoNum type="arabicPeriod"/>
            </a:pPr>
            <a:r>
              <a:rPr lang="en-US" altLang="zh-CN" dirty="0"/>
              <a:t>Fire the beam.</a:t>
            </a:r>
          </a:p>
        </p:txBody>
      </p:sp>
      <p:sp>
        <p:nvSpPr>
          <p:cNvPr id="8" name="文本占位符 7">
            <a:extLst>
              <a:ext uri="{FF2B5EF4-FFF2-40B4-BE49-F238E27FC236}">
                <a16:creationId xmlns:a16="http://schemas.microsoft.com/office/drawing/2014/main" id="{1D48D056-858E-360C-6E10-C10F8841B01A}"/>
              </a:ext>
            </a:extLst>
          </p:cNvPr>
          <p:cNvSpPr>
            <a:spLocks noGrp="1"/>
          </p:cNvSpPr>
          <p:nvPr>
            <p:ph type="body" sz="quarter" idx="3"/>
          </p:nvPr>
        </p:nvSpPr>
        <p:spPr>
          <a:xfrm>
            <a:off x="6172200" y="1681163"/>
            <a:ext cx="5183188" cy="597580"/>
          </a:xfrm>
        </p:spPr>
        <p:txBody>
          <a:bodyPr/>
          <a:lstStyle/>
          <a:p>
            <a:r>
              <a:rPr lang="en-US" altLang="zh-CN" dirty="0"/>
              <a:t>Deviation</a:t>
            </a:r>
            <a:endParaRPr lang="zh-CN" altLang="en-US" dirty="0"/>
          </a:p>
        </p:txBody>
      </p:sp>
      <p:sp>
        <p:nvSpPr>
          <p:cNvPr id="9" name="内容占位符 8">
            <a:extLst>
              <a:ext uri="{FF2B5EF4-FFF2-40B4-BE49-F238E27FC236}">
                <a16:creationId xmlns:a16="http://schemas.microsoft.com/office/drawing/2014/main" id="{A5C93597-6C73-7F08-ADC8-F2B840ABA640}"/>
              </a:ext>
            </a:extLst>
          </p:cNvPr>
          <p:cNvSpPr>
            <a:spLocks noGrp="1"/>
          </p:cNvSpPr>
          <p:nvPr>
            <p:ph sz="quarter" idx="4"/>
          </p:nvPr>
        </p:nvSpPr>
        <p:spPr/>
        <p:txBody>
          <a:bodyPr>
            <a:normAutofit/>
          </a:bodyPr>
          <a:lstStyle/>
          <a:p>
            <a:pPr marL="514350" indent="-514350">
              <a:spcBef>
                <a:spcPts val="1200"/>
              </a:spcBef>
              <a:buAutoNum type="arabicPeriod"/>
            </a:pPr>
            <a:r>
              <a:rPr lang="en-US" altLang="zh-CN" dirty="0"/>
              <a:t>Accidentally choose X-ray.</a:t>
            </a:r>
          </a:p>
          <a:p>
            <a:pPr marL="1200150" lvl="1" indent="-514350">
              <a:spcBef>
                <a:spcPts val="1200"/>
              </a:spcBef>
              <a:buFont typeface="+mj-lt"/>
              <a:buAutoNum type="alphaLcPeriod"/>
            </a:pPr>
            <a:r>
              <a:rPr lang="en-US" altLang="zh-CN" dirty="0"/>
              <a:t>(Spreader moves in.)</a:t>
            </a:r>
          </a:p>
          <a:p>
            <a:pPr marL="514350" indent="-514350">
              <a:spcBef>
                <a:spcPts val="1200"/>
              </a:spcBef>
              <a:buAutoNum type="arabicPeriod"/>
            </a:pPr>
            <a:r>
              <a:rPr lang="en-US" altLang="zh-CN" dirty="0"/>
              <a:t>Switch to Electron Beam.</a:t>
            </a:r>
          </a:p>
          <a:p>
            <a:pPr marL="1200150" lvl="1" indent="-514350">
              <a:spcBef>
                <a:spcPts val="1200"/>
              </a:spcBef>
              <a:buFont typeface="+mj-lt"/>
              <a:buAutoNum type="alphaLcPeriod"/>
            </a:pPr>
            <a:r>
              <a:rPr lang="en-US" altLang="zh-CN" dirty="0"/>
              <a:t>(Spreader moves out.)</a:t>
            </a:r>
          </a:p>
          <a:p>
            <a:pPr marL="1200150" lvl="1" indent="-514350">
              <a:spcBef>
                <a:spcPts val="1200"/>
              </a:spcBef>
              <a:buFont typeface="+mj-lt"/>
              <a:buAutoNum type="alphaLcPeriod"/>
            </a:pPr>
            <a:r>
              <a:rPr lang="en-US" altLang="zh-CN" b="1" dirty="0">
                <a:solidFill>
                  <a:srgbClr val="FF0000"/>
                </a:solidFill>
              </a:rPr>
              <a:t>(Mode switch in progress!)</a:t>
            </a:r>
          </a:p>
          <a:p>
            <a:pPr marL="514350" indent="-514350">
              <a:spcBef>
                <a:spcPts val="1200"/>
              </a:spcBef>
              <a:buAutoNum type="arabicPeriod"/>
            </a:pPr>
            <a:r>
              <a:rPr lang="en-US" altLang="zh-CN" dirty="0"/>
              <a:t>Confirm mode.</a:t>
            </a:r>
          </a:p>
          <a:p>
            <a:pPr marL="514350" indent="-514350">
              <a:spcBef>
                <a:spcPts val="1200"/>
              </a:spcBef>
              <a:buAutoNum type="arabicPeriod"/>
            </a:pPr>
            <a:r>
              <a:rPr lang="en-US" altLang="zh-CN" dirty="0"/>
              <a:t>Fire X-ray without spreader.</a:t>
            </a:r>
            <a:endParaRPr lang="zh-CN" altLang="en-US" dirty="0"/>
          </a:p>
        </p:txBody>
      </p:sp>
      <p:sp>
        <p:nvSpPr>
          <p:cNvPr id="4" name="灯片编号占位符 3">
            <a:extLst>
              <a:ext uri="{FF2B5EF4-FFF2-40B4-BE49-F238E27FC236}">
                <a16:creationId xmlns:a16="http://schemas.microsoft.com/office/drawing/2014/main" id="{1E1F4A24-0BEE-A0E4-B82D-BC44FA6E430C}"/>
              </a:ext>
            </a:extLst>
          </p:cNvPr>
          <p:cNvSpPr>
            <a:spLocks noGrp="1"/>
          </p:cNvSpPr>
          <p:nvPr>
            <p:ph type="sldNum" sz="quarter" idx="12"/>
          </p:nvPr>
        </p:nvSpPr>
        <p:spPr/>
        <p:txBody>
          <a:bodyPr/>
          <a:lstStyle/>
          <a:p>
            <a:fld id="{74A724E5-CF81-458D-9F9A-C575B439CC43}" type="slidenum">
              <a:rPr lang="zh-CN" altLang="en-US" smtClean="0"/>
              <a:t>9</a:t>
            </a:fld>
            <a:endParaRPr lang="zh-CN" altLang="en-US"/>
          </a:p>
        </p:txBody>
      </p:sp>
      <p:grpSp>
        <p:nvGrpSpPr>
          <p:cNvPr id="18" name="组合 17">
            <a:extLst>
              <a:ext uri="{FF2B5EF4-FFF2-40B4-BE49-F238E27FC236}">
                <a16:creationId xmlns:a16="http://schemas.microsoft.com/office/drawing/2014/main" id="{D222256D-6E85-FCB1-D813-FBC8627C9F13}"/>
              </a:ext>
            </a:extLst>
          </p:cNvPr>
          <p:cNvGrpSpPr/>
          <p:nvPr/>
        </p:nvGrpSpPr>
        <p:grpSpPr>
          <a:xfrm>
            <a:off x="836612" y="4719637"/>
            <a:ext cx="2780959" cy="914400"/>
            <a:chOff x="863033" y="5629345"/>
            <a:chExt cx="2780959" cy="914400"/>
          </a:xfrm>
        </p:grpSpPr>
        <p:pic>
          <p:nvPicPr>
            <p:cNvPr id="11" name="图形 10" descr="徽章勾号 1 纯色填充">
              <a:extLst>
                <a:ext uri="{FF2B5EF4-FFF2-40B4-BE49-F238E27FC236}">
                  <a16:creationId xmlns:a16="http://schemas.microsoft.com/office/drawing/2014/main" id="{8B7C2210-A187-40AC-1D7B-30338ACDEA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3033" y="5629345"/>
              <a:ext cx="914400" cy="914400"/>
            </a:xfrm>
            <a:prstGeom prst="rect">
              <a:avLst/>
            </a:prstGeom>
          </p:spPr>
        </p:pic>
        <p:sp>
          <p:nvSpPr>
            <p:cNvPr id="14" name="文本框 13">
              <a:extLst>
                <a:ext uri="{FF2B5EF4-FFF2-40B4-BE49-F238E27FC236}">
                  <a16:creationId xmlns:a16="http://schemas.microsoft.com/office/drawing/2014/main" id="{8223F0C4-517D-FA01-8C18-0C8DF671C7CB}"/>
                </a:ext>
              </a:extLst>
            </p:cNvPr>
            <p:cNvSpPr txBox="1"/>
            <p:nvPr/>
          </p:nvSpPr>
          <p:spPr>
            <a:xfrm>
              <a:off x="1800678" y="5794158"/>
              <a:ext cx="1843314" cy="584775"/>
            </a:xfrm>
            <a:prstGeom prst="rect">
              <a:avLst/>
            </a:prstGeom>
            <a:noFill/>
          </p:spPr>
          <p:txBody>
            <a:bodyPr wrap="square" rtlCol="0">
              <a:spAutoFit/>
            </a:bodyPr>
            <a:lstStyle/>
            <a:p>
              <a:r>
                <a:rPr lang="en-US" altLang="zh-CN" sz="3200" b="1" dirty="0"/>
                <a:t>Safe!</a:t>
              </a:r>
              <a:endParaRPr lang="zh-CN" altLang="en-US" sz="3200" dirty="0"/>
            </a:p>
          </p:txBody>
        </p:sp>
      </p:grpSp>
      <p:grpSp>
        <p:nvGrpSpPr>
          <p:cNvPr id="19" name="组合 18">
            <a:extLst>
              <a:ext uri="{FF2B5EF4-FFF2-40B4-BE49-F238E27FC236}">
                <a16:creationId xmlns:a16="http://schemas.microsoft.com/office/drawing/2014/main" id="{5191F4DB-58ED-8FB8-7628-0A41FCFEB721}"/>
              </a:ext>
            </a:extLst>
          </p:cNvPr>
          <p:cNvGrpSpPr/>
          <p:nvPr/>
        </p:nvGrpSpPr>
        <p:grpSpPr>
          <a:xfrm>
            <a:off x="5997575" y="5899150"/>
            <a:ext cx="5113910" cy="914400"/>
            <a:chOff x="6138372" y="5812436"/>
            <a:chExt cx="5113910" cy="914400"/>
          </a:xfrm>
        </p:grpSpPr>
        <p:sp>
          <p:nvSpPr>
            <p:cNvPr id="15" name="文本框 14">
              <a:extLst>
                <a:ext uri="{FF2B5EF4-FFF2-40B4-BE49-F238E27FC236}">
                  <a16:creationId xmlns:a16="http://schemas.microsoft.com/office/drawing/2014/main" id="{1861ADCA-9E8B-2426-E7E4-F0F4D86B8C4D}"/>
                </a:ext>
              </a:extLst>
            </p:cNvPr>
            <p:cNvSpPr txBox="1"/>
            <p:nvPr/>
          </p:nvSpPr>
          <p:spPr>
            <a:xfrm>
              <a:off x="7003790" y="5977248"/>
              <a:ext cx="4248492" cy="584775"/>
            </a:xfrm>
            <a:prstGeom prst="rect">
              <a:avLst/>
            </a:prstGeom>
            <a:noFill/>
          </p:spPr>
          <p:txBody>
            <a:bodyPr wrap="square" rtlCol="0">
              <a:spAutoFit/>
            </a:bodyPr>
            <a:lstStyle/>
            <a:p>
              <a:r>
                <a:rPr lang="en-US" altLang="zh-CN" sz="3200" b="1" dirty="0">
                  <a:solidFill>
                    <a:srgbClr val="FF0000"/>
                  </a:solidFill>
                </a:rPr>
                <a:t>Unsafe and Unrobust!</a:t>
              </a:r>
              <a:endParaRPr lang="zh-CN" altLang="en-US" sz="3200" b="1" dirty="0">
                <a:solidFill>
                  <a:srgbClr val="FF0000"/>
                </a:solidFill>
              </a:endParaRPr>
            </a:p>
          </p:txBody>
        </p:sp>
        <p:pic>
          <p:nvPicPr>
            <p:cNvPr id="17" name="图形 16" descr="关闭 纯色填充">
              <a:extLst>
                <a:ext uri="{FF2B5EF4-FFF2-40B4-BE49-F238E27FC236}">
                  <a16:creationId xmlns:a16="http://schemas.microsoft.com/office/drawing/2014/main" id="{5C09A932-CC0C-4B72-EC45-6C2C576414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38372" y="5812436"/>
              <a:ext cx="914400" cy="914400"/>
            </a:xfrm>
            <a:prstGeom prst="rect">
              <a:avLst/>
            </a:prstGeom>
          </p:spPr>
        </p:pic>
      </p:grpSp>
      <p:sp>
        <p:nvSpPr>
          <p:cNvPr id="2" name="思想气泡: 云 1">
            <a:extLst>
              <a:ext uri="{FF2B5EF4-FFF2-40B4-BE49-F238E27FC236}">
                <a16:creationId xmlns:a16="http://schemas.microsoft.com/office/drawing/2014/main" id="{0C052155-A753-D542-E7F3-CAEBAC7CB387}"/>
              </a:ext>
            </a:extLst>
          </p:cNvPr>
          <p:cNvSpPr/>
          <p:nvPr/>
        </p:nvSpPr>
        <p:spPr>
          <a:xfrm>
            <a:off x="1925637" y="1732979"/>
            <a:ext cx="7987819" cy="4230785"/>
          </a:xfrm>
          <a:prstGeom prst="cloudCallout">
            <a:avLst>
              <a:gd name="adj1" fmla="val -42137"/>
              <a:gd name="adj2" fmla="val 5296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4800" b="1" i="1" dirty="0"/>
              <a:t>How can we build Robust-by-Design software?</a:t>
            </a:r>
            <a:endParaRPr lang="zh-CN" altLang="en-US" sz="4800" b="1" i="1" dirty="0"/>
          </a:p>
        </p:txBody>
      </p:sp>
      <p:graphicFrame>
        <p:nvGraphicFramePr>
          <p:cNvPr id="10" name="表格 9">
            <a:extLst>
              <a:ext uri="{FF2B5EF4-FFF2-40B4-BE49-F238E27FC236}">
                <a16:creationId xmlns:a16="http://schemas.microsoft.com/office/drawing/2014/main" id="{CBB7C96C-FAF9-1155-3A86-DDECF8BE3CA3}"/>
              </a:ext>
            </a:extLst>
          </p:cNvPr>
          <p:cNvGraphicFramePr>
            <a:graphicFrameLocks noGrp="1"/>
          </p:cNvGraphicFramePr>
          <p:nvPr>
            <p:extLst>
              <p:ext uri="{D42A27DB-BD31-4B8C-83A1-F6EECF244321}">
                <p14:modId xmlns:p14="http://schemas.microsoft.com/office/powerpoint/2010/main" val="472508818"/>
              </p:ext>
            </p:extLst>
          </p:nvPr>
        </p:nvGraphicFramePr>
        <p:xfrm>
          <a:off x="0" y="-635"/>
          <a:ext cx="12192004" cy="228600"/>
        </p:xfrm>
        <a:graphic>
          <a:graphicData uri="http://schemas.openxmlformats.org/drawingml/2006/table">
            <a:tbl>
              <a:tblPr firstRow="1" bandRow="1">
                <a:tableStyleId>{5C22544A-7EE6-4342-B048-85BDC9FD1C3A}</a:tableStyleId>
              </a:tblPr>
              <a:tblGrid>
                <a:gridCol w="1239644">
                  <a:extLst>
                    <a:ext uri="{9D8B030D-6E8A-4147-A177-3AD203B41FA5}">
                      <a16:colId xmlns:a16="http://schemas.microsoft.com/office/drawing/2014/main" val="344164191"/>
                    </a:ext>
                  </a:extLst>
                </a:gridCol>
                <a:gridCol w="1239644">
                  <a:extLst>
                    <a:ext uri="{9D8B030D-6E8A-4147-A177-3AD203B41FA5}">
                      <a16:colId xmlns:a16="http://schemas.microsoft.com/office/drawing/2014/main" val="286231576"/>
                    </a:ext>
                  </a:extLst>
                </a:gridCol>
                <a:gridCol w="1239644">
                  <a:extLst>
                    <a:ext uri="{9D8B030D-6E8A-4147-A177-3AD203B41FA5}">
                      <a16:colId xmlns:a16="http://schemas.microsoft.com/office/drawing/2014/main" val="2546981003"/>
                    </a:ext>
                  </a:extLst>
                </a:gridCol>
                <a:gridCol w="1239644">
                  <a:extLst>
                    <a:ext uri="{9D8B030D-6E8A-4147-A177-3AD203B41FA5}">
                      <a16:colId xmlns:a16="http://schemas.microsoft.com/office/drawing/2014/main" val="3687878406"/>
                    </a:ext>
                  </a:extLst>
                </a:gridCol>
                <a:gridCol w="1657814">
                  <a:extLst>
                    <a:ext uri="{9D8B030D-6E8A-4147-A177-3AD203B41FA5}">
                      <a16:colId xmlns:a16="http://schemas.microsoft.com/office/drawing/2014/main" val="28203230"/>
                    </a:ext>
                  </a:extLst>
                </a:gridCol>
                <a:gridCol w="1642947">
                  <a:extLst>
                    <a:ext uri="{9D8B030D-6E8A-4147-A177-3AD203B41FA5}">
                      <a16:colId xmlns:a16="http://schemas.microsoft.com/office/drawing/2014/main" val="3808220713"/>
                    </a:ext>
                  </a:extLst>
                </a:gridCol>
                <a:gridCol w="1310889">
                  <a:extLst>
                    <a:ext uri="{9D8B030D-6E8A-4147-A177-3AD203B41FA5}">
                      <a16:colId xmlns:a16="http://schemas.microsoft.com/office/drawing/2014/main" val="4104616340"/>
                    </a:ext>
                  </a:extLst>
                </a:gridCol>
                <a:gridCol w="1310889">
                  <a:extLst>
                    <a:ext uri="{9D8B030D-6E8A-4147-A177-3AD203B41FA5}">
                      <a16:colId xmlns:a16="http://schemas.microsoft.com/office/drawing/2014/main" val="3871747828"/>
                    </a:ext>
                  </a:extLst>
                </a:gridCol>
                <a:gridCol w="1310889">
                  <a:extLst>
                    <a:ext uri="{9D8B030D-6E8A-4147-A177-3AD203B41FA5}">
                      <a16:colId xmlns:a16="http://schemas.microsoft.com/office/drawing/2014/main" val="3422737807"/>
                    </a:ext>
                  </a:extLst>
                </a:gridCol>
              </a:tblGrid>
              <a:tr h="0">
                <a:tc>
                  <a:txBody>
                    <a:bodyPr/>
                    <a:lstStyle/>
                    <a:p>
                      <a:pPr algn="ctr"/>
                      <a:r>
                        <a:rPr lang="en-US" altLang="zh-CN" sz="900" dirty="0">
                          <a:solidFill>
                            <a:schemeClr val="tx1"/>
                          </a:solidFill>
                          <a:latin typeface="+mn-lt"/>
                        </a:rPr>
                        <a:t>Introduction</a:t>
                      </a:r>
                      <a:endParaRPr lang="zh-CN" altLang="en-US" sz="9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900" dirty="0">
                          <a:solidFill>
                            <a:schemeClr val="tx1"/>
                          </a:solidFill>
                        </a:rPr>
                        <a:t>Related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Thesis Statement</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Robustness</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Robustification-by-Control</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Specification Weakening</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Evaluation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Future Work</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900" dirty="0">
                          <a:solidFill>
                            <a:schemeClr val="tx1"/>
                          </a:solidFill>
                        </a:rPr>
                        <a:t>Conclusion</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2157329"/>
                  </a:ext>
                </a:extLst>
              </a:tr>
            </a:tbl>
          </a:graphicData>
        </a:graphic>
      </p:graphicFrame>
    </p:spTree>
    <p:extLst>
      <p:ext uri="{BB962C8B-B14F-4D97-AF65-F5344CB8AC3E}">
        <p14:creationId xmlns:p14="http://schemas.microsoft.com/office/powerpoint/2010/main" val="29634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uiExpand="1" build="p"/>
      <p:bldP spid="2"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lides-Template.potx" id="{302864B4-B9FB-4499-ABFE-A21B9EA3038F}" vid="{EF82040A-AF89-44FC-96B1-FE387AFB29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204111BAEBA64DB962901F5A14FEEB" ma:contentTypeVersion="0" ma:contentTypeDescription="Create a new document." ma:contentTypeScope="" ma:versionID="2bdc6692e45db27cb092001011d2dcf3">
  <xsd:schema xmlns:xsd="http://www.w3.org/2001/XMLSchema" xmlns:xs="http://www.w3.org/2001/XMLSchema" xmlns:p="http://schemas.microsoft.com/office/2006/metadata/properties" targetNamespace="http://schemas.microsoft.com/office/2006/metadata/properties" ma:root="true" ma:fieldsID="72278865d08bb89dec358dcf48d6f1e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10F17AF-B884-4D11-ABFA-F25D098C62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B63C5D1-02D7-4B47-83D0-FFBAF5D05FD2}">
  <ds:schemaRefs>
    <ds:schemaRef ds:uri="http://schemas.microsoft.com/sharepoint/v3/contenttype/forms"/>
  </ds:schemaRefs>
</ds:datastoreItem>
</file>

<file path=customXml/itemProps3.xml><?xml version="1.0" encoding="utf-8"?>
<ds:datastoreItem xmlns:ds="http://schemas.openxmlformats.org/officeDocument/2006/customXml" ds:itemID="{0F05D653-A861-4C39-B342-1C0391CA96A1}">
  <ds:schemaRefs>
    <ds:schemaRef ds:uri="http://purl.org/dc/dcmitype/"/>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emplate>Slides-Template</Template>
  <TotalTime>23807</TotalTime>
  <Words>10705</Words>
  <Application>Microsoft Office PowerPoint</Application>
  <PresentationFormat>宽屏</PresentationFormat>
  <Paragraphs>1981</Paragraphs>
  <Slides>77</Slides>
  <Notes>70</Notes>
  <HiddenSlides>18</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77</vt:i4>
      </vt:variant>
    </vt:vector>
  </HeadingPairs>
  <TitlesOfParts>
    <vt:vector size="84" baseType="lpstr">
      <vt:lpstr>等线</vt:lpstr>
      <vt:lpstr>Arial</vt:lpstr>
      <vt:lpstr>Cambria</vt:lpstr>
      <vt:lpstr>Cambria Math</vt:lpstr>
      <vt:lpstr>Times New Roman</vt:lpstr>
      <vt:lpstr>Wingdings</vt:lpstr>
      <vt:lpstr>Office 主题​​</vt:lpstr>
      <vt:lpstr>Behavioral Robustness of Software System Designs</vt:lpstr>
      <vt:lpstr>A Thesis about Software Robustness</vt:lpstr>
      <vt:lpstr>A Categorization of Robustness</vt:lpstr>
      <vt:lpstr>A Categorization of Robustness</vt:lpstr>
      <vt:lpstr>Our Work: Behavioral Robustness</vt:lpstr>
      <vt:lpstr>Motivating Example: Therac-25</vt:lpstr>
      <vt:lpstr>Therac-25 Machine</vt:lpstr>
      <vt:lpstr>Therac-25 Safety Requirement</vt:lpstr>
      <vt:lpstr>Assumed Environment and Deviations</vt:lpstr>
      <vt:lpstr>Robust-by-Design Software</vt:lpstr>
      <vt:lpstr>Gaps in Robustness Assessment</vt:lpstr>
      <vt:lpstr>Gaps in Robustness Improvement</vt:lpstr>
      <vt:lpstr>Our Goal: Formal Analysis and Improvement of Behavioral Robustness</vt:lpstr>
      <vt:lpstr>Thesis Statement</vt:lpstr>
      <vt:lpstr>Contributions Overview</vt:lpstr>
      <vt:lpstr>Contributions Overview</vt:lpstr>
      <vt:lpstr>Contributions Overview</vt:lpstr>
      <vt:lpstr>Contributions Overview</vt:lpstr>
      <vt:lpstr>Robustness Analysis</vt:lpstr>
      <vt:lpstr>Formal Models of Therac-25, M</vt:lpstr>
      <vt:lpstr>Operator Behavior E</vt:lpstr>
      <vt:lpstr>Deviation and Robustness</vt:lpstr>
      <vt:lpstr>Robustness Computation</vt:lpstr>
      <vt:lpstr>Robustness Computation</vt:lpstr>
      <vt:lpstr>Robustness and Weakest Assumption</vt:lpstr>
      <vt:lpstr>Robustness Representation and Explanation</vt:lpstr>
      <vt:lpstr>Robustness Analysis Summary</vt:lpstr>
      <vt:lpstr>Robustification by Control</vt:lpstr>
      <vt:lpstr>Intolerable Deviations</vt:lpstr>
      <vt:lpstr>Trade-Offs between Solutions</vt:lpstr>
      <vt:lpstr>Dimensions of Trade-Offs</vt:lpstr>
      <vt:lpstr>Robustification by Control</vt:lpstr>
      <vt:lpstr>Multi-Objective Optimization</vt:lpstr>
      <vt:lpstr>Supervisory Control Theory</vt:lpstr>
      <vt:lpstr>Optimal Robustification by Control</vt:lpstr>
      <vt:lpstr>Robustification by Control Summary</vt:lpstr>
      <vt:lpstr>Robustification by Specification Weakening</vt:lpstr>
      <vt:lpstr>Trade-Offs in the Safety Dimension</vt:lpstr>
      <vt:lpstr>Trade-Offs in the Safety Dimension</vt:lpstr>
      <vt:lpstr>Conflicts between Safety and Functionality</vt:lpstr>
      <vt:lpstr>Conflict Resolution by Weakening</vt:lpstr>
      <vt:lpstr>Weakening by LTL Learning</vt:lpstr>
      <vt:lpstr>Example Generation and Identification</vt:lpstr>
      <vt:lpstr>Weakening Pattern Constraints</vt:lpstr>
      <vt:lpstr>Specification Weakening Summary</vt:lpstr>
      <vt:lpstr>Fortis and Evaluations</vt:lpstr>
      <vt:lpstr>Fortis: A Tool for Robust-by-Design</vt:lpstr>
      <vt:lpstr>Evaluation: Applicability and Performance</vt:lpstr>
      <vt:lpstr>Evaluation Case Studies</vt:lpstr>
      <vt:lpstr>Robustness Computation Results</vt:lpstr>
      <vt:lpstr>Robustification-by-Control Results</vt:lpstr>
      <vt:lpstr>Robustification-by-Control Results</vt:lpstr>
      <vt:lpstr>Robustification-by-Control Results</vt:lpstr>
      <vt:lpstr>Specification Weakening Results</vt:lpstr>
      <vt:lpstr>Future Work</vt:lpstr>
      <vt:lpstr>From Liveness to many more…</vt:lpstr>
      <vt:lpstr>Conclusion</vt:lpstr>
      <vt:lpstr>Contributions Summary</vt:lpstr>
      <vt:lpstr>Acknowledgements</vt:lpstr>
      <vt:lpstr>Existing Robustness Definitions</vt:lpstr>
      <vt:lpstr>Gaps in Robustness Improvement</vt:lpstr>
      <vt:lpstr>Contributions Overview</vt:lpstr>
      <vt:lpstr>Robustification Problem</vt:lpstr>
      <vt:lpstr>Behavioral Robustness of Conventional Software Systems</vt:lpstr>
      <vt:lpstr>Rigorous and Systematic Reasoning by Formal Methods</vt:lpstr>
      <vt:lpstr>Labeled Transition System</vt:lpstr>
      <vt:lpstr>Conflicts between Safety and Functionality</vt:lpstr>
      <vt:lpstr>Weakening by LTL Learning</vt:lpstr>
      <vt:lpstr>Weakening by LTL Learning</vt:lpstr>
      <vt:lpstr>Robustness Computation Results</vt:lpstr>
      <vt:lpstr>Robustification-by-Control Results</vt:lpstr>
      <vt:lpstr>Specification Weakening Results</vt:lpstr>
      <vt:lpstr>Other Discussion on Robustness</vt:lpstr>
      <vt:lpstr>Other Discussion on Robustness (cont.)</vt:lpstr>
      <vt:lpstr>Other Discussion on Robustification</vt:lpstr>
      <vt:lpstr>Research Scope</vt:lpstr>
      <vt:lpstr>Progress and 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Changjian Zhang</dc:creator>
  <cp:lastModifiedBy>Changjian Zhang</cp:lastModifiedBy>
  <cp:revision>506</cp:revision>
  <dcterms:created xsi:type="dcterms:W3CDTF">2024-02-26T22:17:46Z</dcterms:created>
  <dcterms:modified xsi:type="dcterms:W3CDTF">2024-11-11T22:42:58Z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0x010100EE204111BAEBA64DB962901F5A14FEEB</vt:lpwstr>
  </property>
</Properties>
</file>